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6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  <p:sldMasterId id="2147483687" r:id="rId3"/>
    <p:sldMasterId id="2147483695" r:id="rId4"/>
    <p:sldMasterId id="2147483707" r:id="rId5"/>
    <p:sldMasterId id="2147483715" r:id="rId6"/>
    <p:sldMasterId id="2147483723" r:id="rId7"/>
  </p:sldMasterIdLst>
  <p:notesMasterIdLst>
    <p:notesMasterId r:id="rId149"/>
  </p:notesMasterIdLst>
  <p:sldIdLst>
    <p:sldId id="1383" r:id="rId8"/>
    <p:sldId id="798" r:id="rId9"/>
    <p:sldId id="966" r:id="rId10"/>
    <p:sldId id="744" r:id="rId11"/>
    <p:sldId id="681" r:id="rId12"/>
    <p:sldId id="1548" r:id="rId13"/>
    <p:sldId id="1551" r:id="rId14"/>
    <p:sldId id="971" r:id="rId15"/>
    <p:sldId id="975" r:id="rId16"/>
    <p:sldId id="312" r:id="rId17"/>
    <p:sldId id="1499" r:id="rId18"/>
    <p:sldId id="1550" r:id="rId19"/>
    <p:sldId id="1556" r:id="rId20"/>
    <p:sldId id="1557" r:id="rId21"/>
    <p:sldId id="980" r:id="rId22"/>
    <p:sldId id="981" r:id="rId23"/>
    <p:sldId id="1547" r:id="rId24"/>
    <p:sldId id="983" r:id="rId25"/>
    <p:sldId id="860" r:id="rId26"/>
    <p:sldId id="796" r:id="rId27"/>
    <p:sldId id="800" r:id="rId28"/>
    <p:sldId id="1519" r:id="rId29"/>
    <p:sldId id="803" r:id="rId30"/>
    <p:sldId id="804" r:id="rId31"/>
    <p:sldId id="806" r:id="rId32"/>
    <p:sldId id="862" r:id="rId33"/>
    <p:sldId id="810" r:id="rId34"/>
    <p:sldId id="1500" r:id="rId35"/>
    <p:sldId id="813" r:id="rId36"/>
    <p:sldId id="814" r:id="rId37"/>
    <p:sldId id="815" r:id="rId38"/>
    <p:sldId id="816" r:id="rId39"/>
    <p:sldId id="1501" r:id="rId40"/>
    <p:sldId id="817" r:id="rId41"/>
    <p:sldId id="818" r:id="rId42"/>
    <p:sldId id="819" r:id="rId43"/>
    <p:sldId id="820" r:id="rId44"/>
    <p:sldId id="1559" r:id="rId45"/>
    <p:sldId id="822" r:id="rId46"/>
    <p:sldId id="1552" r:id="rId47"/>
    <p:sldId id="824" r:id="rId48"/>
    <p:sldId id="825" r:id="rId49"/>
    <p:sldId id="1505" r:id="rId50"/>
    <p:sldId id="863" r:id="rId51"/>
    <p:sldId id="1393" r:id="rId52"/>
    <p:sldId id="1394" r:id="rId53"/>
    <p:sldId id="852" r:id="rId54"/>
    <p:sldId id="830" r:id="rId55"/>
    <p:sldId id="831" r:id="rId56"/>
    <p:sldId id="832" r:id="rId57"/>
    <p:sldId id="840" r:id="rId58"/>
    <p:sldId id="841" r:id="rId59"/>
    <p:sldId id="856" r:id="rId60"/>
    <p:sldId id="1510" r:id="rId61"/>
    <p:sldId id="1373" r:id="rId62"/>
    <p:sldId id="1554" r:id="rId63"/>
    <p:sldId id="984" r:id="rId64"/>
    <p:sldId id="837" r:id="rId65"/>
    <p:sldId id="802" r:id="rId66"/>
    <p:sldId id="805" r:id="rId67"/>
    <p:sldId id="838" r:id="rId68"/>
    <p:sldId id="807" r:id="rId69"/>
    <p:sldId id="808" r:id="rId70"/>
    <p:sldId id="809" r:id="rId71"/>
    <p:sldId id="839" r:id="rId72"/>
    <p:sldId id="811" r:id="rId73"/>
    <p:sldId id="986" r:id="rId74"/>
    <p:sldId id="987" r:id="rId75"/>
    <p:sldId id="988" r:id="rId76"/>
    <p:sldId id="1553" r:id="rId77"/>
    <p:sldId id="989" r:id="rId78"/>
    <p:sldId id="990" r:id="rId79"/>
    <p:sldId id="826" r:id="rId80"/>
    <p:sldId id="1513" r:id="rId81"/>
    <p:sldId id="829" r:id="rId82"/>
    <p:sldId id="1560" r:id="rId83"/>
    <p:sldId id="1561" r:id="rId84"/>
    <p:sldId id="991" r:id="rId85"/>
    <p:sldId id="992" r:id="rId86"/>
    <p:sldId id="993" r:id="rId87"/>
    <p:sldId id="994" r:id="rId88"/>
    <p:sldId id="995" r:id="rId89"/>
    <p:sldId id="996" r:id="rId90"/>
    <p:sldId id="797" r:id="rId91"/>
    <p:sldId id="998" r:id="rId92"/>
    <p:sldId id="1446" r:id="rId93"/>
    <p:sldId id="999" r:id="rId94"/>
    <p:sldId id="1000" r:id="rId95"/>
    <p:sldId id="1514" r:id="rId96"/>
    <p:sldId id="1562" r:id="rId97"/>
    <p:sldId id="1002" r:id="rId98"/>
    <p:sldId id="1516" r:id="rId99"/>
    <p:sldId id="1005" r:id="rId100"/>
    <p:sldId id="1006" r:id="rId101"/>
    <p:sldId id="1007" r:id="rId102"/>
    <p:sldId id="1074" r:id="rId103"/>
    <p:sldId id="1075" r:id="rId104"/>
    <p:sldId id="1076" r:id="rId105"/>
    <p:sldId id="741" r:id="rId106"/>
    <p:sldId id="1090" r:id="rId107"/>
    <p:sldId id="1089" r:id="rId108"/>
    <p:sldId id="742" r:id="rId109"/>
    <p:sldId id="1517" r:id="rId110"/>
    <p:sldId id="1518" r:id="rId111"/>
    <p:sldId id="745" r:id="rId112"/>
    <p:sldId id="746" r:id="rId113"/>
    <p:sldId id="1212" r:id="rId114"/>
    <p:sldId id="1445" r:id="rId115"/>
    <p:sldId id="1430" r:id="rId116"/>
    <p:sldId id="751" r:id="rId117"/>
    <p:sldId id="753" r:id="rId118"/>
    <p:sldId id="754" r:id="rId119"/>
    <p:sldId id="755" r:id="rId120"/>
    <p:sldId id="756" r:id="rId121"/>
    <p:sldId id="1555" r:id="rId122"/>
    <p:sldId id="1092" r:id="rId123"/>
    <p:sldId id="1558" r:id="rId124"/>
    <p:sldId id="1093" r:id="rId125"/>
    <p:sldId id="1094" r:id="rId126"/>
    <p:sldId id="1095" r:id="rId127"/>
    <p:sldId id="256" r:id="rId128"/>
    <p:sldId id="1096" r:id="rId129"/>
    <p:sldId id="1087" r:id="rId130"/>
    <p:sldId id="1097" r:id="rId131"/>
    <p:sldId id="1098" r:id="rId132"/>
    <p:sldId id="306" r:id="rId133"/>
    <p:sldId id="1099" r:id="rId134"/>
    <p:sldId id="509" r:id="rId135"/>
    <p:sldId id="1100" r:id="rId136"/>
    <p:sldId id="1011" r:id="rId137"/>
    <p:sldId id="1073" r:id="rId138"/>
    <p:sldId id="1546" r:id="rId139"/>
    <p:sldId id="1549" r:id="rId140"/>
    <p:sldId id="769" r:id="rId141"/>
    <p:sldId id="1017" r:id="rId142"/>
    <p:sldId id="1101" r:id="rId143"/>
    <p:sldId id="1067" r:id="rId144"/>
    <p:sldId id="1066" r:id="rId145"/>
    <p:sldId id="1068" r:id="rId146"/>
    <p:sldId id="1450" r:id="rId147"/>
    <p:sldId id="507" r:id="rId14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ладимир Повар" initials="ВП" lastIdx="1" clrIdx="0">
    <p:extLst>
      <p:ext uri="{19B8F6BF-5375-455C-9EA6-DF929625EA0E}">
        <p15:presenceInfo xmlns:p15="http://schemas.microsoft.com/office/powerpoint/2012/main" userId="bf9d548088cf03e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3" autoAdjust="0"/>
    <p:restoredTop sz="94152" autoAdjust="0"/>
  </p:normalViewPr>
  <p:slideViewPr>
    <p:cSldViewPr snapToGrid="0">
      <p:cViewPr varScale="1">
        <p:scale>
          <a:sx n="108" d="100"/>
          <a:sy n="108" d="100"/>
        </p:scale>
        <p:origin x="7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0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63" Type="http://schemas.openxmlformats.org/officeDocument/2006/relationships/slide" Target="slides/slide56.xml"/><Relationship Id="rId84" Type="http://schemas.openxmlformats.org/officeDocument/2006/relationships/slide" Target="slides/slide77.xml"/><Relationship Id="rId138" Type="http://schemas.openxmlformats.org/officeDocument/2006/relationships/slide" Target="slides/slide131.xml"/><Relationship Id="rId107" Type="http://schemas.openxmlformats.org/officeDocument/2006/relationships/slide" Target="slides/slide100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53" Type="http://schemas.openxmlformats.org/officeDocument/2006/relationships/slide" Target="slides/slide46.xml"/><Relationship Id="rId74" Type="http://schemas.openxmlformats.org/officeDocument/2006/relationships/slide" Target="slides/slide67.xml"/><Relationship Id="rId128" Type="http://schemas.openxmlformats.org/officeDocument/2006/relationships/slide" Target="slides/slide121.xml"/><Relationship Id="rId14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113" Type="http://schemas.openxmlformats.org/officeDocument/2006/relationships/slide" Target="slides/slide106.xml"/><Relationship Id="rId118" Type="http://schemas.openxmlformats.org/officeDocument/2006/relationships/slide" Target="slides/slide111.xml"/><Relationship Id="rId134" Type="http://schemas.openxmlformats.org/officeDocument/2006/relationships/slide" Target="slides/slide127.xml"/><Relationship Id="rId139" Type="http://schemas.openxmlformats.org/officeDocument/2006/relationships/slide" Target="slides/slide13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50" Type="http://schemas.openxmlformats.org/officeDocument/2006/relationships/commentAuthors" Target="commentAuthors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slide" Target="slides/slide96.xml"/><Relationship Id="rId108" Type="http://schemas.openxmlformats.org/officeDocument/2006/relationships/slide" Target="slides/slide101.xml"/><Relationship Id="rId124" Type="http://schemas.openxmlformats.org/officeDocument/2006/relationships/slide" Target="slides/slide117.xml"/><Relationship Id="rId129" Type="http://schemas.openxmlformats.org/officeDocument/2006/relationships/slide" Target="slides/slide122.xml"/><Relationship Id="rId54" Type="http://schemas.openxmlformats.org/officeDocument/2006/relationships/slide" Target="slides/slide47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40" Type="http://schemas.openxmlformats.org/officeDocument/2006/relationships/slide" Target="slides/slide133.xml"/><Relationship Id="rId145" Type="http://schemas.openxmlformats.org/officeDocument/2006/relationships/slide" Target="slides/slide13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49" Type="http://schemas.openxmlformats.org/officeDocument/2006/relationships/slide" Target="slides/slide42.xml"/><Relationship Id="rId114" Type="http://schemas.openxmlformats.org/officeDocument/2006/relationships/slide" Target="slides/slide107.xml"/><Relationship Id="rId119" Type="http://schemas.openxmlformats.org/officeDocument/2006/relationships/slide" Target="slides/slide112.xml"/><Relationship Id="rId44" Type="http://schemas.openxmlformats.org/officeDocument/2006/relationships/slide" Target="slides/slide37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130" Type="http://schemas.openxmlformats.org/officeDocument/2006/relationships/slide" Target="slides/slide123.xml"/><Relationship Id="rId135" Type="http://schemas.openxmlformats.org/officeDocument/2006/relationships/slide" Target="slides/slide128.xml"/><Relationship Id="rId151" Type="http://schemas.openxmlformats.org/officeDocument/2006/relationships/presProps" Target="presProps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109" Type="http://schemas.openxmlformats.org/officeDocument/2006/relationships/slide" Target="slides/slide10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slide" Target="slides/slide97.xml"/><Relationship Id="rId120" Type="http://schemas.openxmlformats.org/officeDocument/2006/relationships/slide" Target="slides/slide113.xml"/><Relationship Id="rId125" Type="http://schemas.openxmlformats.org/officeDocument/2006/relationships/slide" Target="slides/slide118.xml"/><Relationship Id="rId141" Type="http://schemas.openxmlformats.org/officeDocument/2006/relationships/slide" Target="slides/slide134.xml"/><Relationship Id="rId146" Type="http://schemas.openxmlformats.org/officeDocument/2006/relationships/slide" Target="slides/slide13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110" Type="http://schemas.openxmlformats.org/officeDocument/2006/relationships/slide" Target="slides/slide103.xml"/><Relationship Id="rId115" Type="http://schemas.openxmlformats.org/officeDocument/2006/relationships/slide" Target="slides/slide108.xml"/><Relationship Id="rId131" Type="http://schemas.openxmlformats.org/officeDocument/2006/relationships/slide" Target="slides/slide124.xml"/><Relationship Id="rId136" Type="http://schemas.openxmlformats.org/officeDocument/2006/relationships/slide" Target="slides/slide129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52" Type="http://schemas.openxmlformats.org/officeDocument/2006/relationships/viewProps" Target="viewProp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slide" Target="slides/slide93.xml"/><Relationship Id="rId105" Type="http://schemas.openxmlformats.org/officeDocument/2006/relationships/slide" Target="slides/slide98.xml"/><Relationship Id="rId126" Type="http://schemas.openxmlformats.org/officeDocument/2006/relationships/slide" Target="slides/slide119.xml"/><Relationship Id="rId147" Type="http://schemas.openxmlformats.org/officeDocument/2006/relationships/slide" Target="slides/slide14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slide" Target="slides/slide91.xml"/><Relationship Id="rId121" Type="http://schemas.openxmlformats.org/officeDocument/2006/relationships/slide" Target="slides/slide114.xml"/><Relationship Id="rId142" Type="http://schemas.openxmlformats.org/officeDocument/2006/relationships/slide" Target="slides/slide13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Relationship Id="rId116" Type="http://schemas.openxmlformats.org/officeDocument/2006/relationships/slide" Target="slides/slide109.xml"/><Relationship Id="rId137" Type="http://schemas.openxmlformats.org/officeDocument/2006/relationships/slide" Target="slides/slide13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62" Type="http://schemas.openxmlformats.org/officeDocument/2006/relationships/slide" Target="slides/slide55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111" Type="http://schemas.openxmlformats.org/officeDocument/2006/relationships/slide" Target="slides/slide104.xml"/><Relationship Id="rId132" Type="http://schemas.openxmlformats.org/officeDocument/2006/relationships/slide" Target="slides/slide125.xml"/><Relationship Id="rId153" Type="http://schemas.openxmlformats.org/officeDocument/2006/relationships/theme" Target="theme/theme1.xml"/><Relationship Id="rId15" Type="http://schemas.openxmlformats.org/officeDocument/2006/relationships/slide" Target="slides/slide8.xml"/><Relationship Id="rId36" Type="http://schemas.openxmlformats.org/officeDocument/2006/relationships/slide" Target="slides/slide29.xml"/><Relationship Id="rId57" Type="http://schemas.openxmlformats.org/officeDocument/2006/relationships/slide" Target="slides/slide50.xml"/><Relationship Id="rId106" Type="http://schemas.openxmlformats.org/officeDocument/2006/relationships/slide" Target="slides/slide99.xml"/><Relationship Id="rId127" Type="http://schemas.openxmlformats.org/officeDocument/2006/relationships/slide" Target="slides/slide12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52" Type="http://schemas.openxmlformats.org/officeDocument/2006/relationships/slide" Target="slides/slide45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94" Type="http://schemas.openxmlformats.org/officeDocument/2006/relationships/slide" Target="slides/slide87.xml"/><Relationship Id="rId99" Type="http://schemas.openxmlformats.org/officeDocument/2006/relationships/slide" Target="slides/slide92.xml"/><Relationship Id="rId101" Type="http://schemas.openxmlformats.org/officeDocument/2006/relationships/slide" Target="slides/slide94.xml"/><Relationship Id="rId122" Type="http://schemas.openxmlformats.org/officeDocument/2006/relationships/slide" Target="slides/slide115.xml"/><Relationship Id="rId143" Type="http://schemas.openxmlformats.org/officeDocument/2006/relationships/slide" Target="slides/slide136.xml"/><Relationship Id="rId148" Type="http://schemas.openxmlformats.org/officeDocument/2006/relationships/slide" Target="slides/slide14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47" Type="http://schemas.openxmlformats.org/officeDocument/2006/relationships/slide" Target="slides/slide40.xml"/><Relationship Id="rId68" Type="http://schemas.openxmlformats.org/officeDocument/2006/relationships/slide" Target="slides/slide61.xml"/><Relationship Id="rId89" Type="http://schemas.openxmlformats.org/officeDocument/2006/relationships/slide" Target="slides/slide82.xml"/><Relationship Id="rId112" Type="http://schemas.openxmlformats.org/officeDocument/2006/relationships/slide" Target="slides/slide105.xml"/><Relationship Id="rId133" Type="http://schemas.openxmlformats.org/officeDocument/2006/relationships/slide" Target="slides/slide126.xml"/><Relationship Id="rId154" Type="http://schemas.openxmlformats.org/officeDocument/2006/relationships/tableStyles" Target="tableStyles.xml"/><Relationship Id="rId16" Type="http://schemas.openxmlformats.org/officeDocument/2006/relationships/slide" Target="slides/slide9.xml"/><Relationship Id="rId37" Type="http://schemas.openxmlformats.org/officeDocument/2006/relationships/slide" Target="slides/slide30.xml"/><Relationship Id="rId58" Type="http://schemas.openxmlformats.org/officeDocument/2006/relationships/slide" Target="slides/slide51.xml"/><Relationship Id="rId79" Type="http://schemas.openxmlformats.org/officeDocument/2006/relationships/slide" Target="slides/slide72.xml"/><Relationship Id="rId102" Type="http://schemas.openxmlformats.org/officeDocument/2006/relationships/slide" Target="slides/slide95.xml"/><Relationship Id="rId123" Type="http://schemas.openxmlformats.org/officeDocument/2006/relationships/slide" Target="slides/slide116.xml"/><Relationship Id="rId144" Type="http://schemas.openxmlformats.org/officeDocument/2006/relationships/slide" Target="slides/slide137.xml"/><Relationship Id="rId90" Type="http://schemas.openxmlformats.org/officeDocument/2006/relationships/slide" Target="slides/slide8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5-13T23:24:47.970" idx="1">
    <p:pos x="7119" y="260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F0902-A27A-4DF0-B242-5DD5588CD37C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5EB4E-1FC2-4672-BEDA-B6E4C90CC7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811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43B00A-964E-4B78-A752-F01F998FAF1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97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1509C-95F0-4595-BE90-27EF26C2B77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059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1509C-95F0-4595-BE90-27EF26C2B77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705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1509C-95F0-4595-BE90-27EF26C2B77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10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D0297-2F8A-3B22-5AC7-76F77C998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CB89755-8343-3E1D-0827-37D65DE600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0CB8F71-7B7D-3A7E-6D5E-96E070E53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A2C58B-AB5F-5423-F7CC-7EDB8913A8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1509C-95F0-4595-BE90-27EF26C2B77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6961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1509C-95F0-4595-BE90-27EF26C2B77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283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1A612-2523-A392-3023-8F6321483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BBD6DEF-57B6-301B-E7AF-A39D81DB48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473468E-6667-8B32-6190-28770FF93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B65B408-9921-0F54-E0F4-3557676C83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1509C-95F0-4595-BE90-27EF26C2B77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253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B5DCE-BB5A-0A08-AA72-59E94E436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8C7F704-8DDF-FBF3-6729-624CA08FD6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1324802-9FDC-8CB0-4FCB-26E9CC41BD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AE5C4A3-046B-5E2E-D9FA-FD58E9481E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1509C-95F0-4595-BE90-27EF26C2B77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059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00A74-383D-B426-6E90-40C945DFB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D037D7E-DDDC-9638-E0E9-F02110F1F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BF4B1F3-11F7-8635-AD5E-E0A1CA69C2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E0670B-3F6B-BD89-462B-C7404FB42C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1509C-95F0-4595-BE90-27EF26C2B77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6419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7FDC71-8648-4C11-82F3-0D2C6B3A788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142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7FDC71-8648-4C11-82F3-0D2C6B3A788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398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FDFEE-742A-B693-E843-59CE9A85F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1816BB4-3E1A-FAEF-6DF2-DBFF0885E8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3267604-9FFF-4CC8-0D10-0F342D0CCC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597070-8A11-BB9E-7A4E-68EF82621D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B587D-0DF1-4DEE-9826-602FA399E28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55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09AE9-2950-42F7-3957-E44040309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1C144D4-46DE-8E6C-6FF6-ADA8EFFA8D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F0191A8-D267-08E8-3475-7DDC3ECEA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C3FD43C-9484-7B8B-F4F9-1985411402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7753B2-AAA6-4049-B024-98465847F63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5332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5EB4E-1FC2-4672-BEDA-B6E4C90CC741}" type="slidenum">
              <a:rPr lang="ru-RU" smtClean="0"/>
              <a:t>115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58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6B05D-4725-4C1F-8EFF-3B8063C4892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58585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A42F7E-A84F-4BF5-8C8C-3680A48B63A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6465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7FDC71-8648-4C11-82F3-0D2C6B3A788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0390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BDF5F0-CF5A-456C-99E8-7C4C6329B72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102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B9037-273F-7056-83AA-9E9EA8982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0931" y="2783572"/>
            <a:ext cx="7046130" cy="2387600"/>
          </a:xfrm>
        </p:spPr>
        <p:txBody>
          <a:bodyPr anchor="b">
            <a:normAutofit/>
          </a:bodyPr>
          <a:lstStyle>
            <a:lvl1pPr algn="l">
              <a:defRPr sz="4400">
                <a:latin typeface="Aptos Narrow" panose="020B00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7E4C6D-3EFA-D08A-F311-91CCAF358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0929" y="5413434"/>
            <a:ext cx="7046129" cy="806332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7B4DCC-8061-7DDD-0957-38CD3CD2E4AC}"/>
              </a:ext>
            </a:extLst>
          </p:cNvPr>
          <p:cNvSpPr/>
          <p:nvPr userDrawn="1"/>
        </p:nvSpPr>
        <p:spPr>
          <a:xfrm>
            <a:off x="-74816" y="-66502"/>
            <a:ext cx="3948547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8050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A4FD8-6353-2D4E-1A5B-F7DEC47E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178" y="1470026"/>
            <a:ext cx="9528136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A886E7-9271-2476-954D-6C5BDF93B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5178" y="4448146"/>
            <a:ext cx="9528136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87F323-9213-AF43-5308-8DF48B363AD7}"/>
              </a:ext>
            </a:extLst>
          </p:cNvPr>
          <p:cNvSpPr/>
          <p:nvPr userDrawn="1"/>
        </p:nvSpPr>
        <p:spPr>
          <a:xfrm>
            <a:off x="-74816" y="-66502"/>
            <a:ext cx="1637609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649AA8-099F-7910-1287-F816166D93FB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984F5-7045-129C-F49C-7B2138A90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64DD7-C976-5E5C-A2EA-694BFDBAD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8C4F073-F613-5EF1-BCAD-ADB765D3B28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A6C6E6-A9B6-1D23-9EE3-C07CBBECC4F6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098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5E26C2-E058-E524-AC3D-2E9E1E40B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32322"/>
            <a:ext cx="10515600" cy="438726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A683FFB-8350-AF64-A2FF-01F9B868EDE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909835"/>
            <a:ext cx="10515600" cy="4267127"/>
          </a:xfrm>
        </p:spPr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6906E9-819D-ABC5-4C1D-6B03663649C7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253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E84F8-EA77-307C-CBAB-B61A9E3BC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6C22FE-C115-1E66-A5BE-C89EF68B3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3415"/>
            <a:ext cx="5181600" cy="472354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4FF150-D90C-59AB-BD14-4B02E41BC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53415"/>
            <a:ext cx="5181600" cy="47235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502390-5D67-EB15-F9C0-3BC8C3C034A4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9C7E4-BF1F-570A-DEFF-A647DA383D52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99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60F734-F5E2-37DA-F99F-AB9E4B7EDD4A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285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A40A21-B87E-0030-8862-CDC1B0AA1B37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610DAA-CF7A-4CD9-4262-8B6B168D5A2E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53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B9037-273F-7056-83AA-9E9EA8982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0931" y="2783572"/>
            <a:ext cx="7046130" cy="2387600"/>
          </a:xfrm>
        </p:spPr>
        <p:txBody>
          <a:bodyPr anchor="b">
            <a:normAutofit/>
          </a:bodyPr>
          <a:lstStyle>
            <a:lvl1pPr algn="l">
              <a:defRPr sz="4400">
                <a:latin typeface="Aptos Narrow" panose="020B00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7E4C6D-3EFA-D08A-F311-91CCAF358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0929" y="5413434"/>
            <a:ext cx="7046129" cy="806332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7B4DCC-8061-7DDD-0957-38CD3CD2E4AC}"/>
              </a:ext>
            </a:extLst>
          </p:cNvPr>
          <p:cNvSpPr/>
          <p:nvPr/>
        </p:nvSpPr>
        <p:spPr>
          <a:xfrm>
            <a:off x="-74816" y="-66502"/>
            <a:ext cx="3948547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83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A4FD8-6353-2D4E-1A5B-F7DEC47E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178" y="1470026"/>
            <a:ext cx="9528136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A886E7-9271-2476-954D-6C5BDF93B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5178" y="4448146"/>
            <a:ext cx="9528136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87F323-9213-AF43-5308-8DF48B363AD7}"/>
              </a:ext>
            </a:extLst>
          </p:cNvPr>
          <p:cNvSpPr/>
          <p:nvPr/>
        </p:nvSpPr>
        <p:spPr>
          <a:xfrm>
            <a:off x="-74816" y="-66502"/>
            <a:ext cx="1637609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649AA8-099F-7910-1287-F816166D93FB}"/>
              </a:ext>
            </a:extLst>
          </p:cNvPr>
          <p:cNvSpPr txBox="1"/>
          <p:nvPr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485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984F5-7045-129C-F49C-7B2138A90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64DD7-C976-5E5C-A2EA-694BFDBAD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8C4F073-F613-5EF1-BCAD-ADB765D3B286}"/>
              </a:ext>
            </a:extLst>
          </p:cNvPr>
          <p:cNvSpPr/>
          <p:nvPr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A6C6E6-A9B6-1D23-9EE3-C07CBBECC4F6}"/>
              </a:ext>
            </a:extLst>
          </p:cNvPr>
          <p:cNvSpPr txBox="1"/>
          <p:nvPr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95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5E26C2-E058-E524-AC3D-2E9E1E40B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32322"/>
            <a:ext cx="10515600" cy="438726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A683FFB-8350-AF64-A2FF-01F9B868EDE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909835"/>
            <a:ext cx="10515600" cy="4267127"/>
          </a:xfrm>
        </p:spPr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6906E9-819D-ABC5-4C1D-6B03663649C7}"/>
              </a:ext>
            </a:extLst>
          </p:cNvPr>
          <p:cNvSpPr txBox="1"/>
          <p:nvPr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312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E84F8-EA77-307C-CBAB-B61A9E3BC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6C22FE-C115-1E66-A5BE-C89EF68B3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3415"/>
            <a:ext cx="5181600" cy="47235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4FF150-D90C-59AB-BD14-4B02E41BC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53415"/>
            <a:ext cx="5181600" cy="47235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502390-5D67-EB15-F9C0-3BC8C3C034A4}"/>
              </a:ext>
            </a:extLst>
          </p:cNvPr>
          <p:cNvSpPr/>
          <p:nvPr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9C7E4-BF1F-570A-DEFF-A647DA383D52}"/>
              </a:ext>
            </a:extLst>
          </p:cNvPr>
          <p:cNvSpPr txBox="1"/>
          <p:nvPr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815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60F734-F5E2-37DA-F99F-AB9E4B7EDD4A}"/>
              </a:ext>
            </a:extLst>
          </p:cNvPr>
          <p:cNvSpPr txBox="1"/>
          <p:nvPr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756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A40A21-B87E-0030-8862-CDC1B0AA1B37}"/>
              </a:ext>
            </a:extLst>
          </p:cNvPr>
          <p:cNvSpPr/>
          <p:nvPr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610DAA-CF7A-4CD9-4262-8B6B168D5A2E}"/>
              </a:ext>
            </a:extLst>
          </p:cNvPr>
          <p:cNvSpPr txBox="1"/>
          <p:nvPr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955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B9037-273F-7056-83AA-9E9EA8982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0931" y="2783572"/>
            <a:ext cx="7046130" cy="2387600"/>
          </a:xfrm>
        </p:spPr>
        <p:txBody>
          <a:bodyPr anchor="b">
            <a:normAutofit/>
          </a:bodyPr>
          <a:lstStyle>
            <a:lvl1pPr algn="l">
              <a:defRPr sz="4400">
                <a:latin typeface="Aptos Narrow" panose="020B00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7E4C6D-3EFA-D08A-F311-91CCAF358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0929" y="5413434"/>
            <a:ext cx="7046129" cy="806332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7B4DCC-8061-7DDD-0957-38CD3CD2E4AC}"/>
              </a:ext>
            </a:extLst>
          </p:cNvPr>
          <p:cNvSpPr/>
          <p:nvPr userDrawn="1"/>
        </p:nvSpPr>
        <p:spPr>
          <a:xfrm>
            <a:off x="-74816" y="-66502"/>
            <a:ext cx="3948547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002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A4FD8-6353-2D4E-1A5B-F7DEC47E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178" y="1470026"/>
            <a:ext cx="9528136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A886E7-9271-2476-954D-6C5BDF93B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5178" y="4448146"/>
            <a:ext cx="9528136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87F323-9213-AF43-5308-8DF48B363AD7}"/>
              </a:ext>
            </a:extLst>
          </p:cNvPr>
          <p:cNvSpPr/>
          <p:nvPr userDrawn="1"/>
        </p:nvSpPr>
        <p:spPr>
          <a:xfrm>
            <a:off x="-74816" y="-66502"/>
            <a:ext cx="1637609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649AA8-099F-7910-1287-F816166D93FB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4543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984F5-7045-129C-F49C-7B2138A90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64DD7-C976-5E5C-A2EA-694BFDBAD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8C4F073-F613-5EF1-BCAD-ADB765D3B28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A6C6E6-A9B6-1D23-9EE3-C07CBBECC4F6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5864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5E26C2-E058-E524-AC3D-2E9E1E40B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32322"/>
            <a:ext cx="10515600" cy="438726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A683FFB-8350-AF64-A2FF-01F9B868EDE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909835"/>
            <a:ext cx="10515600" cy="4267127"/>
          </a:xfrm>
        </p:spPr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6906E9-819D-ABC5-4C1D-6B03663649C7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9437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E84F8-EA77-307C-CBAB-B61A9E3BC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6C22FE-C115-1E66-A5BE-C89EF68B3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3415"/>
            <a:ext cx="5181600" cy="472354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4FF150-D90C-59AB-BD14-4B02E41BC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53415"/>
            <a:ext cx="5181600" cy="47235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502390-5D67-EB15-F9C0-3BC8C3C034A4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9C7E4-BF1F-570A-DEFF-A647DA383D52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981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60F734-F5E2-37DA-F99F-AB9E4B7EDD4A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0932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A40A21-B87E-0030-8862-CDC1B0AA1B37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610DAA-CF7A-4CD9-4262-8B6B168D5A2E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5119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D5AEF4-4084-2D4D-6010-55FCE5120A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BA169C9-E22E-47FF-64AB-E5AE698E6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E930B2-5553-F844-0790-E8E912BDF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79C11-4573-4F56-AD9D-190C5A384B2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4DA1AA-8AB0-A897-FBCD-32811ECB3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2D6FEB-9B34-1482-C8A1-E93B28619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D1F56-749E-48E9-A14D-093AA7B55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7268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A14706-54C6-60DA-FCFD-10C88DD0A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39908B-710A-36BD-BD56-285649D26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49FADC-A817-9CAC-052E-37EBAB6D4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79C11-4573-4F56-AD9D-190C5A384B2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994C83-2988-2EAF-0259-52C1DF8A6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99DA93-02D4-0CA6-0CD3-F17F8EFCB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D1F56-749E-48E9-A14D-093AA7B55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349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D8C85-FEC9-631F-491C-79A12CA9A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BABEF9-3770-159C-4478-D7810FF36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6FCDE2-9A80-3DB7-8ADB-49541D55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79C11-4573-4F56-AD9D-190C5A384B2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12AF7F-1CBE-41A9-F6AA-F6388CAFF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9569D1-91E6-5AB0-4B6A-0010FA5B4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D1F56-749E-48E9-A14D-093AA7B55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4423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513925-ED2C-4150-0C69-5BB96C320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9EA918-FF1F-4A1A-CCF4-ADC41D84F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69F2B5-AB89-70E9-ABF8-22EB1E1EE5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63E87F-E464-D260-E473-333B6C65F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79C11-4573-4F56-AD9D-190C5A384B2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5846D3-77FF-1D9C-417E-584876780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CB70E7-746B-3007-8BCA-E37587410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D1F56-749E-48E9-A14D-093AA7B55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0279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DFE58-9F0F-6D4A-10D2-15685CB51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622EC7-A0CD-70A4-8ECD-E65AD9EBF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EBBF47-74CA-4616-F858-78FB82E95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54AAF0D-DC71-4B1F-1643-E8F767F2E0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F710654-BAE5-6C1A-770F-4584764014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DEB6A31-EEF9-582C-020A-C3CD26483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79C11-4573-4F56-AD9D-190C5A384B2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555AC14-11A0-BBBA-0D94-3DA6535EB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81EBD85-39F3-B220-30F6-52709ADA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D1F56-749E-48E9-A14D-093AA7B55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460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D9E650-1D50-799C-9D61-220D9E64B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DED4B20-FEA4-D06B-C11F-17C18BFCA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79C11-4573-4F56-AD9D-190C5A384B2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14BFF5-20D6-689F-ED27-9146507CB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7C74EC3-0C64-F196-E33F-986BE2157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D1F56-749E-48E9-A14D-093AA7B55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240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E555B59-928C-F219-824E-C6E15E2A7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79C11-4573-4F56-AD9D-190C5A384B2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E032355-F899-FB8B-36D0-B3338BF6D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78B4BD-D68F-CE34-4F87-2219088B3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D1F56-749E-48E9-A14D-093AA7B55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915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47880C-70EA-7151-D538-57B4D81F0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91BFBA-8134-3D47-5989-C2763394C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E8A7199-A3B5-E228-96EB-4C928E5E9B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FFE7C02-DF4F-F481-5074-337EBDE8F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79C11-4573-4F56-AD9D-190C5A384B2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10684F-6EBA-E879-BD00-44D3927BC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430750-CDDB-24E7-80A8-1C90F0D47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D1F56-749E-48E9-A14D-093AA7B55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8364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2425AC-368B-F059-C468-783E33738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6E6A26D-A203-025D-624F-9DA00ABEC6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F138FF-A616-2B33-6602-C8DBCCEE3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F7D304-2CCA-2C05-168E-5F7897143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79C11-4573-4F56-AD9D-190C5A384B2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FE0BDC-EA3D-BAF3-8418-F8A4874CF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A32715-8D70-98E8-84F2-CF3D6D82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D1F56-749E-48E9-A14D-093AA7B55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3651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036AE-0767-40BF-1CF6-F06C546F6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8407E30-7890-D83A-6AEA-4A67D4BCF6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BE12A0-28EF-18D9-E50E-9900624E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79C11-4573-4F56-AD9D-190C5A384B2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AE7529-28BB-F33B-BD3E-394B1CC79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B0A374-DA97-D10F-8296-837835BA9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D1F56-749E-48E9-A14D-093AA7B55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0470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C3E5FB9-3062-4DD0-E4DD-337D4E8F5D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6B6DBE-2780-A11F-EC0D-340A928C65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086560-DD0C-C0B8-E1C3-228AF76E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79C11-4573-4F56-AD9D-190C5A384B2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FBB818-0670-9EE6-14F3-E0D87E598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E9741D-8AE4-672F-53C9-CA21AA8DA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D1F56-749E-48E9-A14D-093AA7B55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653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B9037-273F-7056-83AA-9E9EA8982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0931" y="2783572"/>
            <a:ext cx="7046130" cy="2387600"/>
          </a:xfrm>
        </p:spPr>
        <p:txBody>
          <a:bodyPr anchor="b">
            <a:normAutofit/>
          </a:bodyPr>
          <a:lstStyle>
            <a:lvl1pPr algn="l">
              <a:defRPr sz="4400">
                <a:latin typeface="Aptos Narrow" panose="020B00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7E4C6D-3EFA-D08A-F311-91CCAF358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0929" y="5413434"/>
            <a:ext cx="7046129" cy="806332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7B4DCC-8061-7DDD-0957-38CD3CD2E4AC}"/>
              </a:ext>
            </a:extLst>
          </p:cNvPr>
          <p:cNvSpPr/>
          <p:nvPr userDrawn="1"/>
        </p:nvSpPr>
        <p:spPr>
          <a:xfrm>
            <a:off x="-74816" y="-66502"/>
            <a:ext cx="3948547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08048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A4FD8-6353-2D4E-1A5B-F7DEC47E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178" y="1470026"/>
            <a:ext cx="9528136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A886E7-9271-2476-954D-6C5BDF93B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5178" y="4448146"/>
            <a:ext cx="9528136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87F323-9213-AF43-5308-8DF48B363AD7}"/>
              </a:ext>
            </a:extLst>
          </p:cNvPr>
          <p:cNvSpPr/>
          <p:nvPr userDrawn="1"/>
        </p:nvSpPr>
        <p:spPr>
          <a:xfrm>
            <a:off x="-74816" y="-66502"/>
            <a:ext cx="1637609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649AA8-099F-7910-1287-F816166D93FB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5955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984F5-7045-129C-F49C-7B2138A90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64DD7-C976-5E5C-A2EA-694BFDBAD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8C4F073-F613-5EF1-BCAD-ADB765D3B28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A6C6E6-A9B6-1D23-9EE3-C07CBBECC4F6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1833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5E26C2-E058-E524-AC3D-2E9E1E40B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32322"/>
            <a:ext cx="10515600" cy="438726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A683FFB-8350-AF64-A2FF-01F9B868EDE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909835"/>
            <a:ext cx="10515600" cy="4267127"/>
          </a:xfrm>
        </p:spPr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6906E9-819D-ABC5-4C1D-6B03663649C7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3003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E84F8-EA77-307C-CBAB-B61A9E3BC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6C22FE-C115-1E66-A5BE-C89EF68B3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3415"/>
            <a:ext cx="5181600" cy="472354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4FF150-D90C-59AB-BD14-4B02E41BC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53415"/>
            <a:ext cx="5181600" cy="47235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502390-5D67-EB15-F9C0-3BC8C3C034A4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9C7E4-BF1F-570A-DEFF-A647DA383D52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1677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60F734-F5E2-37DA-F99F-AB9E4B7EDD4A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8980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A40A21-B87E-0030-8862-CDC1B0AA1B37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610DAA-CF7A-4CD9-4262-8B6B168D5A2E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9678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B9037-273F-7056-83AA-9E9EA8982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0931" y="2783572"/>
            <a:ext cx="7046130" cy="2387600"/>
          </a:xfrm>
        </p:spPr>
        <p:txBody>
          <a:bodyPr anchor="b">
            <a:normAutofit/>
          </a:bodyPr>
          <a:lstStyle>
            <a:lvl1pPr algn="l">
              <a:defRPr sz="4400">
                <a:latin typeface="Aptos Narrow" panose="020B00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7E4C6D-3EFA-D08A-F311-91CCAF358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0929" y="5413434"/>
            <a:ext cx="7046129" cy="806332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7B4DCC-8061-7DDD-0957-38CD3CD2E4AC}"/>
              </a:ext>
            </a:extLst>
          </p:cNvPr>
          <p:cNvSpPr/>
          <p:nvPr/>
        </p:nvSpPr>
        <p:spPr>
          <a:xfrm>
            <a:off x="-74816" y="-66502"/>
            <a:ext cx="3948547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79678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A4FD8-6353-2D4E-1A5B-F7DEC47E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178" y="1470026"/>
            <a:ext cx="9528136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A886E7-9271-2476-954D-6C5BDF93B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5178" y="4448146"/>
            <a:ext cx="9528136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87F323-9213-AF43-5308-8DF48B363AD7}"/>
              </a:ext>
            </a:extLst>
          </p:cNvPr>
          <p:cNvSpPr/>
          <p:nvPr/>
        </p:nvSpPr>
        <p:spPr>
          <a:xfrm>
            <a:off x="-74816" y="-66502"/>
            <a:ext cx="1637609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649AA8-099F-7910-1287-F816166D93FB}"/>
              </a:ext>
            </a:extLst>
          </p:cNvPr>
          <p:cNvSpPr txBox="1"/>
          <p:nvPr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2058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984F5-7045-129C-F49C-7B2138A90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64DD7-C976-5E5C-A2EA-694BFDBAD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8C4F073-F613-5EF1-BCAD-ADB765D3B286}"/>
              </a:ext>
            </a:extLst>
          </p:cNvPr>
          <p:cNvSpPr/>
          <p:nvPr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A6C6E6-A9B6-1D23-9EE3-C07CBBECC4F6}"/>
              </a:ext>
            </a:extLst>
          </p:cNvPr>
          <p:cNvSpPr txBox="1"/>
          <p:nvPr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5589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5E26C2-E058-E524-AC3D-2E9E1E40B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32322"/>
            <a:ext cx="10515600" cy="438726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A683FFB-8350-AF64-A2FF-01F9B868EDE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909835"/>
            <a:ext cx="10515600" cy="4267127"/>
          </a:xfrm>
        </p:spPr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6906E9-819D-ABC5-4C1D-6B03663649C7}"/>
              </a:ext>
            </a:extLst>
          </p:cNvPr>
          <p:cNvSpPr txBox="1"/>
          <p:nvPr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0837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E84F8-EA77-307C-CBAB-B61A9E3BC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6C22FE-C115-1E66-A5BE-C89EF68B3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3415"/>
            <a:ext cx="5181600" cy="47235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4FF150-D90C-59AB-BD14-4B02E41BC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53415"/>
            <a:ext cx="5181600" cy="47235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502390-5D67-EB15-F9C0-3BC8C3C034A4}"/>
              </a:ext>
            </a:extLst>
          </p:cNvPr>
          <p:cNvSpPr/>
          <p:nvPr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9C7E4-BF1F-570A-DEFF-A647DA383D52}"/>
              </a:ext>
            </a:extLst>
          </p:cNvPr>
          <p:cNvSpPr txBox="1"/>
          <p:nvPr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9765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60F734-F5E2-37DA-F99F-AB9E4B7EDD4A}"/>
              </a:ext>
            </a:extLst>
          </p:cNvPr>
          <p:cNvSpPr txBox="1"/>
          <p:nvPr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4173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A40A21-B87E-0030-8862-CDC1B0AA1B37}"/>
              </a:ext>
            </a:extLst>
          </p:cNvPr>
          <p:cNvSpPr/>
          <p:nvPr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610DAA-CF7A-4CD9-4262-8B6B168D5A2E}"/>
              </a:ext>
            </a:extLst>
          </p:cNvPr>
          <p:cNvSpPr txBox="1"/>
          <p:nvPr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733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B9037-273F-7056-83AA-9E9EA8982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0931" y="2783572"/>
            <a:ext cx="7046130" cy="2387600"/>
          </a:xfrm>
        </p:spPr>
        <p:txBody>
          <a:bodyPr anchor="b">
            <a:normAutofit/>
          </a:bodyPr>
          <a:lstStyle>
            <a:lvl1pPr algn="l">
              <a:defRPr sz="4400">
                <a:latin typeface="Aptos Narrow" panose="020B00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7E4C6D-3EFA-D08A-F311-91CCAF358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0929" y="5413434"/>
            <a:ext cx="7046129" cy="806332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7B4DCC-8061-7DDD-0957-38CD3CD2E4AC}"/>
              </a:ext>
            </a:extLst>
          </p:cNvPr>
          <p:cNvSpPr/>
          <p:nvPr userDrawn="1"/>
        </p:nvSpPr>
        <p:spPr>
          <a:xfrm>
            <a:off x="-74816" y="-66502"/>
            <a:ext cx="3948547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3375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A4FD8-6353-2D4E-1A5B-F7DEC47E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178" y="1470026"/>
            <a:ext cx="9528136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A886E7-9271-2476-954D-6C5BDF93B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5178" y="4448146"/>
            <a:ext cx="9528136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87F323-9213-AF43-5308-8DF48B363AD7}"/>
              </a:ext>
            </a:extLst>
          </p:cNvPr>
          <p:cNvSpPr/>
          <p:nvPr userDrawn="1"/>
        </p:nvSpPr>
        <p:spPr>
          <a:xfrm>
            <a:off x="-74816" y="-66502"/>
            <a:ext cx="1637609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649AA8-099F-7910-1287-F816166D93FB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49234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984F5-7045-129C-F49C-7B2138A90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64DD7-C976-5E5C-A2EA-694BFDBAD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8C4F073-F613-5EF1-BCAD-ADB765D3B28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A6C6E6-A9B6-1D23-9EE3-C07CBBECC4F6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4564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5E26C2-E058-E524-AC3D-2E9E1E40B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32322"/>
            <a:ext cx="10515600" cy="438726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A683FFB-8350-AF64-A2FF-01F9B868EDE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909835"/>
            <a:ext cx="10515600" cy="4267127"/>
          </a:xfrm>
        </p:spPr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6906E9-819D-ABC5-4C1D-6B03663649C7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3248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E84F8-EA77-307C-CBAB-B61A9E3BC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6C22FE-C115-1E66-A5BE-C89EF68B3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3415"/>
            <a:ext cx="5181600" cy="472354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4FF150-D90C-59AB-BD14-4B02E41BC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53415"/>
            <a:ext cx="5181600" cy="47235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502390-5D67-EB15-F9C0-3BC8C3C034A4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9C7E4-BF1F-570A-DEFF-A647DA383D52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2643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60F734-F5E2-37DA-F99F-AB9E4B7EDD4A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3925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A40A21-B87E-0030-8862-CDC1B0AA1B37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610DAA-CF7A-4CD9-4262-8B6B168D5A2E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683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8BA89-DBC6-8756-F6BF-935326E58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8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AF83B-75B8-684E-AE69-BA141DE2F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6413"/>
            <a:ext cx="10515600" cy="4800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1112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3600" kern="1200" dirty="0" smtClean="0">
          <a:solidFill>
            <a:schemeClr val="tx1"/>
          </a:solidFill>
          <a:latin typeface="Aptos Narrow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0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6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8BA89-DBC6-8756-F6BF-935326E58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8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AF83B-75B8-684E-AE69-BA141DE2F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6413"/>
            <a:ext cx="10515600" cy="4800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94641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3600" kern="1200" dirty="0" smtClean="0">
          <a:solidFill>
            <a:schemeClr val="tx1"/>
          </a:solidFill>
          <a:latin typeface="Aptos Narrow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0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6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8BA89-DBC6-8756-F6BF-935326E58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8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AF83B-75B8-684E-AE69-BA141DE2F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6413"/>
            <a:ext cx="10515600" cy="4800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4859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3600" kern="1200" dirty="0" smtClean="0">
          <a:solidFill>
            <a:schemeClr val="tx1"/>
          </a:solidFill>
          <a:latin typeface="Aptos Narrow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0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6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AD289-41BC-F465-9728-1A5901BB9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657AB8-D4F9-B07D-D157-14D4641B0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E8D191-A793-4EA0-275B-B5F64A19C2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79C11-4573-4F56-AD9D-190C5A384B2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FAF5A3-1D0E-23E3-C847-AF07E1868E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F56A8F-EA65-5ED2-765E-033DA9201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D1F56-749E-48E9-A14D-093AA7B555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80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8BA89-DBC6-8756-F6BF-935326E58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8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AF83B-75B8-684E-AE69-BA141DE2F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6413"/>
            <a:ext cx="10515600" cy="4800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08665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3600" kern="1200" dirty="0" smtClean="0">
          <a:solidFill>
            <a:schemeClr val="tx1"/>
          </a:solidFill>
          <a:latin typeface="Aptos Narrow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0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6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8BA89-DBC6-8756-F6BF-935326E58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8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AF83B-75B8-684E-AE69-BA141DE2F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6413"/>
            <a:ext cx="10515600" cy="4800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75147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3600" kern="1200" dirty="0" smtClean="0">
          <a:solidFill>
            <a:schemeClr val="tx1"/>
          </a:solidFill>
          <a:latin typeface="Aptos Narrow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0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6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8BA89-DBC6-8756-F6BF-935326E58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8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AF83B-75B8-684E-AE69-BA141DE2F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6413"/>
            <a:ext cx="10515600" cy="4800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29771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3600" kern="1200" dirty="0" smtClean="0">
          <a:solidFill>
            <a:schemeClr val="tx1"/>
          </a:solidFill>
          <a:latin typeface="Aptos Narrow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0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6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vi.povar@mail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finexpertiza.ru/" TargetMode="External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login.consultant.ru/link/?req=doc&amp;base=LAW&amp;n=495706&amp;dst=26176" TargetMode="Externa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9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9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hyperlink" Target="https://login.consultant.ru/link/?req=doc&amp;base=LAW&amp;n=495706&amp;dst=28443" TargetMode="External"/><Relationship Id="rId1" Type="http://schemas.openxmlformats.org/officeDocument/2006/relationships/slideLayout" Target="../slideLayouts/slideLayout1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9C6B1B2332E128121E9B632CFDA596A4E339599B3E3C5A2B0F01E861E451A68AF1FBD53AC0C50FCBF23B99A7B85FC1CCC4D4642A73B2E1D4b4KFQ" TargetMode="External"/><Relationship Id="rId1" Type="http://schemas.openxmlformats.org/officeDocument/2006/relationships/slideLayout" Target="../slideLayouts/slideLayout1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22766E3499EC1C6E4F466A0F7A193A63A1778DBA7257151FD6DA08915709399D5761A585B8E94E28BFF0FC549A34771DDDFECC9FB4F1z4Q0K" TargetMode="External"/><Relationship Id="rId2" Type="http://schemas.openxmlformats.org/officeDocument/2006/relationships/hyperlink" Target="consultantplus://offline/ref=22766E3499EC1C6E4F466A0F7A193A63A1778DBA7257151FD6DA08915709399D5761A585B8E94328BFF0FC549A34771DDDFECC9FB4F1z4Q0K" TargetMode="External"/><Relationship Id="rId1" Type="http://schemas.openxmlformats.org/officeDocument/2006/relationships/slideLayout" Target="../slideLayouts/slideLayout10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9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hyperlink" Target="mailto:vi.povar@mail.ru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B6E026D-E189-A20C-9C26-0DE7566464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0926" y="408372"/>
            <a:ext cx="7046132" cy="3750745"/>
          </a:xfrm>
        </p:spPr>
        <p:txBody>
          <a:bodyPr>
            <a:normAutofit/>
          </a:bodyPr>
          <a:lstStyle/>
          <a:p>
            <a:r>
              <a:rPr lang="ru-RU" sz="3600" dirty="0"/>
              <a:t>Идеи налоговой экономии в рамках законодательства: </a:t>
            </a:r>
            <a:br>
              <a:rPr lang="ru-RU" sz="3600" dirty="0"/>
            </a:br>
            <a:r>
              <a:rPr lang="ru-RU" sz="3600" dirty="0"/>
              <a:t>налог на прибыль,                    «зарплатные налоги», НДС </a:t>
            </a:r>
            <a:br>
              <a:rPr lang="ru-RU" sz="3600" dirty="0"/>
            </a:br>
            <a:br>
              <a:rPr lang="ru-RU" sz="3600" dirty="0"/>
            </a:br>
            <a:r>
              <a:rPr lang="ru-RU" sz="3600" dirty="0"/>
              <a:t>Практические задачи налогового планирования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DC7FB77B-434B-5157-A5E2-128DC17F7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93073" y="4499032"/>
            <a:ext cx="7046129" cy="149339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600" dirty="0"/>
              <a:t>Владимир Иванович Повар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600" dirty="0">
                <a:solidFill>
                  <a:srgbClr val="0070C0"/>
                </a:solidFill>
                <a:hlinkClick r:id="rId2"/>
              </a:rPr>
              <a:t>vi.povar@mail.ru</a:t>
            </a:r>
            <a:endParaRPr lang="ru-RU" sz="2600" dirty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582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DFBFFA-3A48-5B6C-E0CA-21FA7752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7327" y="546132"/>
            <a:ext cx="6992088" cy="518572"/>
          </a:xfrm>
        </p:spPr>
        <p:txBody>
          <a:bodyPr>
            <a:noAutofit/>
          </a:bodyPr>
          <a:lstStyle/>
          <a:p>
            <a:r>
              <a:rPr lang="ru-RU" sz="3200" kern="100" dirty="0">
                <a:solidFill>
                  <a:srgbClr val="0070C0"/>
                </a:solidFill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В программе</a:t>
            </a:r>
            <a:r>
              <a:rPr kumimoji="0" lang="ru-RU" sz="32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 семинара</a:t>
            </a:r>
            <a:endParaRPr lang="ru-RU" sz="32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6D5E5B-6EA5-DC16-4060-73308BBBC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7327" y="1618070"/>
            <a:ext cx="8924256" cy="5128959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kern="0" dirty="0">
                <a:solidFill>
                  <a:srgbClr val="414141"/>
                </a:solidFill>
                <a:effectLst/>
                <a:latin typeface="+mn-lt"/>
                <a:ea typeface="Times New Roman" panose="02020603050405020304" pitchFamily="18" charset="0"/>
              </a:rPr>
              <a:t>Основные принципы и методы налогового планирования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kern="0" dirty="0">
                <a:solidFill>
                  <a:srgbClr val="41414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Налоговая экономия и системы налогового контроля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kern="0" dirty="0">
                <a:solidFill>
                  <a:srgbClr val="41414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Налог на прибыль. Идеи налоговой экономии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kern="0" dirty="0">
                <a:solidFill>
                  <a:srgbClr val="41414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«Зарплатные налоги»: НДФЛ и Страховые взносы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kern="0" dirty="0">
                <a:solidFill>
                  <a:srgbClr val="41414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НДС: особенности косвенного налога и возможности его оптимизации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kern="0" dirty="0">
                <a:solidFill>
                  <a:srgbClr val="41414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Арбитражные споры по налоговым вопросам</a:t>
            </a:r>
            <a:endParaRPr lang="ru-RU" sz="2000" kern="0" dirty="0">
              <a:solidFill>
                <a:srgbClr val="414141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kern="0" dirty="0">
              <a:solidFill>
                <a:srgbClr val="41414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kern="0" dirty="0">
              <a:solidFill>
                <a:srgbClr val="41414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ru-RU" sz="2000" kern="100" dirty="0">
              <a:solidFill>
                <a:srgbClr val="41414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895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DFBFFA-3A48-5B6C-E0CA-21FA7752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9471" y="679297"/>
            <a:ext cx="6992088" cy="2882868"/>
          </a:xfrm>
        </p:spPr>
        <p:txBody>
          <a:bodyPr>
            <a:noAutofit/>
          </a:bodyPr>
          <a:lstStyle/>
          <a:p>
            <a:r>
              <a:rPr lang="ru-RU" sz="3600" kern="100" dirty="0">
                <a:solidFill>
                  <a:srgbClr val="0070C0"/>
                </a:solidFill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Основные принципы и методы налогового планирования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6D5E5B-6EA5-DC16-4060-73308BBBC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3039" y="864521"/>
            <a:ext cx="8924256" cy="86662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ru-RU" sz="2000" kern="0" dirty="0">
              <a:solidFill>
                <a:srgbClr val="41414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kern="0" dirty="0">
              <a:solidFill>
                <a:srgbClr val="41414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kern="0" dirty="0">
              <a:solidFill>
                <a:srgbClr val="41414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ru-RU" sz="2000" kern="100" dirty="0">
              <a:solidFill>
                <a:srgbClr val="414141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787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ринципы и методы налогового планирования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Под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налоговым планированием организации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подразумевается, в том числе, комплекс мероприятий или действий налогоплательщика, обеспечивающих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своевременность расчетов с бюджетом с одновременным выполнением уставных целей и максимальной эффективностью использования финансовых ресурсов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Таким образом, основная цель налогового планирования – снижение налогового бремени компании в рамках действующего законодательства</a:t>
            </a:r>
          </a:p>
          <a:p>
            <a:pPr marL="22860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Calibri" panose="020F0502020204030204" pitchFamily="34" charset="0"/>
                <a:cs typeface="+mj-cs"/>
              </a:rPr>
            </a:br>
            <a:endParaRPr lang="ru-RU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297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F1B270-4CD6-B0A3-1EFB-BC6556B2708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887413"/>
            <a:ext cx="1225118" cy="444237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b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402D868-1C4D-6A0D-2915-DCE2708675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712037"/>
              </p:ext>
            </p:extLst>
          </p:nvPr>
        </p:nvGraphicFramePr>
        <p:xfrm>
          <a:off x="1553592" y="1331650"/>
          <a:ext cx="8442664" cy="4351823"/>
        </p:xfrm>
        <a:graphic>
          <a:graphicData uri="http://schemas.openxmlformats.org/drawingml/2006/table">
            <a:tbl>
              <a:tblPr firstRow="1" firstCol="1" bandRow="1"/>
              <a:tblGrid>
                <a:gridCol w="4221332">
                  <a:extLst>
                    <a:ext uri="{9D8B030D-6E8A-4147-A177-3AD203B41FA5}">
                      <a16:colId xmlns:a16="http://schemas.microsoft.com/office/drawing/2014/main" val="2582356921"/>
                    </a:ext>
                  </a:extLst>
                </a:gridCol>
                <a:gridCol w="4221332">
                  <a:extLst>
                    <a:ext uri="{9D8B030D-6E8A-4147-A177-3AD203B41FA5}">
                      <a16:colId xmlns:a16="http://schemas.microsoft.com/office/drawing/2014/main" val="3853517438"/>
                    </a:ext>
                  </a:extLst>
                </a:gridCol>
              </a:tblGrid>
              <a:tr h="468971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Законно</a:t>
                      </a:r>
                      <a:endParaRPr lang="ru-RU" sz="20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Незаконно</a:t>
                      </a:r>
                      <a:endParaRPr lang="ru-RU" sz="20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2595356"/>
                  </a:ext>
                </a:extLst>
              </a:tr>
              <a:tr h="714639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 наиболее выгодной системы налогообложения</a:t>
                      </a:r>
                      <a:endParaRPr lang="ru-RU" sz="20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спецрежимов при искусственном дроблении </a:t>
                      </a:r>
                      <a:endParaRPr lang="ru-RU" sz="20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250946"/>
                  </a:ext>
                </a:extLst>
              </a:tr>
              <a:tr h="714639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Реорганизация структуры бизнеса </a:t>
                      </a:r>
                      <a:endParaRPr lang="ru-RU" sz="20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Присоединение убыточной компании с целью минимизации налога на прибыль</a:t>
                      </a:r>
                      <a:endParaRPr lang="ru-RU" sz="2000" dirty="0">
                        <a:effectLst/>
                        <a:highlight>
                          <a:srgbClr val="FFFF00"/>
                        </a:highlight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0588142"/>
                  </a:ext>
                </a:extLst>
              </a:tr>
              <a:tr h="1252428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Привлечение исполнителей для оказания услуг, выполнения работ по гражданско-правовому договору</a:t>
                      </a:r>
                      <a:endParaRPr lang="ru-RU" sz="20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вместо наемного труда (по трудовому договору) - труда самозанятых</a:t>
                      </a:r>
                      <a:endParaRPr lang="ru-RU" sz="20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7750367"/>
                  </a:ext>
                </a:extLst>
              </a:tr>
              <a:tr h="714639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Договор лизинга</a:t>
                      </a:r>
                      <a:endParaRPr lang="ru-RU" sz="200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Aptos Narrow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Договор лизинга прикрывает договор купли-продажи с рассрочкой платежа</a:t>
                      </a:r>
                      <a:endParaRPr lang="ru-RU" sz="2000" dirty="0">
                        <a:effectLst/>
                        <a:latin typeface="Aptos Narrow" panose="020B00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247274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E1DC9A5-7156-8FA3-9FAC-D58C0FC3E154}"/>
              </a:ext>
            </a:extLst>
          </p:cNvPr>
          <p:cNvSpPr txBox="1"/>
          <p:nvPr/>
        </p:nvSpPr>
        <p:spPr>
          <a:xfrm>
            <a:off x="1837677" y="544922"/>
            <a:ext cx="81585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Налоговое планирование</a:t>
            </a:r>
            <a:r>
              <a:rPr lang="ru-RU" sz="2400" dirty="0">
                <a:solidFill>
                  <a:srgbClr val="0070C0"/>
                </a:solidFill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 или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 уклонение от уплаты налогов? 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923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748D4B-D0BD-04E4-A71B-811BC1677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9495"/>
            <a:ext cx="11635703" cy="505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777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ринципы налогового планирования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принцип законности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принцип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оперативности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принцип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оптимальности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принцип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обоснованности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принцип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 эффективности и рациональности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принцип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конфиденциальности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принцип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последовательности налогового планирования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 panose="020B0004020202020204" pitchFamily="34" charset="0"/>
              <a:ea typeface="Calibri" panose="020F0502020204030204" pitchFamily="34" charset="0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183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Методы налогового планирования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Методы налогового планирования можно разделить на общие и специальные.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 общим методам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налогового планирования относятся: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выбор формы деятельности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выбор юрисдикции налогоплательщика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К специальным методам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налогового планирования относятся: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 использование «пробелов» в законодательстве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применение налоговых льгот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использование организаций, которым предоставлены льготные условия налогообложения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изменения срока уплаты налогов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мена договорных отношений 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другие способы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+mn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970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ринципы и методы налогового планирования</a:t>
            </a:r>
            <a:endParaRPr lang="ru-RU" sz="3200" dirty="0">
              <a:latin typeface="+mj-lt"/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F2531706-2132-C0BF-F0DB-79234E0B76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7743" y="1156951"/>
            <a:ext cx="10196513" cy="454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928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320EA0F-183D-6976-DD47-9A88D604E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178" y="1251751"/>
            <a:ext cx="9528136" cy="1464816"/>
          </a:xfrm>
        </p:spPr>
        <p:txBody>
          <a:bodyPr>
            <a:noAutofit/>
          </a:bodyPr>
          <a:lstStyle/>
          <a:p>
            <a:r>
              <a:rPr lang="ru-RU" sz="3600" dirty="0"/>
              <a:t> </a:t>
            </a:r>
            <a:r>
              <a:rPr lang="ru-RU" sz="3600" dirty="0">
                <a:solidFill>
                  <a:srgbClr val="0070C0"/>
                </a:solidFill>
              </a:rPr>
              <a:t>Налоговая экономия </a:t>
            </a:r>
            <a:br>
              <a:rPr lang="ru-RU" sz="3600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и системы налогового контроля</a:t>
            </a:r>
            <a:endParaRPr lang="ru-RU" sz="2400" b="1" dirty="0">
              <a:solidFill>
                <a:srgbClr val="0070C0"/>
              </a:solidFill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97254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CED17-A79E-EF06-AC9E-D45C317EA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  <a:t>НК РФ Статья 54.1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1EEEF7-0C5C-805F-6646-4DD3F044F4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453415"/>
            <a:ext cx="5163105" cy="2719090"/>
          </a:xfrm>
          <a:ln w="19050">
            <a:solidFill>
              <a:schemeClr val="accent1"/>
            </a:solidFill>
          </a:ln>
        </p:spPr>
        <p:txBody>
          <a:bodyPr/>
          <a:lstStyle/>
          <a:p>
            <a:pPr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ru-RU" b="1" dirty="0">
                <a:solidFill>
                  <a:srgbClr val="0070C0"/>
                </a:solidFill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п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. 1</a:t>
            </a:r>
          </a:p>
          <a:p>
            <a:pPr marL="5715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не допускается искажение сведений о фактах хозяйственной жизни и об объектах налогообложения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69606C-B2D0-D71C-9C60-1B7B548771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453415"/>
            <a:ext cx="5257800" cy="2719090"/>
          </a:xfrm>
          <a:ln w="19050">
            <a:solidFill>
              <a:schemeClr val="accent1"/>
            </a:solidFill>
          </a:ln>
        </p:spPr>
        <p:txBody>
          <a:bodyPr/>
          <a:lstStyle/>
          <a:p>
            <a:pPr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ru-RU" b="1" dirty="0">
                <a:solidFill>
                  <a:srgbClr val="0070C0"/>
                </a:solidFill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п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. 2</a:t>
            </a:r>
          </a:p>
          <a:p>
            <a:pPr marL="5715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основной целью совершения сделки (операции) не должна являться неуплата налога</a:t>
            </a:r>
          </a:p>
          <a:p>
            <a:pPr marL="5715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обязательство по сделке (операции) должно быть исполнено лицом, являющимся стороной договора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0972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5C1AE8-B1D4-BAF6-B94D-B09D29E49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382" y="1158998"/>
            <a:ext cx="6772275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011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CEE6A3-F980-8ECF-8FF3-FCF9D30A4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5824"/>
            <a:ext cx="11008311" cy="578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66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40CCA3-70B9-5C72-E425-1A728E31B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68171"/>
            <a:ext cx="10769472" cy="577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67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CCE464-C377-418D-CBC7-2AEE25FF3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</a:b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Автоматизированные системы контроля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FF9EC3-F382-3E11-6E43-8C170D8FA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481587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  <a:t>Автоматизированная система контроля «АСК НДС-2»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  <a:t>Система введена в действие с 2015 года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</a:b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  <a:t>Автоматизированная система контроля доходов физических лиц «АСК-ДФЛ»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  <a:t>Система введена в действие с 2021 года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  <a:t>Автоматизированная информационная система «АИС Налог-3» 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  <a:t>Положение об автоматизированной информационной системе Федеральной налоговой службы утверждено Приказом ФНС РФ от 14 марта 2016 г. N ММВ-7-12/134@</a:t>
            </a:r>
          </a:p>
        </p:txBody>
      </p:sp>
    </p:spTree>
    <p:extLst>
      <p:ext uri="{BB962C8B-B14F-4D97-AF65-F5344CB8AC3E}">
        <p14:creationId xmlns:p14="http://schemas.microsoft.com/office/powerpoint/2010/main" val="1078506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CCE464-C377-418D-CBC7-2AEE25FF3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  <a:t>Контрольная работа налоговой службы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FF9EC3-F382-3E11-6E43-8C170D8FA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867767"/>
          </a:xfrm>
        </p:spPr>
        <p:txBody>
          <a:bodyPr>
            <a:normAutofit/>
          </a:bodyPr>
          <a:lstStyle/>
          <a:p>
            <a:pPr marL="5715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Камеральная налоговая проверка </a:t>
            </a:r>
          </a:p>
          <a:p>
            <a:pPr marL="5715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Выездная налоговая проверка </a:t>
            </a:r>
          </a:p>
          <a:p>
            <a:pPr marL="5715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ru-RU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К</a:t>
            </a:r>
            <a:r>
              <a:rPr kumimoji="0" lang="ru-RU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онтрольно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-аналитическая работа налоговой службы: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5715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Char char="-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побуждение налогоплательщика к добровольному доначислению и уплате налогов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– информационные письма, комиссии, рабочие группы, уведомления;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5715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Char char="-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требования о предоставлении документов и информации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– способ быстрого получения доказательств вины налогоплательщика без проведения ВНП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ptos Narrow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862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5CDA16-FBD6-FB6F-0567-05EB6BFD3F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47700"/>
            <a:ext cx="10515600" cy="70008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700" dirty="0">
                <a:solidFill>
                  <a:srgbClr val="0070C0"/>
                </a:solidFill>
                <a:cs typeface="Arial" panose="020B0604020202020204" pitchFamily="34" charset="0"/>
              </a:rPr>
              <a:t>Структура налоговых доначислений в 2025 г.</a:t>
            </a:r>
            <a:br>
              <a:rPr lang="ru-RU" sz="2700" dirty="0">
                <a:solidFill>
                  <a:srgbClr val="0070C0"/>
                </a:solidFill>
                <a:cs typeface="Arial" panose="020B0604020202020204" pitchFamily="34" charset="0"/>
              </a:rPr>
            </a:br>
            <a:r>
              <a:rPr lang="ru-RU" sz="2200" u="sng" kern="100" dirty="0">
                <a:solidFill>
                  <a:srgbClr val="0563C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https://finexpertiza.ru/</a:t>
            </a:r>
            <a:br>
              <a:rPr lang="ru-RU" sz="22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200" dirty="0">
                <a:latin typeface="+mn-lt"/>
              </a:rPr>
            </a:br>
            <a:endParaRPr lang="ru-RU" sz="2200" dirty="0">
              <a:latin typeface="+mn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F0C08D-F69F-9DEA-01C3-FD4002273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323" y="1347788"/>
            <a:ext cx="7947498" cy="43990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7844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320EA0F-183D-6976-DD47-9A88D604E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338" y="408372"/>
            <a:ext cx="9102974" cy="3515558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/>
              <a:t> </a:t>
            </a:r>
            <a:br>
              <a:rPr lang="ru-RU" sz="3600" dirty="0"/>
            </a:br>
            <a:br>
              <a:rPr lang="ru-RU" sz="3600" dirty="0"/>
            </a:br>
            <a:br>
              <a:rPr lang="ru-RU" sz="3600" dirty="0"/>
            </a:br>
            <a:br>
              <a:rPr lang="ru-RU" sz="3600" dirty="0"/>
            </a:br>
            <a:r>
              <a:rPr lang="ru-RU" sz="3600" dirty="0">
                <a:solidFill>
                  <a:srgbClr val="0070C0"/>
                </a:solidFill>
              </a:rPr>
              <a:t>Налог на прибыль</a:t>
            </a:r>
            <a:br>
              <a:rPr lang="ru-RU" sz="3600" dirty="0">
                <a:solidFill>
                  <a:srgbClr val="0070C0"/>
                </a:solidFill>
              </a:rPr>
            </a:br>
            <a:br>
              <a:rPr lang="ru-RU" sz="3600" dirty="0"/>
            </a:br>
            <a:endParaRPr lang="ru-RU" sz="20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40314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AEB636-9E07-CB6C-85C0-DEFA9C348B23}"/>
              </a:ext>
            </a:extLst>
          </p:cNvPr>
          <p:cNvSpPr txBox="1"/>
          <p:nvPr/>
        </p:nvSpPr>
        <p:spPr>
          <a:xfrm>
            <a:off x="383219" y="488271"/>
            <a:ext cx="108929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Налог на прибыль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66C7F74-4178-35EF-4DC9-442B6BDBBB79}"/>
              </a:ext>
            </a:extLst>
          </p:cNvPr>
          <p:cNvSpPr/>
          <p:nvPr/>
        </p:nvSpPr>
        <p:spPr>
          <a:xfrm>
            <a:off x="3667807" y="2331856"/>
            <a:ext cx="1754066" cy="843417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Доход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423665F-0514-F071-F28A-A7728F8AC959}"/>
              </a:ext>
            </a:extLst>
          </p:cNvPr>
          <p:cNvSpPr/>
          <p:nvPr/>
        </p:nvSpPr>
        <p:spPr>
          <a:xfrm>
            <a:off x="9258500" y="2288945"/>
            <a:ext cx="1754066" cy="843417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Налоговая ставка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1B1B6A3-6D3A-B4C4-2F2E-8496E5209C1C}"/>
              </a:ext>
            </a:extLst>
          </p:cNvPr>
          <p:cNvSpPr/>
          <p:nvPr/>
        </p:nvSpPr>
        <p:spPr>
          <a:xfrm>
            <a:off x="3404989" y="2031669"/>
            <a:ext cx="4848317" cy="1397331"/>
          </a:xfrm>
          <a:prstGeom prst="rect">
            <a:avLst/>
          </a:prstGeom>
          <a:noFill/>
          <a:ln w="2222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0CB34A-3945-0B7E-B76B-404868770EE9}"/>
              </a:ext>
            </a:extLst>
          </p:cNvPr>
          <p:cNvSpPr txBox="1"/>
          <p:nvPr/>
        </p:nvSpPr>
        <p:spPr>
          <a:xfrm>
            <a:off x="4565224" y="3717142"/>
            <a:ext cx="2227072" cy="296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Налоговая база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A625D33-D8FC-EDBF-B19B-901C36AF93B8}"/>
              </a:ext>
            </a:extLst>
          </p:cNvPr>
          <p:cNvCxnSpPr>
            <a:cxnSpLocks/>
          </p:cNvCxnSpPr>
          <p:nvPr/>
        </p:nvCxnSpPr>
        <p:spPr>
          <a:xfrm>
            <a:off x="4411218" y="3429001"/>
            <a:ext cx="338528" cy="5231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5D6D06F9-7AAE-1D2C-E9C8-ECAEC6AF44D0}"/>
              </a:ext>
            </a:extLst>
          </p:cNvPr>
          <p:cNvCxnSpPr>
            <a:cxnSpLocks/>
          </p:cNvCxnSpPr>
          <p:nvPr/>
        </p:nvCxnSpPr>
        <p:spPr>
          <a:xfrm>
            <a:off x="4749746" y="3952136"/>
            <a:ext cx="1815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E016909-684A-C968-991B-87C615BD521D}"/>
              </a:ext>
            </a:extLst>
          </p:cNvPr>
          <p:cNvSpPr/>
          <p:nvPr/>
        </p:nvSpPr>
        <p:spPr>
          <a:xfrm>
            <a:off x="6308342" y="2293351"/>
            <a:ext cx="1754066" cy="843417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Расход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7F0EDE09-3925-F1AC-0632-AD5EBEACD53B}"/>
              </a:ext>
            </a:extLst>
          </p:cNvPr>
          <p:cNvSpPr/>
          <p:nvPr/>
        </p:nvSpPr>
        <p:spPr>
          <a:xfrm>
            <a:off x="834771" y="2331857"/>
            <a:ext cx="1754066" cy="843416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 прибыль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C719BB4-5E31-BDC6-77E6-1D9752FD47BF}"/>
              </a:ext>
            </a:extLst>
          </p:cNvPr>
          <p:cNvSpPr/>
          <p:nvPr/>
        </p:nvSpPr>
        <p:spPr>
          <a:xfrm flipV="1">
            <a:off x="2777246" y="2746214"/>
            <a:ext cx="4532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2D15CF6-691F-E77D-A09E-69AA073D8122}"/>
              </a:ext>
            </a:extLst>
          </p:cNvPr>
          <p:cNvSpPr/>
          <p:nvPr/>
        </p:nvSpPr>
        <p:spPr>
          <a:xfrm>
            <a:off x="5637758" y="2699009"/>
            <a:ext cx="4532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6" name="Рисунок 25" descr="Закрыть">
            <a:extLst>
              <a:ext uri="{FF2B5EF4-FFF2-40B4-BE49-F238E27FC236}">
                <a16:creationId xmlns:a16="http://schemas.microsoft.com/office/drawing/2014/main" id="{6F257E97-130F-9A32-19CC-051516682B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24" y="2522803"/>
            <a:ext cx="470036" cy="470036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AC0F3089-795D-9129-002A-1FE723BAEB46}"/>
              </a:ext>
            </a:extLst>
          </p:cNvPr>
          <p:cNvSpPr/>
          <p:nvPr/>
        </p:nvSpPr>
        <p:spPr>
          <a:xfrm flipV="1">
            <a:off x="2781338" y="2663479"/>
            <a:ext cx="4532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479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Дело ресторанов "Корчма Тарас Бульба"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ходе проверки было установлено, что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ООО "Тарас Бульба"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являясь частью сети ресторанов украинской кухни под маркой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"Корчма Тарас Бульба", занижало реальные сведения о доходах (выручке),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полученных от реализации услуг общественного питания в налоговой и бухгалтерской отчетности.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частности, ООО: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не отражало большую часть ежедневно получаемых от клиентов ресторана наличных денежных средств в кассовой книге;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выводило их из-под налогообложения и из легального оборота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6060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Дело ресторанов "Корчма Тарас Бульба"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Глава чети ресторанов "Корчма Тарас Бульба" Ю. </a:t>
            </a:r>
            <a:r>
              <a:rPr kumimoji="0" lang="ru-RU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Белойван</a:t>
            </a: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признавал вину в уклонении от уплаты налогов.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Его обвинили в неуплате </a:t>
            </a: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650 млн руб.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Басманный суд приговорил его к </a:t>
            </a: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двум годам лишения свободы</a:t>
            </a:r>
            <a:r>
              <a:rPr kumimoji="0" lang="ru-RU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 отбыванием срока в колонии общего режима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358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F6314A-B99F-CEDD-67C9-FC2A582FF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181" y="2082403"/>
            <a:ext cx="8529638" cy="26931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D4B046-4FA0-A84D-FC54-CD4956903A5E}"/>
              </a:ext>
            </a:extLst>
          </p:cNvPr>
          <p:cNvSpPr txBox="1"/>
          <p:nvPr/>
        </p:nvSpPr>
        <p:spPr>
          <a:xfrm>
            <a:off x="2955897" y="0"/>
            <a:ext cx="61503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Narrow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Использование «технического» подрядчика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F26E9B-2FF0-DEA8-F4A6-6738EF66864C}"/>
              </a:ext>
            </a:extLst>
          </p:cNvPr>
          <p:cNvSpPr txBox="1"/>
          <p:nvPr/>
        </p:nvSpPr>
        <p:spPr>
          <a:xfrm>
            <a:off x="1831181" y="4678530"/>
            <a:ext cx="9951868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Определение ВС РФ от 30.09.2019 № 307-ЭС19-8085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«Искажение сведений о фактах хозяйственной жизни предполагает доначисление сумм налогов таким образом, как если бы налогоплательщик не допускал нарушений»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464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Постановление АС Московского округа от 07.07.2023 N Ф05-11632/2022                 по делу N А40-220968/2021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В ходе проверки налоговые органы выяснили, что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предприятие выплачивало зарплату «в конвертах» лицам, которые не были официально оформлены на работу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В результате контролеры доначислили НДФЛ, страховые взносы и налог на прибыль, а также начислили пени и штраф.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По мнению налогоплательщика, при расчете налога на прибыль инспекция обязана была включить в расходы доначисленные страховые взносы и сумму «серой» зарплаты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8982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Постановление АС Московского округа от 07.07.2023 N Ф05-11632/2022                 по делу N А40-220968/2021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(продолжение)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Решение суда: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«Налоговым органом не определено действительное налоговое обязательство по налогу на прибыль организаций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, а именно в налоговой базе по налогу на прибыль не учтены расходы, связанные с выплатой заработной платы (фактически выплаченной физическим лицам, отработавшим на объектах организации без оформления трудовых отношений и гражданско-правовых договоров), и не учтены доначисленные страховые взносы».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Исходя из норм НК РФ при исчислении налога на прибыль инспекция должна была учесть зарплату «в конвертах» (ст. 255 НК РФ) и доначисленные на эту зарплату страховые взносы            (п. 1 ст. 264 НК РФ)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1055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К методам налогового планирования, в том числе, относятся: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метод формирования учетной политики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Сумма и порядок уплаты налогов во многом зависят от выбранных налогоплательщиком способов учета и налогообложения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метод применения налоговых льгот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Метод применения налоговых льгот является одним из наиболее распространенных методов налогового планирования, в силу своей законности и относительной простоты применения.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метод использования «пробелов» в законодательстве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Согласно п. 7 ст. 3 НК РФ все неустранимые сомнения, противоречия и неясности актов законодательства о налогах и сборах трактуются в пользу налогоплательщика – это основное нормативное обоснование применения данного метода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718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1800" kern="10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Исчисление и уплата авансовых платежей осуществляется </a:t>
            </a: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выбору налогоплательщика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ежемесячно, в размере одной трети фактически уплаченного авансового платежа за предыдущий квартал, с корректировкой платежей по окончании квартала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ежемесячно, исходя из фактически полученной прибыли за отчетный период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ежеквартально, исходя из фактически полученной прибыли за отчетный период   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(основание: п. 2, п. 3 ст. 286 НК РФ)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553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Обычно такие требования являются не более, чем отработкой со стороны налогового органа.">
            <a:extLst>
              <a:ext uri="{FF2B5EF4-FFF2-40B4-BE49-F238E27FC236}">
                <a16:creationId xmlns:a16="http://schemas.microsoft.com/office/drawing/2014/main" id="{8FC33643-63FB-1B10-B08A-D0ECCDA89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266" y="0"/>
            <a:ext cx="9248193" cy="57194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60EF33E-1B5F-2C4A-9ADE-DE2E6297A3C9}"/>
              </a:ext>
            </a:extLst>
          </p:cNvPr>
          <p:cNvSpPr/>
          <p:nvPr/>
        </p:nvSpPr>
        <p:spPr>
          <a:xfrm>
            <a:off x="6445188" y="292963"/>
            <a:ext cx="639192" cy="3817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48171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3BA1D-A827-7FA2-79DD-4F7DC957B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D3AFCE-1181-C0F2-CC4B-8787EB95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3B4598-F2DD-7734-52D8-74FDB9646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Статья 318. Порядок определения суммы расходов на производство и реализацию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К прямым расходам могут быть отнесены, в частности: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материальные затраты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расходы на оплату труда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расходы на обязательное страхование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амортизация производственного оборудования.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89883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Статья 318. Порядок определения суммы расходов на производство и реализацию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57200" algn="l"/>
              </a:tabLst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 косвенным расходам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относятся все иные суммы расходов, за исключением внереализационных расходов.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kumimoji="0" lang="ru-RU" b="1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Налогоплательщик </a:t>
            </a:r>
            <a:r>
              <a:rPr kumimoji="0" lang="ru-RU" b="1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самостоятельно </a:t>
            </a:r>
            <a:r>
              <a:rPr kumimoji="0" lang="ru-RU" b="1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определяет </a:t>
            </a:r>
            <a:r>
              <a:rPr kumimoji="0" lang="ru-RU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 учетной политике для целей налогообложения перечень прямых расходов…» п. 1 ст. 318 НК РФ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848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Определение Верховного суда РФ от 06 октября 2017 № 307-КГ17-10580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Налогоплательщик, стремясь к уменьшению налоговых платежей, сократил перечень прямых расходов, основываясь на положении п. 1 ст. 318, устанавливающего право «самостоятельно определять в учетной политике для целей налогообложения перечень прямых расходов, связанных с производством товаров (выполнением работ, оказанием услуг)».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Решение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Факт отсутствия в учетной политике </a:t>
            </a: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налогоплательщика в перечне прямых расходов - расходов, непосредственно связанных с добычей нефти подрядной организацией, </a:t>
            </a:r>
            <a:r>
              <a:rPr kumimoji="0" lang="ru-RU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не дает ему права </a:t>
            </a: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учесть в составе прямых расходов только те затраты, которые предусмотрены его учетной политикой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	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25388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Письмо Минфина РФ от 8 декабря 2017 г. N 03-03-06/1/81943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«Из положений статей 252, 318 и 319 НК РФ следует, что </a:t>
            </a: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выбор налогоплательщика в отношении расходов, формирующих в налоговом учете стоимость произведенной и реализованной продукции, должен быть обоснованным.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То есть </a:t>
            </a: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механизм распределения затрат на производство и реализацию должен содержать экономически обоснованные показатели, </a:t>
            </a:r>
            <a:r>
              <a:rPr kumimoji="0" lang="ru-RU" b="1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обусловленные технологическим процессом</a:t>
            </a:r>
            <a:r>
              <a:rPr kumimoji="0" lang="ru-RU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При этом налогоплательщик вправе в целях налогообложения отнести отдельные затраты, связанные с производством товаров (работ, услуг), </a:t>
            </a: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 косвенным расходам только при отсутствии реальной возможности отнести указанные затраты к прямым расходам, </a:t>
            </a: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применив при этом экономически обоснованные показатели»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8425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Амортизация по объектам основных средств начисляется…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линейным методом по всем объектам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нелинейным методом по всем объектам, за исключением зданий, сооружений и передаточных устройств, входящих в восьмую - десятую амортизационные группы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(основание: п. 1 ст. 259 НК РФ)</a:t>
            </a:r>
            <a:endParaRPr kumimoji="0" lang="ru-RU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2273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52186-4962-50F7-3E04-E71415016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5E1529-92F3-09BE-20B4-A58C81E5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3A2762-EE43-4C28-CA22-04D489E57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ru-RU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 принятым к учету объектам основных средств, бывшим в употреблении, норма амортизации определяется…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с учетом срока полезного использования, установленного предыдущими собственниками и уменьшенного на количество лет (месяцев) фактической эксплуатации ими данного имущества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исходя из общего срока полезного использования в общеустановленном порядке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ru-RU" kern="1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(основание: </a:t>
            </a: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п. 7 ст. 258 НК РФ)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21012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Статья 259.3. Применение повышающих (понижающих) коэффициентов к норме амортизации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57200" algn="l"/>
              </a:tabLst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Налогоплательщики вправе применять к основной норме амортизации специальный </a:t>
            </a: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коэффициент, но не выше 2</a:t>
            </a:r>
            <a:r>
              <a:rPr kumimoji="0" lang="ru-RU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например: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457200" algn="l"/>
              </a:tabLst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-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в отношении амортизируемых основных средств, используемых для работы в условиях агрессивной среды и (или) повышенной сменности.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Налогоплательщики вправе применять к основной норме амортизации специальный </a:t>
            </a: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коэффициент, но не выше 3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 отношении, например: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- амортизируемых основных средств, используемых только для осуществления научно-технической деятельности;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- амортизируемых основных средств, включенных на дату их ввода в эксплуатацию в единый реестр российской радиоэлектронной продукции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945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НК РФ Статья 258. Амортизационные группы (подгруппы)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п. 9. Право на амортизационную премию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Налогоплательщик имеет право включать в состав расходов отчетного (налогового) периода: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-    расходы на капитальные вложения;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- расходы, которые понесены в случаях достройки, дооборудования, реконструкции, модернизации, технического перевооружения, частичной ликвидации основных средств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в размере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не более 30 процентов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- в отношении основных средств, относящихся к третьей - седьмой амортизационным группам</a:t>
            </a:r>
            <a:endParaRPr kumimoji="0" lang="ru-RU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не более 10 процентов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для амортизационных групп с восьмой по десятую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8564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60143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НК РФ Статья 272. Порядок признания расходов при методе начисления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«Расходы в виде капитальных вложений, предусмотренные пунктом 9 статьи 258 настоящего Кодекса,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признаются в качестве косвенных расходов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того отчетного (налогового) периода, на который … приходится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дата начала амортизации (дата изменения первоначальной стоимости)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основных средств, в отношении которых были осуществлены капитальные вложения»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19405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Постановление АС Волго-Вятского округа от 22.12.2022 N Ф01-7557/2022                                                  по делу N А11-14311/2020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АО "Муромский стрелочный завод" </a:t>
            </a: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 соответствии с учетной политикой отнесло амортизационные отчисления по основным средствам, непосредственно используемым при производстве продукции, к косвенным расходам </a:t>
            </a:r>
            <a:endParaRPr kumimoji="0" lang="ru-RU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9584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374F0-FD84-00B7-A47C-FFD2C6695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2A62D9-D43B-16B5-49AE-5A400B3D4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8A8548-6CEF-16E9-F2F1-2AFD3EF9E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Постановление АС Волго-Вятского округа от 22.12.2022 N Ф01-7557/2022                                                  по делу N А11-14311/2020 (продолжение)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Решение суда: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«Поскольку спорные основные средства непосредственно заняты и используются в производстве продукции, выпускаемой Обществом, </a:t>
            </a: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без данных основных средств производство и реализация этой продукции невозможны, затраты, связанные с амортизацией основных средств, обоснованно отнесены Инспекцией к прямым расходам в целях налогообложения прибыли</a:t>
            </a: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Рассматриваемые расходы не соответствуют понятию косвенных расходов, предусмотренных   НК РФ»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9900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600" b="1" kern="10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Организация формирует резервы предстоящих расходов (убытков): 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-1980565" algn="l"/>
                <a:tab pos="589280" algn="l"/>
                <a:tab pos="630555" algn="l"/>
              </a:tabLst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на ремонт основных средств (ст. 260 НК РФ)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-1980565" algn="l"/>
                <a:tab pos="589280" algn="l"/>
                <a:tab pos="630555" algn="l"/>
              </a:tabLst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на гарантийный ремонт и гарантийное обслуживание (ст. 267 НК РФ)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-1980565" algn="l"/>
                <a:tab pos="589280" algn="l"/>
                <a:tab pos="630555" algn="l"/>
              </a:tabLst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на научные исследования и (или) ОКР (ст. 267.2 НК РФ)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-1980565" algn="l"/>
                <a:tab pos="589280" algn="l"/>
                <a:tab pos="630555" algn="l"/>
              </a:tabLst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на оплату отпусков (ст. 324.1 НК РФ)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-1980565" algn="l"/>
                <a:tab pos="589280" algn="l"/>
                <a:tab pos="630555" algn="l"/>
              </a:tabLst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на выплату ежегодных вознаграждений за выслугу лет и по итогам работы за год                           (ст. 324.1 НК РФ)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-1980565" algn="l"/>
                <a:tab pos="589280" algn="l"/>
                <a:tab pos="630555" algn="l"/>
              </a:tabLst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по сомнительным долгам (ст. 266 НК РФ)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>
                <a:tab pos="-1980565" algn="l"/>
                <a:tab pos="589280" algn="l"/>
                <a:tab pos="630555" algn="l"/>
              </a:tabLst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другие резервы…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>
                <a:tab pos="-1980565" algn="l"/>
                <a:tab pos="589280" algn="l"/>
                <a:tab pos="630555" algn="l"/>
              </a:tabLst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32901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687EC7-D229-6227-2FC3-916F5E409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93" y="213131"/>
            <a:ext cx="10368355" cy="612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499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  <a:endParaRPr lang="ru-RU" sz="2400" kern="10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600" b="1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Постановление АС Северо-Западного округа N Ф07-11804/2017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b="1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Суды пришли к выводу о том, что, несмотря на формальное выполнение Обществом всех предусмотренных законом условий для создания резерва по сомнительным долгам, в рассматриваемом случае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имеют место согласованные действия заинтересованных лиц, следствием которых явилось формирование дебиторской задолженности взаимозависимых лиц и получение необоснованной налоговой выгоды в виде занижения на сумму внереализационных расходов налогооблагаемой базы по налогу на прибыль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-1980565" algn="l"/>
                <a:tab pos="630555" algn="l"/>
              </a:tabLst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93991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400" kern="100" noProof="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НК РФ Статья 286.1. Инвестиционный налоговый вычет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Вычет представляет собой стоимость приобретения объектов основных средств (ОС)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а также затрат на достройку, дооборудование, реконструкцию, модернизацию и техническое перевооружение ОС.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Этот вычет уменьшает не налоговую базу по налогу на прибыль, а сам исчисленный налог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который перечисляется в федеральный бюджет и бюджеты субъектов РФ.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Для применения инвестиционного вычета по налогу на прибыль необходимо чтобы на территории субъекта РФ, где расположена организация или ее обособленное подразделение, был принят закон, устанавливающий инвестиционный налоговый вычет (п. 6 ст. 286.1 НК РФ)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-1980565" algn="l"/>
                <a:tab pos="630555" algn="l"/>
              </a:tabLst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49724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C23BB-3FD6-D5F0-6B0D-727595936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CEC817-F9D3-B454-F93A-DB0CCB128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FF6B86-D886-90E9-B945-19B94BBF5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992" y="1047939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Формирование учетной политики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НК РФ Статья 286.2. Федеральный инвестиционный налоговый вычет</a:t>
            </a:r>
            <a:endParaRPr lang="ru-RU" sz="2600" kern="100" noProof="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kern="120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Перечень видов экономической деятельности по ОК 029-2014, при осуществлении которых может применяться федеральный инвестиционный налоговый вычет</a:t>
            </a:r>
            <a:r>
              <a:rPr lang="ru-RU" kern="12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                             (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Постановление Правительства РФ от 28 ноября 2024 г. N 1638)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Добыча полезных ископаемых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Обрабатывающие производства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Обеспечение электрической энергией, газом и паром; кондиционирование воздуха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Деятельность гостиниц и предприятий общественного питания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Научные исследования и разработки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Деятельность в сфере телекоммуникаций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Деятельность в области информационных технологий</a:t>
            </a:r>
          </a:p>
          <a:p>
            <a:pPr marL="5715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-1980565" algn="l"/>
                <a:tab pos="630555" algn="l"/>
              </a:tabLst>
              <a:defRPr/>
            </a:pP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22242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AEB636-9E07-CB6C-85C0-DEFA9C348B23}"/>
              </a:ext>
            </a:extLst>
          </p:cNvPr>
          <p:cNvSpPr txBox="1"/>
          <p:nvPr/>
        </p:nvSpPr>
        <p:spPr>
          <a:xfrm>
            <a:off x="383219" y="488271"/>
            <a:ext cx="108929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Налог на прибыль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66C7F74-4178-35EF-4DC9-442B6BDBBB79}"/>
              </a:ext>
            </a:extLst>
          </p:cNvPr>
          <p:cNvSpPr/>
          <p:nvPr/>
        </p:nvSpPr>
        <p:spPr>
          <a:xfrm>
            <a:off x="3667807" y="2331856"/>
            <a:ext cx="1754066" cy="843417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Доход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423665F-0514-F071-F28A-A7728F8AC959}"/>
              </a:ext>
            </a:extLst>
          </p:cNvPr>
          <p:cNvSpPr/>
          <p:nvPr/>
        </p:nvSpPr>
        <p:spPr>
          <a:xfrm>
            <a:off x="9258500" y="2288945"/>
            <a:ext cx="1754066" cy="843417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Налоговая ставка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1B1B6A3-6D3A-B4C4-2F2E-8496E5209C1C}"/>
              </a:ext>
            </a:extLst>
          </p:cNvPr>
          <p:cNvSpPr/>
          <p:nvPr/>
        </p:nvSpPr>
        <p:spPr>
          <a:xfrm>
            <a:off x="3404989" y="2031669"/>
            <a:ext cx="4848317" cy="1397331"/>
          </a:xfrm>
          <a:prstGeom prst="rect">
            <a:avLst/>
          </a:prstGeom>
          <a:noFill/>
          <a:ln w="2222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0CB34A-3945-0B7E-B76B-404868770EE9}"/>
              </a:ext>
            </a:extLst>
          </p:cNvPr>
          <p:cNvSpPr txBox="1"/>
          <p:nvPr/>
        </p:nvSpPr>
        <p:spPr>
          <a:xfrm>
            <a:off x="4565224" y="3717142"/>
            <a:ext cx="2227072" cy="296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Налоговая база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EA625D33-D8FC-EDBF-B19B-901C36AF93B8}"/>
              </a:ext>
            </a:extLst>
          </p:cNvPr>
          <p:cNvCxnSpPr>
            <a:cxnSpLocks/>
          </p:cNvCxnSpPr>
          <p:nvPr/>
        </p:nvCxnSpPr>
        <p:spPr>
          <a:xfrm>
            <a:off x="4411218" y="3429001"/>
            <a:ext cx="338528" cy="5231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5D6D06F9-7AAE-1D2C-E9C8-ECAEC6AF44D0}"/>
              </a:ext>
            </a:extLst>
          </p:cNvPr>
          <p:cNvCxnSpPr>
            <a:cxnSpLocks/>
          </p:cNvCxnSpPr>
          <p:nvPr/>
        </p:nvCxnSpPr>
        <p:spPr>
          <a:xfrm>
            <a:off x="4749746" y="3952136"/>
            <a:ext cx="1815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E016909-684A-C968-991B-87C615BD521D}"/>
              </a:ext>
            </a:extLst>
          </p:cNvPr>
          <p:cNvSpPr/>
          <p:nvPr/>
        </p:nvSpPr>
        <p:spPr>
          <a:xfrm>
            <a:off x="6308342" y="2293351"/>
            <a:ext cx="1754066" cy="843417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Расход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7F0EDE09-3925-F1AC-0632-AD5EBEACD53B}"/>
              </a:ext>
            </a:extLst>
          </p:cNvPr>
          <p:cNvSpPr/>
          <p:nvPr/>
        </p:nvSpPr>
        <p:spPr>
          <a:xfrm>
            <a:off x="834771" y="2331857"/>
            <a:ext cx="1754066" cy="843416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 прибыль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C719BB4-5E31-BDC6-77E6-1D9752FD47BF}"/>
              </a:ext>
            </a:extLst>
          </p:cNvPr>
          <p:cNvSpPr/>
          <p:nvPr/>
        </p:nvSpPr>
        <p:spPr>
          <a:xfrm flipV="1">
            <a:off x="2777246" y="2746214"/>
            <a:ext cx="4532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2D15CF6-691F-E77D-A09E-69AA073D8122}"/>
              </a:ext>
            </a:extLst>
          </p:cNvPr>
          <p:cNvSpPr/>
          <p:nvPr/>
        </p:nvSpPr>
        <p:spPr>
          <a:xfrm>
            <a:off x="5637758" y="2699009"/>
            <a:ext cx="4532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6" name="Рисунок 25" descr="Закрыть">
            <a:extLst>
              <a:ext uri="{FF2B5EF4-FFF2-40B4-BE49-F238E27FC236}">
                <a16:creationId xmlns:a16="http://schemas.microsoft.com/office/drawing/2014/main" id="{6F257E97-130F-9A32-19CC-051516682B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24" y="2522803"/>
            <a:ext cx="470036" cy="470036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AC0F3089-795D-9129-002A-1FE723BAEB46}"/>
              </a:ext>
            </a:extLst>
          </p:cNvPr>
          <p:cNvSpPr/>
          <p:nvPr/>
        </p:nvSpPr>
        <p:spPr>
          <a:xfrm flipV="1">
            <a:off x="2781338" y="2663479"/>
            <a:ext cx="4532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5904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Ставки налога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600" kern="100" noProof="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НК РФ Статья 284. Налоговые ставки</a:t>
            </a:r>
            <a:endParaRPr kumimoji="0" lang="ru-RU" i="0" u="none" strike="noStrike" kern="1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Ос­нов­ная став­ка на­ло­га на при­быль со­став­ля­ет 25% 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b="0" i="0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п. 1 ст. 284 НК РФ).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Рас­пре­де­ле­ние при­бы­ли на фе­де­раль­ную и ре­ги­о­наль­ную части сле­ду­ю­щее:</a:t>
            </a: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7 процентов (8 процентов в 2025 - 2030 годах), зачисляется в федеральный бюджет</a:t>
            </a: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18 процентов (17 процентов в 2017 - 2030 годах), зачисляется в бюджеты субъектов Российской Федерации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124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1209B-40A9-DD83-00B8-BC73A2CF6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D2DC02-7A11-47CC-F482-38228E8C7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C83F29-685D-4F37-79F8-1336447D8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Ставки налога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600" kern="100" noProof="0" dirty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НК РФ Статья 284. Налоговые ставки</a:t>
            </a:r>
            <a:endParaRPr kumimoji="0" lang="ru-RU" i="0" u="none" strike="noStrike" kern="1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«Для российских организаций, осуществляющих деятельность в области информационных технологий, … в 2025 - 2030 годах налоговая ставка по налогу, подлежащему зачислению в федеральный бюджет, устанавливается в размере 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5 процентов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, а налоговая ставка по налогу, подлежащему зачислению в бюджет субъекта Российской Федерации, - в размере 0 процентов»</a:t>
            </a: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-1980565" algn="l"/>
                <a:tab pos="630555" algn="l"/>
              </a:tabLst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85076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Офшорные зоны в России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600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kern="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kern="0" dirty="0">
                <a:solidFill>
                  <a:srgbClr val="0070C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пециальные административные районы (САР) </a:t>
            </a:r>
            <a:r>
              <a:rPr lang="ru-RU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- территория с гибким режимом налогового и валютного регулирования для компаний, принявших решение о переводе из иностранной юрисдикции в российскую (ФЗ от 03.08.2018 №291-ФЗ)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kern="10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Особые экономические зоны (ОЭЗ) </a:t>
            </a:r>
            <a:r>
              <a:rPr lang="ru-RU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часть территории РФ на которой действует особый режим осуществления предпринимательской деятельности, а также может применяться таможенная процедура свободной таможенной зоны (ФЗ от 22.07.2005 N116-ФЗ)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ru-RU" kern="0" dirty="0">
                <a:solidFill>
                  <a:srgbClr val="0070C0"/>
                </a:solidFill>
                <a:effectLst/>
                <a:latin typeface="+mn-lt"/>
                <a:ea typeface="Times New Roman" panose="02020603050405020304" pitchFamily="18" charset="0"/>
              </a:rPr>
              <a:t>Территория опережающего социально-экономического развития (ТОСЭР/ТОР) </a:t>
            </a:r>
            <a:r>
              <a:rPr lang="ru-RU" kern="0" dirty="0">
                <a:effectLst/>
                <a:latin typeface="+mn-lt"/>
                <a:ea typeface="Times New Roman" panose="02020603050405020304" pitchFamily="18" charset="0"/>
              </a:rPr>
              <a:t>- часть территории субъекта РФ, на которой установлен особый правовой режим осуществления предпринимательской деятельности в целях формирования благоприятных условий для привлечения инвестиций, обеспечения ускоренного социально-экономического развития и создания комфортных условий для обеспечения жизнедеятельности населения (ФЗ от 29.12.2014 N 473-ФЗ)</a:t>
            </a:r>
            <a:endParaRPr lang="ru-RU" b="0" kern="100" dirty="0">
              <a:solidFill>
                <a:srgbClr val="0070C0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9997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Доходы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НК РФ Статья 251. Доходы, не учитываемые при определении налоговой базы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При определении налоговой базы не учитываются следующие доходы: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1) в виде имущества, имущественных прав, работ или услуг, которые получены от других лиц в порядке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предварительной оплаты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товаров (работ, услуг) налогоплательщиками, определяющими доходы и расходы по методу начисления;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2) в виде имущества, имущественных прав, которые получены в форме 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залога, задатка, обеспечительного платежа 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в качестве обеспечения обязательств;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828282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3) в виде имущества, имущественных прав или неимущественных прав, имеющих денежную оценку, которые получены в виде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взносов (вкладов) в уставный (складочный) капитал (фонд) организации (включая доход в виде превышения цены размещения акций (долей) над их номинальной стоимостью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(первоначальным размером);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………………………………………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67)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3740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Доходы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НК РФ Статья 251. Доходы, не учитываемые при определении налоговой базы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2. При определении налоговой базы также не учитываются целевые поступления…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К целевым поступлениям на содержание некоммерческих организаций и ведение ими уставной деятельности относятся: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arenR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осуществленные в соответствии с законодательством Российской Федерации о некоммерческих организациях взносы учредителей (участников, членов), пожертвования, признаваемые таковыми в соответствии с гражданским законодательством Российской Федерации, доходы в виде безвозмездно полученных некоммерческими организациями работ (услуг), выполненных (оказанных) на основании соответствующих договоров…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………………………….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23)</a:t>
            </a:r>
          </a:p>
        </p:txBody>
      </p:sp>
    </p:spTree>
    <p:extLst>
      <p:ext uri="{BB962C8B-B14F-4D97-AF65-F5344CB8AC3E}">
        <p14:creationId xmlns:p14="http://schemas.microsoft.com/office/powerpoint/2010/main" val="41870560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Доходы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Вклад в имущество без увеличения уставного капитала 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(ст. 66.1 ГК РФ, ст. 27 ФЗ «Об ООО», ст. 32.2 ФЗ «Об АО»)  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Предполагает безвозмездную передачу участником (акционером) своей компании неких благ (денежные средства, доли (акции) в других юридических лицах, недвижимое имущество и т.п.). При этом уставный капитал не увеличивается, номинальный размер долей участников не меняется.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В Налоговом кодексе предусмотрены два льготных механизма, которые позволяют освобождать безвозмездные по своей сути вклады от налогообложения: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безвозмездная передача имущества на основании подп. 11 п. 1 ст. 251 НК РФ;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вклад в имущество хозяйственного общества или товарищества от своего участника или акционера (</a:t>
            </a:r>
            <a:r>
              <a:rPr kumimoji="0" lang="ru-RU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пп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3.7 п. 1 ст. 251 НК)</a:t>
            </a:r>
          </a:p>
        </p:txBody>
      </p:sp>
    </p:spTree>
    <p:extLst>
      <p:ext uri="{BB962C8B-B14F-4D97-AF65-F5344CB8AC3E}">
        <p14:creationId xmlns:p14="http://schemas.microsoft.com/office/powerpoint/2010/main" val="13757930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Доходы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Письмо Минфина России от 9 ноября 2022 г. N 03-03-06/1/108886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2C2D2E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«… средства, полученные обществом с ограниченной ответственностью от его участника в виде вклада в имущество, не учитываются при определении налоговой базы по налогу на прибыль организаций в составе доходов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только в случае, если вклад в имущество осуществлен в соответствии с вышеуказанными нормами ГК РФ и Закона N 14-ФЗ при отсутствии обстоятельств, предусмотренных пунктом 1 статьи 54.1 НК РФ, и при выполнении условий пункта 2 статьи 54.1 НК РФ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2C2D2E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2C2D2E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9083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Расходы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Алгоритм для учета расходов - Статья 252. «Расходы. Группировка расходов»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Налогоплательщик уменьшает полученные доходы на сумму произведенных расходов                   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(за исключением расходов, указанных в статье 270 НК РФ).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Расходами признаются обоснованные и документально подтвержденные затраты.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 обоснованными расходами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понимаются экономически оправданные затраты, оценка которых выражена в денежной форме.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Под документально подтвержденными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расходами понимаются затраты, подтвержденные документами, оформленными в соответствии с законодательством РФ, либо документами, оформленными в соответствии с обычаями делового оборота, применяемыми в иностранном государстве.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Расходами признаются любые затраты при условии, что они произведены для осуществления деятельности, направленной на получение дохода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3715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4657"/>
            <a:ext cx="10515600" cy="5938787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Арбитражная практика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АС Уральского округа от 26.05.2021 N Ф09-2991/21                                                  </a:t>
            </a:r>
            <a:r>
              <a:rPr kumimoji="0" lang="ru-RU" i="0" u="none" strike="noStrike" kern="18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u="none" strike="noStrike" kern="18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«Фиктивный штраф за невыполнение условий договора»)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АС Поволжского округа от 31.01.2022 N Ф06-13720/2021                                              </a:t>
            </a:r>
            <a:r>
              <a:rPr kumimoji="0" lang="ru-RU" sz="2000" b="0" i="0" u="none" strike="noStrike" kern="18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«Ремонт или реконструкция?»)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Определение ВС РФ от 14.01.2021 N 304-ЭС20-21549                                                                                          </a:t>
            </a:r>
            <a:r>
              <a:rPr kumimoji="0" lang="ru-RU" sz="2000" b="0" i="0" u="none" strike="noStrike" kern="18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sz="2000" b="0" i="0" u="none" strike="noStrike" kern="18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«Убытки от недостач товаров необходимо оформлять правильно»)</a:t>
            </a:r>
            <a:endParaRPr kumimoji="0" lang="en-US" sz="2000" b="0" i="0" u="none" strike="noStrike" kern="18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АС Дальневосточного округа от 27.05.2022 N Ф03-1519/2022                       </a:t>
            </a:r>
            <a:r>
              <a:rPr kumimoji="0" lang="ru-RU" sz="2000" b="0" i="0" u="none" strike="noStrike" kern="18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(«Премирование должно соответствовать принятым в организации положениям»)</a:t>
            </a:r>
            <a:endParaRPr kumimoji="0" lang="en-US" sz="2000" b="0" i="0" u="none" strike="noStrike" kern="18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Уральского округа от 15.12.2022 N Ф09-8335/22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(«Командировка – лучший вид туризма»)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Постановление АС Западно-Сибирского округа от 10.08.2021 N Ф04-7946/2020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(«Убыток прошлых лет, не подтвержденный документально»)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АС Центрального округа от 16.06.2021 N Ф10-1977/2021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8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(«Гонорар успеха» не учитывается для налога на прибыль»)</a:t>
            </a:r>
            <a:endParaRPr kumimoji="0" lang="en-US" sz="2000" b="0" i="0" u="none" strike="noStrike" kern="18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8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8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8465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09BC5-2604-BB4D-64A9-3149467A3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2796D0-3608-02CD-B7AC-9068C8FEE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7E3E878-32CB-1019-BDC2-06F23AA05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Расходы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  <a:t>П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овышающие коэффициенты к расходам в целях налога на прибыль организаций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  <a:p>
            <a:pPr marL="685800" marR="0" lvl="1" indent="-22860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Расходы, которые формируют первоначальную стоимость некоторых ОС и НМА, можно учитывать с повышающим коэффициентом 2. </a:t>
            </a:r>
          </a:p>
          <a:p>
            <a:pPr marL="457200" marR="0" lvl="1" indent="0" algn="just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В частности, это касается российского высокотехнологичного оборудования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(ст. 257, п. 7 и п. 8 ст. 262 НК РФ)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+mn-ea"/>
              <a:cs typeface="+mn-cs"/>
              <a:hlinkClick r:id="rId2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  <a:p>
            <a:pPr marL="685800" marR="0" lvl="1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Такой же коэффициент можно применять при расчете налога на прибыль по расходам на выполнение отдельных НИОКР, а также на приобретение прав на программы, базы данных и программно-аппаратные комплексы при соблюдении ряда условий (п. 7 ст. 262 НК РФ)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2054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1006475" y="-2843213"/>
            <a:ext cx="11185525" cy="240823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	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AFBD095-E13E-47D2-BBA9-7862D459F15F}"/>
              </a:ext>
            </a:extLst>
          </p:cNvPr>
          <p:cNvSpPr/>
          <p:nvPr/>
        </p:nvSpPr>
        <p:spPr>
          <a:xfrm>
            <a:off x="1235430" y="1755887"/>
            <a:ext cx="1504531" cy="1012837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Поставщики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282FB78-B256-4F3A-A1A8-8D4E691DEEDC}"/>
              </a:ext>
            </a:extLst>
          </p:cNvPr>
          <p:cNvSpPr/>
          <p:nvPr/>
        </p:nvSpPr>
        <p:spPr>
          <a:xfrm>
            <a:off x="9157642" y="1743125"/>
            <a:ext cx="1541163" cy="1003918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Покупатели 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F8455A47-29F6-4D96-A97A-6DE3FD353599}"/>
              </a:ext>
            </a:extLst>
          </p:cNvPr>
          <p:cNvCxnSpPr>
            <a:cxnSpLocks/>
          </p:cNvCxnSpPr>
          <p:nvPr/>
        </p:nvCxnSpPr>
        <p:spPr>
          <a:xfrm flipV="1">
            <a:off x="6782540" y="2245084"/>
            <a:ext cx="2375102" cy="2168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2CDBB2A9-DE37-1BE4-F8FE-FA6FBEE7D9A4}"/>
              </a:ext>
            </a:extLst>
          </p:cNvPr>
          <p:cNvCxnSpPr>
            <a:cxnSpLocks/>
          </p:cNvCxnSpPr>
          <p:nvPr/>
        </p:nvCxnSpPr>
        <p:spPr>
          <a:xfrm>
            <a:off x="2739961" y="2266764"/>
            <a:ext cx="2375102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3358F86-161A-F9F5-BEBE-80963C9A48DA}"/>
              </a:ext>
            </a:extLst>
          </p:cNvPr>
          <p:cNvSpPr txBox="1"/>
          <p:nvPr/>
        </p:nvSpPr>
        <p:spPr>
          <a:xfrm>
            <a:off x="923278" y="600725"/>
            <a:ext cx="97755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Налоговая выгода налоговой реформы 2025 г.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E50CD0-EED9-4073-A24F-CD0A7383DF0A}"/>
              </a:ext>
            </a:extLst>
          </p:cNvPr>
          <p:cNvSpPr txBox="1"/>
          <p:nvPr/>
        </p:nvSpPr>
        <p:spPr>
          <a:xfrm>
            <a:off x="3324543" y="2126627"/>
            <a:ext cx="1205938" cy="2969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поставка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A3C479-873F-47F3-BA72-14F9F2B94A4E}"/>
              </a:ext>
            </a:extLst>
          </p:cNvPr>
          <p:cNvSpPr txBox="1"/>
          <p:nvPr/>
        </p:nvSpPr>
        <p:spPr>
          <a:xfrm>
            <a:off x="7357283" y="2109406"/>
            <a:ext cx="1225616" cy="296941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продажа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0F96350-9373-88F9-B488-9354F9ACE867}"/>
              </a:ext>
            </a:extLst>
          </p:cNvPr>
          <p:cNvSpPr/>
          <p:nvPr/>
        </p:nvSpPr>
        <p:spPr>
          <a:xfrm>
            <a:off x="5105224" y="1687101"/>
            <a:ext cx="1667477" cy="108162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Организация/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на ОСН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Выручка 300 млн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2B9364D-3C59-934F-90A4-34B4C37CA9D5}"/>
              </a:ext>
            </a:extLst>
          </p:cNvPr>
          <p:cNvSpPr/>
          <p:nvPr/>
        </p:nvSpPr>
        <p:spPr>
          <a:xfrm>
            <a:off x="1235429" y="4144117"/>
            <a:ext cx="1504531" cy="1012837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Поставщики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095ED8E-D7AA-B7A7-48EB-3D4155BD466F}"/>
              </a:ext>
            </a:extLst>
          </p:cNvPr>
          <p:cNvSpPr/>
          <p:nvPr/>
        </p:nvSpPr>
        <p:spPr>
          <a:xfrm>
            <a:off x="9157641" y="4131355"/>
            <a:ext cx="1541163" cy="1003918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Покупатели 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0406A20C-3FEC-BF7E-D23A-766F12A4E5D1}"/>
              </a:ext>
            </a:extLst>
          </p:cNvPr>
          <p:cNvCxnSpPr>
            <a:cxnSpLocks/>
          </p:cNvCxnSpPr>
          <p:nvPr/>
        </p:nvCxnSpPr>
        <p:spPr>
          <a:xfrm flipV="1">
            <a:off x="6782539" y="4633314"/>
            <a:ext cx="2375102" cy="2168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5427E8A6-3B3D-E1E6-57C5-9D0037FFD301}"/>
              </a:ext>
            </a:extLst>
          </p:cNvPr>
          <p:cNvCxnSpPr>
            <a:cxnSpLocks/>
          </p:cNvCxnSpPr>
          <p:nvPr/>
        </p:nvCxnSpPr>
        <p:spPr>
          <a:xfrm>
            <a:off x="2739960" y="4654994"/>
            <a:ext cx="2375102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8ABAFC9-10D4-B2E3-9DA4-501F2A5D4A8E}"/>
              </a:ext>
            </a:extLst>
          </p:cNvPr>
          <p:cNvSpPr txBox="1"/>
          <p:nvPr/>
        </p:nvSpPr>
        <p:spPr>
          <a:xfrm>
            <a:off x="3324542" y="4514857"/>
            <a:ext cx="1205938" cy="2969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поставка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883836-3B1C-6B24-19FC-4175923774FB}"/>
              </a:ext>
            </a:extLst>
          </p:cNvPr>
          <p:cNvSpPr txBox="1"/>
          <p:nvPr/>
        </p:nvSpPr>
        <p:spPr>
          <a:xfrm>
            <a:off x="7357282" y="4497636"/>
            <a:ext cx="1225616" cy="296941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продажа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42B72E7-8D36-95F8-F5BB-E9980F27CB50}"/>
              </a:ext>
            </a:extLst>
          </p:cNvPr>
          <p:cNvSpPr/>
          <p:nvPr/>
        </p:nvSpPr>
        <p:spPr>
          <a:xfrm>
            <a:off x="5137256" y="4051963"/>
            <a:ext cx="1667477" cy="110499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Организация на УСН с НДС 22%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Выручка 300 млн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A59EB0-09D9-1950-228F-846223634C0A}"/>
              </a:ext>
            </a:extLst>
          </p:cNvPr>
          <p:cNvSpPr txBox="1"/>
          <p:nvPr/>
        </p:nvSpPr>
        <p:spPr>
          <a:xfrm>
            <a:off x="6649375" y="2787398"/>
            <a:ext cx="4049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Налог на прибыль 25%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9F19785-395D-1148-FEB9-C6BD2228A83E}"/>
              </a:ext>
            </a:extLst>
          </p:cNvPr>
          <p:cNvSpPr txBox="1"/>
          <p:nvPr/>
        </p:nvSpPr>
        <p:spPr>
          <a:xfrm>
            <a:off x="6715956" y="5135273"/>
            <a:ext cx="3916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Налог УСН 15%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FC338A-AF7A-5A96-504A-82736D3FFE02}"/>
              </a:ext>
            </a:extLst>
          </p:cNvPr>
          <p:cNvSpPr txBox="1"/>
          <p:nvPr/>
        </p:nvSpPr>
        <p:spPr>
          <a:xfrm>
            <a:off x="2991545" y="3575274"/>
            <a:ext cx="6208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Организация переходит с ОСН на УСН (Д-Р) с НДС 22%:</a:t>
            </a:r>
          </a:p>
        </p:txBody>
      </p:sp>
    </p:spTree>
    <p:extLst>
      <p:ext uri="{BB962C8B-B14F-4D97-AF65-F5344CB8AC3E}">
        <p14:creationId xmlns:p14="http://schemas.microsoft.com/office/powerpoint/2010/main" val="3857450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BD669D-CF6A-F705-A26C-D938D163E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42" y="541537"/>
            <a:ext cx="11159231" cy="464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73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320EA0F-183D-6976-DD47-9A88D604E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1306" y="878889"/>
            <a:ext cx="9528136" cy="3151573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dirty="0">
                <a:solidFill>
                  <a:srgbClr val="0070C0"/>
                </a:solidFill>
              </a:rPr>
              <a:t>Налог на доходы физических лиц</a:t>
            </a:r>
            <a:br>
              <a:rPr lang="ru-RU" sz="3600" dirty="0">
                <a:solidFill>
                  <a:srgbClr val="0070C0"/>
                </a:solidFill>
              </a:rPr>
            </a:br>
            <a:br>
              <a:rPr lang="ru-RU" sz="3600" dirty="0">
                <a:solidFill>
                  <a:srgbClr val="0070C0"/>
                </a:solidFill>
              </a:rPr>
            </a:br>
            <a:endParaRPr lang="ru-RU" sz="2000" dirty="0">
              <a:solidFill>
                <a:srgbClr val="0070C0"/>
              </a:solidFill>
              <a:highlight>
                <a:srgbClr val="00FF00"/>
              </a:highligh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97004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72FD15-6E3F-6F9B-29EF-5762552281B2}"/>
              </a:ext>
            </a:extLst>
          </p:cNvPr>
          <p:cNvSpPr txBox="1"/>
          <p:nvPr/>
        </p:nvSpPr>
        <p:spPr>
          <a:xfrm>
            <a:off x="2690262" y="613627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  <a:t>НДФЛ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5EF824C-C7A2-6658-427C-CF87FEDB6CB0}"/>
              </a:ext>
            </a:extLst>
          </p:cNvPr>
          <p:cNvSpPr/>
          <p:nvPr/>
        </p:nvSpPr>
        <p:spPr>
          <a:xfrm>
            <a:off x="3952775" y="2408117"/>
            <a:ext cx="1713297" cy="843418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Доход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67350F5-DEFE-8E44-FCCE-15DC2F64EF2A}"/>
              </a:ext>
            </a:extLst>
          </p:cNvPr>
          <p:cNvSpPr/>
          <p:nvPr/>
        </p:nvSpPr>
        <p:spPr>
          <a:xfrm>
            <a:off x="5890662" y="2829827"/>
            <a:ext cx="442762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ller Regular"/>
              <a:ea typeface="+mn-ea"/>
              <a:cs typeface="+mn-cs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4AB2954E-4A32-ABE7-EEBB-E2792BEF6C5F}"/>
              </a:ext>
            </a:extLst>
          </p:cNvPr>
          <p:cNvSpPr/>
          <p:nvPr/>
        </p:nvSpPr>
        <p:spPr>
          <a:xfrm>
            <a:off x="6525929" y="2402098"/>
            <a:ext cx="1713297" cy="843418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Вычеты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6AC020-6E72-67B6-D641-709C845D1A80}"/>
              </a:ext>
            </a:extLst>
          </p:cNvPr>
          <p:cNvSpPr/>
          <p:nvPr/>
        </p:nvSpPr>
        <p:spPr>
          <a:xfrm>
            <a:off x="3682064" y="2146434"/>
            <a:ext cx="4817044" cy="1338146"/>
          </a:xfrm>
          <a:prstGeom prst="rect">
            <a:avLst/>
          </a:prstGeom>
          <a:noFill/>
          <a:ln w="2222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ller Regular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8CB1A7-B137-D3AE-B2B8-CC1EF03EFC09}"/>
              </a:ext>
            </a:extLst>
          </p:cNvPr>
          <p:cNvSpPr txBox="1"/>
          <p:nvPr/>
        </p:nvSpPr>
        <p:spPr>
          <a:xfrm>
            <a:off x="5008345" y="3790408"/>
            <a:ext cx="2175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Налоговая база (основная)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29DA731-7492-524A-0491-2B5C13B57BD8}"/>
              </a:ext>
            </a:extLst>
          </p:cNvPr>
          <p:cNvCxnSpPr>
            <a:cxnSpLocks/>
          </p:cNvCxnSpPr>
          <p:nvPr/>
        </p:nvCxnSpPr>
        <p:spPr>
          <a:xfrm>
            <a:off x="4758088" y="3471823"/>
            <a:ext cx="418098" cy="6109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1157A7F-EB60-3C40-13C1-7DB44B4B6E89}"/>
              </a:ext>
            </a:extLst>
          </p:cNvPr>
          <p:cNvCxnSpPr>
            <a:cxnSpLocks/>
          </p:cNvCxnSpPr>
          <p:nvPr/>
        </p:nvCxnSpPr>
        <p:spPr>
          <a:xfrm>
            <a:off x="5176186" y="4082796"/>
            <a:ext cx="1828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53C07F6-55DA-4F23-61B0-90EF97A72A0E}"/>
              </a:ext>
            </a:extLst>
          </p:cNvPr>
          <p:cNvSpPr/>
          <p:nvPr/>
        </p:nvSpPr>
        <p:spPr>
          <a:xfrm>
            <a:off x="9326879" y="2402098"/>
            <a:ext cx="1713297" cy="843418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Налоговая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ставка</a:t>
            </a:r>
          </a:p>
        </p:txBody>
      </p:sp>
      <p:pic>
        <p:nvPicPr>
          <p:cNvPr id="11" name="Рисунок 10" descr="Закрыть">
            <a:extLst>
              <a:ext uri="{FF2B5EF4-FFF2-40B4-BE49-F238E27FC236}">
                <a16:creationId xmlns:a16="http://schemas.microsoft.com/office/drawing/2014/main" id="{005B0BA2-4DA1-CE1B-83D2-1005EF3E23C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91612" y="2640527"/>
            <a:ext cx="470036" cy="470036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A682329-0FFB-755F-B2D2-A7E16D938D2D}"/>
              </a:ext>
            </a:extLst>
          </p:cNvPr>
          <p:cNvSpPr/>
          <p:nvPr/>
        </p:nvSpPr>
        <p:spPr>
          <a:xfrm>
            <a:off x="1025236" y="2406911"/>
            <a:ext cx="1839885" cy="843417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 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 доходы физических лиц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B01C0B3-F9AE-CC93-BCAF-FF7E03BF8EA0}"/>
              </a:ext>
            </a:extLst>
          </p:cNvPr>
          <p:cNvSpPr/>
          <p:nvPr/>
        </p:nvSpPr>
        <p:spPr>
          <a:xfrm>
            <a:off x="3074070" y="2739990"/>
            <a:ext cx="442763" cy="45719"/>
          </a:xfrm>
          <a:prstGeom prst="rect">
            <a:avLst/>
          </a:prstGeom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ller Regular"/>
              <a:ea typeface="+mn-ea"/>
              <a:cs typeface="+mn-c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FFB1858-C00A-385C-3316-024E34B83B00}"/>
              </a:ext>
            </a:extLst>
          </p:cNvPr>
          <p:cNvSpPr/>
          <p:nvPr/>
        </p:nvSpPr>
        <p:spPr>
          <a:xfrm flipV="1">
            <a:off x="3074070" y="2829826"/>
            <a:ext cx="442762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ller Regular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4479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Статья 217. Доходы, не подлежащие налогообложению (освобождаемые от налогообложения)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Не подлежат налогообложению (освобождаются от налогообложения) следующие виды доходов физических лиц:</a:t>
            </a:r>
          </a:p>
          <a:p>
            <a:pPr marL="342900" lvl="0" indent="-342900" algn="just">
              <a:lnSpc>
                <a:spcPct val="100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государственные пособия, </a:t>
            </a:r>
          </a:p>
          <a:p>
            <a:pPr marL="34290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все виды компенсационных выплат, установленных законодательством 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Российской Федерации, законодательными актами субъектов Российской Федерации, решениями представительных органов местного самоуправления (в пределах норм, установленных в соответствии с законодательством Российской Федерации</a:t>
            </a:r>
            <a:r>
              <a:rPr lang="ru-RU" b="1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      …………………………………………………………</a:t>
            </a:r>
          </a:p>
          <a:p>
            <a:pPr marL="34290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b="1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…………………………………………………………</a:t>
            </a: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96)</a:t>
            </a:r>
            <a:endParaRPr lang="ru-RU" sz="2400" b="1" kern="100" dirty="0">
              <a:solidFill>
                <a:prstClr val="black"/>
              </a:solidFill>
              <a:highlight>
                <a:srgbClr val="00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8128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Письмо Минфина РФ от 12 марта 2021 № 03-03-06/1/17362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«… размер возмещения указанных расходов должен соответствовать экономически обоснованным затратам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связанным с фактическим использованием работником личного (арендованного) оборудования (средств), услуг связи для целей трудовой деятельности.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То есть организация должна располагать копиями документов, как подтверждающими приобретение (аренду) оборудования (средств) работником, так и подтверждающими расходы, понесенные им при использовании их в служебных целях</a:t>
            </a:r>
            <a:r>
              <a:rPr lang="ru-RU" b="1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prstClr val="black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3644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kern="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 01.01.2024 вступило в силу изменение в ст. 217 НК РФ 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kern="0" dirty="0">
              <a:solidFill>
                <a:srgbClr val="392C69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kern="0" dirty="0">
                <a:solidFill>
                  <a:srgbClr val="392C69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НДФЛ не облагается возмещение расходов дистанционного работника:</a:t>
            </a:r>
            <a:endParaRPr lang="ru-RU" kern="0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kern="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«… в сумме, определяемой коллективным договором, локальным нормативным актом, трудовым договором, дополнительным соглашением к трудовому договору, но </a:t>
            </a:r>
            <a:r>
              <a:rPr lang="ru-RU" kern="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не более 35 рублей за каждый день выполнения трудовой функции дистанционно, либо в сумме фактически произведенных и документально подтвержденных расходов дистанционного работника»</a:t>
            </a:r>
            <a:endParaRPr lang="ru-RU" kern="100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5211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Компенсационные выплаты при увольнении</a:t>
            </a:r>
            <a:endParaRPr lang="ru-RU" sz="2400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Письмо Минфина РФ от 13.01.2021 N 03-04-05/519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</a:rPr>
              <a:t>«… компенсационные выплаты, связанные с увольнением работников, предусмотренные коллективным или трудовым договорами,</a:t>
            </a:r>
            <a:r>
              <a:rPr lang="ru-RU" dirty="0">
                <a:solidFill>
                  <a:srgbClr val="333333"/>
                </a:solidFill>
                <a:latin typeface="+mn-lt"/>
                <a:ea typeface="Times New Roman" panose="02020603050405020304" pitchFamily="18" charset="0"/>
              </a:rPr>
              <a:t> освобождаются от обложения налогом на доходы физических лиц на основании пункта 1 статьи 217 Кодекса в сумме, не превышающей в целом </a:t>
            </a: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</a:rPr>
              <a:t>трехкратный размер среднего месячного заработка …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dirty="0">
                <a:solidFill>
                  <a:srgbClr val="333333"/>
                </a:solidFill>
                <a:latin typeface="+mn-lt"/>
                <a:ea typeface="Calibri" panose="020F0502020204030204" pitchFamily="34" charset="0"/>
              </a:rPr>
              <a:t>Суммы вышеуказанных выплат при увольнении, превышающие трехкратный размер… среднего месячного заработка, подлежат обложению налогом на доходы физических лиц в установленном порядке»</a:t>
            </a:r>
          </a:p>
        </p:txBody>
      </p:sp>
    </p:spTree>
    <p:extLst>
      <p:ext uri="{BB962C8B-B14F-4D97-AF65-F5344CB8AC3E}">
        <p14:creationId xmlns:p14="http://schemas.microsoft.com/office/powerpoint/2010/main" val="8029284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Статья 217. Доходы, не подлежащие налогообложению (освобождаемые от налогообложения)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8) суммы единовременных выплат, осуществляемых работодателями работникам (родителям, усыновителям, опекунам)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при рождении (усыновлении (удочерении) ребенка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, установлении опеки над ребенком, выплачиваемой в течение первого года после рождения (усыновления, удочерения), установления опеки, но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не более 1 миллиона рублей на каждого ребенка; 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10) суммы, </a:t>
            </a: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уплаченные работодателями за оказание медицинских услуг 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своим работникам, их супругам, родителям, детям;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13) доходы налогоплательщиков, получаемые </a:t>
            </a: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от продажи выращенной в личных подсобных хозяйствах продукции 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животноводства, продукции растениеводства (как в натуральном, так и в переработанном виде);</a:t>
            </a:r>
          </a:p>
        </p:txBody>
      </p:sp>
    </p:spTree>
    <p:extLst>
      <p:ext uri="{BB962C8B-B14F-4D97-AF65-F5344CB8AC3E}">
        <p14:creationId xmlns:p14="http://schemas.microsoft.com/office/powerpoint/2010/main" val="1410800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Статья 217. Доходы, не подлежащие налогообложению (освобождаемые от налогообложения)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28) </a:t>
            </a: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доходы, не превышающие 4 000 рублей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полученные по каждому из следующих оснований за налоговый период:</a:t>
            </a:r>
          </a:p>
          <a:p>
            <a:pPr lvl="0" algn="just">
              <a:lnSpc>
                <a:spcPct val="100000"/>
              </a:lnSpc>
              <a:spcBef>
                <a:spcPts val="600"/>
              </a:spcBef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Symbol" panose="05050102010706020507" pitchFamily="18" charset="2"/>
              </a:rPr>
              <a:t>стоимость подарков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Symbol" panose="05050102010706020507" pitchFamily="18" charset="2"/>
              </a:rPr>
              <a:t>, полученных налогоплательщиками от организаций или индивидуальных предпринимателей</a:t>
            </a:r>
          </a:p>
          <a:p>
            <a:pPr lvl="0" algn="just">
              <a:lnSpc>
                <a:spcPct val="100000"/>
              </a:lnSpc>
              <a:spcBef>
                <a:spcPts val="600"/>
              </a:spcBef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Symbol" panose="05050102010706020507" pitchFamily="18" charset="2"/>
              </a:rPr>
              <a:t>суммы материальной помощи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Symbol" panose="05050102010706020507" pitchFamily="18" charset="2"/>
              </a:rPr>
              <a:t>, оказываемой работодателями своим работникам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</a:rPr>
              <a:t>возмещение (оплата) работодателями своим работникам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</a:rPr>
              <a:t>, их супругам, родителям, детям … </a:t>
            </a: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</a:rPr>
              <a:t>стоимости приобретенных ими (для них) лекарственных препаратов</a:t>
            </a:r>
            <a:r>
              <a:rPr lang="ru-RU" b="1" dirty="0">
                <a:solidFill>
                  <a:prstClr val="black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</a:rPr>
              <a:t>для медицинского применения, назначенных им лечащим врачом</a:t>
            </a:r>
          </a:p>
        </p:txBody>
      </p:sp>
    </p:spTree>
    <p:extLst>
      <p:ext uri="{BB962C8B-B14F-4D97-AF65-F5344CB8AC3E}">
        <p14:creationId xmlns:p14="http://schemas.microsoft.com/office/powerpoint/2010/main" val="15979425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Статья 217. Доходы, не подлежащие налогообложению (освобождаемые от налогообложения)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40) суммы, выплачиваемые организациями (индивидуальными предпринимателями) своим работникам </a:t>
            </a: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 возмещение затрат по уплате процентов по займам (кредитам) на приобретение и (или) строительство жилого помещения</a:t>
            </a: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включаемые в состав расходов, учитываемых при определении налоговой базы по налогу на прибыль организаций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(в размере, не превышающем 3% суммы расходов на оплату труда в соответствии с п. 24.1       ст. 255 НК РФ)</a:t>
            </a:r>
          </a:p>
        </p:txBody>
      </p:sp>
    </p:spTree>
    <p:extLst>
      <p:ext uri="{BB962C8B-B14F-4D97-AF65-F5344CB8AC3E}">
        <p14:creationId xmlns:p14="http://schemas.microsoft.com/office/powerpoint/2010/main" val="37291050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Статья 217. Доходы, не подлежащие налогообложению (освобождаемые от налогообложения)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sz="2400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17.2)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доходы, получаемые налогоплательщиком, признаваемым налоговым резидентом РФ, от реализации … долей участия в уставном капитале российских организаций, акций российских организаций …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при условии, что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на дату реализации таких долей, акций они непрерывно принадлежали налогоплательщику на праве собственности или ином вещном праве более пяти лет</a:t>
            </a:r>
          </a:p>
        </p:txBody>
      </p:sp>
    </p:spTree>
    <p:extLst>
      <p:ext uri="{BB962C8B-B14F-4D97-AF65-F5344CB8AC3E}">
        <p14:creationId xmlns:p14="http://schemas.microsoft.com/office/powerpoint/2010/main" val="12985408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Налоговую базу можно снизить за счет налоговых вычетов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sz="2400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•	</a:t>
            </a: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стандартные (ст. 218 НК РФ) 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— вычеты для ветеранов ВОВ, инвалидов, чернобыльцев или работников с несовершеннолетними детьми …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•	</a:t>
            </a: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социальные (ст. 219 НК РФ) 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— вычеты по расходам на благотворительность, обучение, лечение и покупку лекарств …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•	</a:t>
            </a: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инвестиционные (ст. 219.1 НК РФ) 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— для лиц, осуществляющих операции с ценными бумагами на индивидуальном инвестиционном счете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•	</a:t>
            </a: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имущественные (ст. 220 НК РФ) 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— для лиц, покупающих или продающих имущество, например, жилье, автомобиль 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sz="180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775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Статья 219. Социальные налоговые вычеты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sz="2400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 общем случае работодатель </a:t>
            </a: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может предоставить 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работнику следующие социальные вычеты (</a:t>
            </a:r>
            <a:r>
              <a:rPr lang="ru-RU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пп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2 - 5, 7 п. 1, п. 2):</a:t>
            </a:r>
          </a:p>
          <a:p>
            <a:pPr lvl="0" indent="342900" algn="just">
              <a:lnSpc>
                <a:spcPct val="100000"/>
              </a:lnSpc>
              <a:spcBef>
                <a:spcPts val="600"/>
              </a:spcBef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 обучение</a:t>
            </a:r>
          </a:p>
          <a:p>
            <a:pPr lvl="0" indent="342900" algn="just">
              <a:lnSpc>
                <a:spcPct val="100000"/>
              </a:lnSpc>
              <a:spcBef>
                <a:spcPts val="600"/>
              </a:spcBef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лечение</a:t>
            </a:r>
          </a:p>
          <a:p>
            <a:pPr lvl="0" indent="342900" algn="just">
              <a:lnSpc>
                <a:spcPct val="100000"/>
              </a:lnSpc>
              <a:spcBef>
                <a:spcPts val="600"/>
              </a:spcBef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фитнес</a:t>
            </a:r>
          </a:p>
          <a:p>
            <a:pPr lvl="0" indent="342900" algn="just">
              <a:lnSpc>
                <a:spcPct val="100000"/>
              </a:lnSpc>
              <a:spcBef>
                <a:spcPts val="600"/>
              </a:spcBef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негосударственное пенсионное обеспечение, добровольное пенсионное страхование и добровольное страхование жизни</a:t>
            </a:r>
          </a:p>
          <a:p>
            <a:pPr lvl="0" indent="342900" algn="just">
              <a:lnSpc>
                <a:spcPct val="100000"/>
              </a:lnSpc>
              <a:spcBef>
                <a:spcPts val="600"/>
              </a:spcBef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уплату дополнительных страховых взносов на накопительную пенсию</a:t>
            </a:r>
          </a:p>
          <a:p>
            <a:pPr lvl="0" indent="342900" algn="just">
              <a:lnSpc>
                <a:spcPct val="100000"/>
              </a:lnSpc>
              <a:spcBef>
                <a:spcPts val="600"/>
              </a:spcBef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0047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Статья 219. Социальные налоговые вычеты</a:t>
            </a:r>
          </a:p>
          <a:p>
            <a:pPr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sz="2400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Социальные вычеты предоставляются в сумме фактических расходов налогоплательщика с учетом установленных предельных размеров.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 совокупности перечисленных социальных вычетов применяется общий предельный лимит в размере 150 тыс. руб. за год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(п. 2 ст. 219 НК РФ).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Только у одного из социальных вычетов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размер не ограничен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его можно заявлять в полной сумме понесенных затрат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вычет на дорогостоящее лечение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пп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3 п. 1 ст. 219 НК РФ).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Предельный размер социального налогового вычета на обучение одного ребенка - </a:t>
            </a:r>
            <a:r>
              <a:rPr lang="ru-RU" dirty="0">
                <a:solidFill>
                  <a:srgbClr val="0070C0"/>
                </a:solidFill>
                <a:latin typeface="+mn-lt"/>
              </a:rPr>
              <a:t>110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тыс. руб. на обоих родителей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пп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2 п. 1 ст. 219 НК РФ).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FF00"/>
              </a:highlight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5077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44BCE7-FD0D-A4FE-5454-1C8466126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87" y="493537"/>
            <a:ext cx="11390051" cy="522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1614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Уральского округа от 27.02.2020 N Ф09-393/20                              по делу N А60-31602/2019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Необходимо учитывать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направленность затрат по оплате за гражданина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соответствующих товаров (работ, услуг)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 удовлетворение личных потребностей физического лица,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либо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 достижение целей, преследуемых работодателем, для обеспечения необходимых условий труда, повышения эффективности выполнения трудовой функции т.п.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«Одно лишь то обстоятельство, что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результате предоставления гражданину оплаченных за него благ в определенной мере удовлетворяются личные потребности физического лица,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 является достаточным для вывода о возникновении дохода в натуральной форме, облагаемого налогом»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4486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Уральского округа от 27.02.2020 N Ф09-393/20                              по делу N А60-31602/2019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«В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ходе налоговой проверки было установлено, что в проверяемом периоде подотчетным лицом общества "Нижнетагильский хлебокомбинат" Бойко С.В.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приобретались брюки, сорочки, пальто, туфли, пиджак, куртка, ботинки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Документы, подтверждающие приобретение указанных товаров и услуг, отражались в авансовых отчетах и передавались в бухгалтерию организации в целях отражения на счетах бухгалтерского учета с целью дальнейшего возмещения затрат»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10727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Уральского округа от 27.02.2020 N Ф09-393/20                              по делу N А60-31602/2019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(продолжение)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подтверждение производственной необходимости понесенных затрат налогоплательщик представил трудовой договор с директором и приказ общества "Нижнетагильский хлебокомбинат».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трудовом договоре с директором «прямо предусмотрена обязанность работодателя возместить расходы, которые генеральный директор несет в связи с исполнением трудовых обязанностей, в том числе, расходы, связанные с поддержанием делового стиля руководителя и имиджа предприятия»</a:t>
            </a:r>
          </a:p>
        </p:txBody>
      </p:sp>
    </p:spTree>
    <p:extLst>
      <p:ext uri="{BB962C8B-B14F-4D97-AF65-F5344CB8AC3E}">
        <p14:creationId xmlns:p14="http://schemas.microsoft.com/office/powerpoint/2010/main" val="38164277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A9817-9F77-DF81-F9A9-70FF34E0B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276ED8-06DB-224E-76FF-F06B65333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5A65D-441D-47D3-ACC0-8703FC5C5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Уральского округа от 27.02.2020 N Ф09-393/20                              по делу N А60-31602/2019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(продолжение)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«В приказе предприятия указано, что приобретение фирменной одежды для руководителя компании производится в связи с поддержанием делового стиля руководителя и имиджа предприятия.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Приобретенная фирменная одежда является собственностью компании и в собственность работника не передается. Срок эксплуатации вещей предусмотрен до 1 года»</a:t>
            </a:r>
          </a:p>
        </p:txBody>
      </p:sp>
    </p:spTree>
    <p:extLst>
      <p:ext uri="{BB962C8B-B14F-4D97-AF65-F5344CB8AC3E}">
        <p14:creationId xmlns:p14="http://schemas.microsoft.com/office/powerpoint/2010/main" val="17733515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kern="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Обзор практики рассмотрения судами дел, связанных с применением главы 23 НК РФ (</a:t>
            </a:r>
            <a:r>
              <a:rPr lang="ru-RU" sz="2400" kern="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2400" kern="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твержден Президиумом ВС РФ 21 октября 2015 года)</a:t>
            </a:r>
            <a:endParaRPr lang="ru-RU" sz="2400" kern="100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kern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5. «Полученная в натуральной форме выгода подлежит налогообложению, если она </a:t>
            </a:r>
            <a:r>
              <a:rPr lang="ru-RU" kern="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 носит обезличенного характера и может быть определена в отношении каждого из граждан, являющихся плательщиками налога».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kern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Например, невозможно определение дохода, полученного гражданами в той ситуации, когда им была предоставлена возможность «участвовать в праздничном мероприятии и потреблять ряд благ (возможность потребления напитков и блюд, наблюдения выступления артистов и т.п). </a:t>
            </a:r>
            <a:r>
              <a:rPr lang="ru-RU" kern="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Поскольку выгода в связи с предоставлением таких благ носила обезличенный характер, практическая возможность ее персонификации отсутствовала, у налоговой инспекции не имелось оснований для привлечений налогового агента к ответственности</a:t>
            </a:r>
            <a:r>
              <a:rPr lang="ru-RU" kern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kern="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4726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789D1-F850-492A-36BF-252C5D421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031F7C-68E3-292A-5B7A-ADE91D05C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4FE983-F691-02A9-F3DA-0D278BDC4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kern="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Северо-Западного округа от 16.10.2025 N Ф07-10954/2025 </a:t>
            </a:r>
            <a:r>
              <a:rPr lang="ru-RU" sz="2400" kern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(Дело ООО "Прогресс Сервис")</a:t>
            </a:r>
            <a:endParaRPr lang="ru-RU" sz="2400" kern="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ООО заключило договор с кейтеринговой компанией на организацию питания работников. 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Еда и напитки доставлялись в столовую по согласованному меню. 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kern="10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Компания не вела персонифицированного учета расходов на питание, НДФЛ и страховые взносы не исчисляла, ссылаясь на систему "шведский стол" и невозможность определить стоимость обеда каждого сотрудника.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Налоговый орган с этим не согласился, рассчитал доход каждого работника (простым делением: общая стоимость питания за период, разделенная на количество работников) и доначислил НДФЛ и страховые взносы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28524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9E6BC-560B-096E-ECFF-B704D0C92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240CDD-E391-5894-FB87-6C070BE30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66F4A5-73BA-6957-FA97-48E695FC9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kern="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Северо-Западного округа от 16.10.2025 N Ф07-10954/2025 </a:t>
            </a:r>
            <a:r>
              <a:rPr lang="ru-RU" sz="2400" kern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(Дело ООО "Прогресс Сервис")</a:t>
            </a:r>
            <a:endParaRPr lang="ru-RU" sz="2400" kern="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По НДФЛ суд указал: организация должна принимать все возможные меры по оценке и учету экономической выгоды, получаемой физическими лицами.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Если работодатель не вел персонифицированный учет, налоговый орган вправе определить доход расчетным путем. 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Начисление НДФЛ признано законным</a:t>
            </a:r>
            <a:endParaRPr lang="ru-RU" kern="100" dirty="0">
              <a:effectLst/>
              <a:highlight>
                <a:srgbClr val="FFFF00"/>
              </a:highligh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9741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3534"/>
            <a:ext cx="10515600" cy="5405388"/>
          </a:xfrm>
        </p:spPr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Представительские расходы</a:t>
            </a: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Письмо Минфина РФ </a:t>
            </a:r>
            <a:r>
              <a:rPr lang="ru-RU" kern="180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№ 03-03-06/1/675 от 01.11.2010 </a:t>
            </a: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</a:rPr>
              <a:t>Вопрос: могут ли считаться представительскими расходами ужины в позднее и ночное время с нашими контрагентами, а также переговоры во время ужинов в командировках в других городах? </a:t>
            </a:r>
            <a:endParaRPr lang="ru-RU" dirty="0">
              <a:solidFill>
                <a:srgbClr val="000000"/>
              </a:solidFill>
              <a:latin typeface="+mn-lt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</a:rPr>
              <a:t>«… соответствующие расходы учитываются в составе представительских расходов 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согласно пункту 2 статьи 264 Кодекса при наличии оформленных в рамках действующего законодательства первичных документов, подтверждающих расходы на </a:t>
            </a: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</a:rPr>
              <a:t>проведение деловых ужинов в рамках переговоров с клиентами, в том числе и с потенциальными, во время служебных командировок,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 при условии их соответствия требованиям пункта 1 статьи 252 Кодекса»</a:t>
            </a:r>
          </a:p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ru-RU" kern="0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928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Представительские расходы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Письмо Министерства финансов РФ от 01.11.2010 № 03-03-06/1/675 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Документами, служащими для подтверждения представительских расходов, могут являться, в частности:</a:t>
            </a:r>
          </a:p>
          <a:p>
            <a:pPr lvl="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приказ (распоряжение) руководителя организации об осуществлении расходов на указанные цели</a:t>
            </a:r>
          </a:p>
          <a:p>
            <a:pPr lvl="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смета представительских расходов</a:t>
            </a:r>
          </a:p>
          <a:p>
            <a:pPr lvl="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первичные документы, в том числе в случае использования приобретенных на стороне каких-либо товаров для представительских целей, оплаты услуг сторонних организаций</a:t>
            </a:r>
          </a:p>
          <a:p>
            <a:pPr lvl="0" algn="just"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отчет о представительских расходах по проведенным представительским мероприятиям, в котором отражаются: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- цель представительских мероприятий, результаты их проведения;</a:t>
            </a:r>
          </a:p>
          <a:p>
            <a:pPr lvl="0" algn="just">
              <a:lnSpc>
                <a:spcPct val="100000"/>
              </a:lnSpc>
              <a:spcBef>
                <a:spcPts val="600"/>
              </a:spcBef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иные необходимые данные о проведенном мероприятии, а также сумма расходов на представительские цели</a:t>
            </a:r>
          </a:p>
        </p:txBody>
      </p:sp>
    </p:spTree>
    <p:extLst>
      <p:ext uri="{BB962C8B-B14F-4D97-AF65-F5344CB8AC3E}">
        <p14:creationId xmlns:p14="http://schemas.microsoft.com/office/powerpoint/2010/main" val="32453653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Определение ВС РФ от 14.08.2023 N 304-ЭС23-11687 по делу N А46-12519/2022 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 условиям договора аренды транспортных средств от 05.01.2018 N А-01 Сащенко Е.В. (директор и учредитель ООО «</a:t>
            </a:r>
            <a:r>
              <a:rPr lang="ru-RU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СпецТехСнаб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») предоставлял ООО  транспортные средства во временное владение и пользование, без предоставления услуг по технической эксплуатации и экипажа. 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 27.08.2020 Сащенко Е.В. зарегистрировался налогоплательщиком НПД. 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«В силу части 8 статьи 2 Закона N 422-ФЗ физические лица, применяющие указанный специальный налоговый режим, освобождаются от налогообложения налогом на доходы физических лиц в отношении доходов, являющихся объектом налогообложения НПД»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22801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Определение ВС РФ от 14.08.2023 N 304-ЭС23-11687 по делу N А46-12519/2022 </a:t>
            </a:r>
            <a:r>
              <a:rPr lang="ru-RU" sz="240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(продолжение) </a:t>
            </a:r>
            <a:endParaRPr lang="ru-RU" sz="2400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«Инспекция пришла к выводу о том, что Сащенко Е.В. не мог применять специальный налоговый режим в отношении доходов, полученных от общества, в силу пункта 8 части 2 статьи 6 Закона    N 422-ФЗ, при этом со ссылкой на статью 38 НК РФ </a:t>
            </a: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налоговый орган исходил из того, что передача транспортного средства в аренду является услугой».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«Предметом договора аренды транспортного средства без экипажа является переход имущественных прав,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указанный договор не является договором возмездного оказания услуг, ввиду чего выплаты, производимые в рамках такого договора аренды, не подпадают под ограничение, установленные Законом N 422-ФЗ в отношении доходов, выплачиваемых за работы и услуги»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33622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320EA0F-183D-6976-DD47-9A88D604E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1306" y="878889"/>
            <a:ext cx="9528136" cy="3071674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dirty="0">
                <a:solidFill>
                  <a:srgbClr val="0070C0"/>
                </a:solidFill>
              </a:rPr>
              <a:t>Страховые взносы</a:t>
            </a:r>
            <a:br>
              <a:rPr lang="ru-RU" sz="3600" dirty="0"/>
            </a:br>
            <a:br>
              <a:rPr lang="ru-RU" sz="3600" dirty="0"/>
            </a:br>
            <a:endParaRPr lang="ru-RU" sz="2000" b="1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6741122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ts val="2250"/>
              </a:lnSpc>
              <a:spcBef>
                <a:spcPts val="600"/>
              </a:spcBef>
              <a:buNone/>
            </a:pPr>
            <a:r>
              <a:rPr lang="ru-RU" sz="2400" kern="180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НК РФ Статья 420. Объект обложения страховыми взносами</a:t>
            </a:r>
          </a:p>
          <a:p>
            <a:pPr marL="0" lvl="0" indent="0" algn="just">
              <a:lnSpc>
                <a:spcPts val="2250"/>
              </a:lnSpc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«1. Объектом обложения страховыми взносами …признаются </a:t>
            </a: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выплаты и иные вознаграждения в пользу физических лиц, подлежащих обязательному социальному страхованию…</a:t>
            </a: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в рамках трудовых отношений и по гражданско-правовым договорам</a:t>
            </a: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предметом которых являются выполнение работ, оказание услуг;</a:t>
            </a: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по договорам авторского заказа </a:t>
            </a: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в пользу авторов произведений;</a:t>
            </a: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по договорам об отчуждении исключительного права</a:t>
            </a: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на результаты интеллектуальной деятельности…»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19624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ts val="2250"/>
              </a:lnSpc>
              <a:spcBef>
                <a:spcPts val="600"/>
              </a:spcBef>
              <a:buNone/>
            </a:pPr>
            <a:r>
              <a:rPr lang="ru-RU" sz="2400" kern="180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НК РФ Статья 422. Суммы, не подлежащие обложению страховыми взносами</a:t>
            </a:r>
          </a:p>
          <a:p>
            <a:pPr marL="0" lvl="0" indent="0" algn="just">
              <a:lnSpc>
                <a:spcPts val="2250"/>
              </a:lnSpc>
              <a:spcBef>
                <a:spcPts val="600"/>
              </a:spcBef>
              <a:buNone/>
            </a:pPr>
            <a:endParaRPr lang="ru-RU" sz="2400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1. Не подлежат обложению страховыми взносами …</a:t>
            </a:r>
            <a:r>
              <a:rPr lang="ru-RU" b="1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b="1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1) </a:t>
            </a: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государственные пособия</a:t>
            </a: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выплачиваемые в соответствии с законодательством Российской Федерации…;</a:t>
            </a: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2) все виды установленных законодательством Российской Федерации … </a:t>
            </a: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компенсационных выплат</a:t>
            </a: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(в пределах норм, установленных в соответствии с законодательством Российской Федерации;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…………………………</a:t>
            </a: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11) </a:t>
            </a: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суммы материальной помощи</a:t>
            </a: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оказываемой работодателями своим работникам, не превышающие </a:t>
            </a: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4 000 рублей на одного работника </a:t>
            </a: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за расчетный период;</a:t>
            </a: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12) </a:t>
            </a: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суммы платы за обучение работников</a:t>
            </a: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…; </a:t>
            </a:r>
            <a:endParaRPr lang="ru-RU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13) суммы, выплачиваемые плательщиками своим работникам на </a:t>
            </a: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возмещение затрат по уплате процентов по займам (кредитам) на приобретение и (или) строительство жилого помещения</a:t>
            </a:r>
          </a:p>
        </p:txBody>
      </p:sp>
    </p:spTree>
    <p:extLst>
      <p:ext uri="{BB962C8B-B14F-4D97-AF65-F5344CB8AC3E}">
        <p14:creationId xmlns:p14="http://schemas.microsoft.com/office/powerpoint/2010/main" val="179701002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</a:rPr>
              <a:t>Выплаты социального характера</a:t>
            </a:r>
            <a:endParaRPr lang="ru-RU" sz="2400" dirty="0">
              <a:solidFill>
                <a:srgbClr val="0070C0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Президиума ВАС РФ от 14.05.2013 N 17744/12 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«Сам по себе факт наличия трудовых отношений между работодателем и его работниками не свидетельствует о том, что все выплаты, которые начисляются работникам, представляют собой оплату их труда.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В отличие от трудового договора, который в соответствии со статьями 15 и 16 ТК РФ регулирует именно трудовые отношения,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коллективный договор согласно статье 40 ТК РФ регулирует социально-трудовые отношения»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latin typeface="Aptos Narrow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89135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80008-8DF5-5AC0-443F-6C1A295B5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38264-718C-6EEE-D250-E965B0BCE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7AB323-CAAE-B812-6E29-4728D0068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</a:rPr>
              <a:t>Выплаты социального характера</a:t>
            </a:r>
            <a:endParaRPr lang="ru-RU" sz="2400" dirty="0">
              <a:solidFill>
                <a:srgbClr val="0070C0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Президиума ВАС РФ от 14.05.2013 N 17744/12 (продолжение) </a:t>
            </a:r>
          </a:p>
          <a:p>
            <a:pPr mar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Times New Roman" panose="02020603050405020304" pitchFamily="18" charset="0"/>
              </a:rPr>
              <a:t>«Выплаты социального характера, основанные на коллективном договоре, не являющиеся стимулирующими, не зависящие от квалификации работников, сложности, качества, количества, условий выполнения самой работы, не являются оплатой труда работников (вознаграждением за труд),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Times New Roman" panose="02020603050405020304" pitchFamily="18" charset="0"/>
              </a:rPr>
              <a:t>в том числе и потому, что не предусмотрены трудовыми договорами.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+mn-cs"/>
              </a:rPr>
              <a:t>Таким образом,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+mn-cs"/>
              </a:rPr>
              <a:t>эти выплаты не являются объектом обложения страховыми взносами и не подлежат включению в базу для начисления страховых взносов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+mn-cs"/>
              </a:rPr>
              <a:t>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A0A0A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+mn-cs"/>
            </a:endParaRP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03017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</a:rPr>
              <a:t>Выплаты социального характера</a:t>
            </a:r>
            <a:endParaRPr lang="ru-RU" sz="2400" dirty="0">
              <a:solidFill>
                <a:srgbClr val="0070C0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Суды поддерживают неначисление взносов на разнообразные выплаты, например: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Выплаты к 23 февраля, 8 марта, а также 1 мая, 4 ноября и к Новому году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Выплата за отказ от курения в рабочее время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Дотации и компенсации на питание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Оплата стоимости проезда к месту отпуска и обратно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Матпомощь молодым специалистам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Матпомощь в размере свыше 4000 руб., в том числе при вступлении в брак впервые, в связи с началом учебного года, в связи с тяжелым материальным положением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Членские взносы за бухгалтеров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Narrow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09184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Письмо Минфина России от 14 декабря 2020 г. N 03-15-06/109203 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«Статьей 422 Налогового кодекса установлен исчерпывающий перечень сумм, не подлежащих обложению </a:t>
            </a:r>
            <a:r>
              <a:rPr lang="ru-RU" dirty="0">
                <a:solidFill>
                  <a:srgbClr val="0A0A0A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страховыми взносами для плательщиков страховых взносов, производящих выплаты и иные вознаграждения физическим лицам»</a:t>
            </a:r>
          </a:p>
          <a:p>
            <a:pPr marL="0" lvl="0" indent="0" algn="ctr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ru-RU" kern="100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68332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854E2-2229-B618-E781-BB07E780A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7DD03D-4A68-636F-9650-574E7DEEA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ABFE31-2ABB-EA10-952E-4B12229E7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Письмо Минфина России от 14 декабря 2020 г. N 03-15-06/109203 </a:t>
            </a:r>
            <a:r>
              <a:rPr lang="ru-RU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(продолжение)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A0A0A"/>
              </a:solidFill>
              <a:effectLst/>
              <a:uLnTx/>
              <a:uFillTx/>
              <a:latin typeface="Aptos Narrow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«Социальные выплаты, производимые организацией в виде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единовременной премии при выходе на пенсию,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единовременного поощрения в связи с праздничными и юбилейными датами,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возмещения платы за детей в дошкольных учреждениях,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единовременного вознаграждения при поступлении на работу работникам в возрасте до 35 лет,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частичной компенсации работникам стоимости путевок,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оплаты питания донорам в дни сдачи крови,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доплаты работнику за время декретного отпуска его супруги, ежемесячного дополнительного пособия по уходу за ребенком до 3-х лет,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Narrow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не поименованы в упомянутом перечне статьи 422 Налогового кодекса и, следовательно, подлежат обложению страховыми взносами в общеустановленном порядке»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A0A0A"/>
              </a:solidFill>
              <a:effectLst/>
              <a:highlight>
                <a:srgbClr val="FFFF00"/>
              </a:highlight>
              <a:uLnTx/>
              <a:uFillTx/>
              <a:latin typeface="Aptos Narrow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ru-RU" kern="100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80069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55A54-525D-41E3-3509-B46B6269D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F4C30C-71F3-F5BC-136D-AAB8B5180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r>
              <a:rPr lang="ru-RU" dirty="0"/>
              <a:t>Налог на доходы физических лиц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4ED9B84-4CAD-339E-F900-6C9CB11A7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657" y="1224013"/>
            <a:ext cx="10515600" cy="5405388"/>
          </a:xfrm>
        </p:spPr>
        <p:txBody>
          <a:bodyPr>
            <a:noAutofit/>
          </a:bodyPr>
          <a:lstStyle/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kern="0" dirty="0">
                <a:solidFill>
                  <a:srgbClr val="0070C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Северо-Западного округа от 16.10.2025 N Ф07-10954/2025 </a:t>
            </a:r>
            <a:r>
              <a:rPr lang="ru-RU" sz="2400" kern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(Дело ООО "Прогресс Сервис")</a:t>
            </a: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2400" kern="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Система питания "шведский стол«. Начисление НДФЛ признано законным.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А по страховым взносам АС Северо-Западного округа  компанию поддержал: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предоставление питания не являлось стимулирующей выплатой, не зависело от квалификации, сложности или качества работы. 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Начисление страховых взносов неправомерно</a:t>
            </a:r>
          </a:p>
          <a:p>
            <a:pPr indent="0" algn="just">
              <a:lnSpc>
                <a:spcPct val="100000"/>
              </a:lnSpc>
              <a:spcBef>
                <a:spcPts val="600"/>
              </a:spcBef>
              <a:buNone/>
            </a:pP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D4CC12-3887-71B3-E179-8B95A0A11F6A}"/>
              </a:ext>
            </a:extLst>
          </p:cNvPr>
          <p:cNvSpPr txBox="1"/>
          <p:nvPr/>
        </p:nvSpPr>
        <p:spPr>
          <a:xfrm>
            <a:off x="1060882" y="5172322"/>
            <a:ext cx="61522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A0A0A"/>
              </a:solidFill>
              <a:effectLst/>
              <a:highlight>
                <a:srgbClr val="00FF00"/>
              </a:highlight>
              <a:uLnTx/>
              <a:uFillTx/>
              <a:latin typeface="Aptos Narrow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85192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 fontScale="85000" lnSpcReduction="20000"/>
          </a:bodyPr>
          <a:lstStyle/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310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</a:rPr>
              <a:t>Высокая зарплата и налоговая оптимизация</a:t>
            </a: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</a:pPr>
            <a:endParaRPr lang="ru-RU" sz="3400" dirty="0">
              <a:solidFill>
                <a:srgbClr val="0A0A0A"/>
              </a:solidFill>
              <a:latin typeface="+mn-lt"/>
              <a:ea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НК РФ Статья 425. Тарифы страховых взносов</a:t>
            </a:r>
          </a:p>
          <a:p>
            <a:pPr marL="0"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«3. Начиная с 2023 года устанавливаются тарифы страховых взносов…:</a:t>
            </a:r>
          </a:p>
          <a:p>
            <a:pPr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1) </a:t>
            </a: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пределах установленной единой предельной величины </a:t>
            </a:r>
            <a:r>
              <a:rPr lang="ru-RU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базы</a:t>
            </a:r>
            <a:r>
              <a:rPr lang="ru-RU" sz="2400" b="1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для исчисления страховых взносов - </a:t>
            </a: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30 процентов</a:t>
            </a:r>
            <a:r>
              <a:rPr lang="ru-RU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2) </a:t>
            </a: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свыше установленной единой предельной величины</a:t>
            </a:r>
            <a:r>
              <a:rPr lang="ru-RU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базы для исчисления страховых взносов - </a:t>
            </a: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15,1 процента</a:t>
            </a:r>
            <a:r>
              <a:rPr lang="ru-RU" sz="24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lvl="0" indent="0" algn="just">
              <a:lnSpc>
                <a:spcPct val="120000"/>
              </a:lnSpc>
              <a:spcBef>
                <a:spcPts val="600"/>
              </a:spcBef>
              <a:buNone/>
            </a:pPr>
            <a:endParaRPr lang="ru-RU" sz="2400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Правительства РФ от 31.10.2025 N 1705</a:t>
            </a:r>
          </a:p>
          <a:p>
            <a:pPr marL="0"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"О единой предельной величине базы для исчисления страховых взносов с 1 января 2026 г.«</a:t>
            </a:r>
          </a:p>
          <a:p>
            <a:pPr marL="0" lv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«…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составляет в отношении каждого физического лица сумму, не превышающую </a:t>
            </a:r>
            <a:r>
              <a:rPr kumimoji="0" lang="ru-RU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2 979 000 рублей нарастающим итогом с 1 января 2026 г.»</a:t>
            </a:r>
          </a:p>
          <a:p>
            <a:pPr marL="0" lvl="0" indent="0" algn="ctr">
              <a:lnSpc>
                <a:spcPct val="100000"/>
              </a:lnSpc>
              <a:spcBef>
                <a:spcPts val="600"/>
              </a:spcBef>
              <a:buNone/>
              <a:defRPr/>
            </a:pPr>
            <a:br>
              <a:rPr lang="ru-RU" sz="2200" dirty="0">
                <a:solidFill>
                  <a:srgbClr val="000000"/>
                </a:solidFill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</a:br>
            <a:endParaRPr lang="ru-RU" sz="2200" b="1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ru-RU" kern="100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4050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00B07-5F4F-4CB8-87FA-BA6215AAC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B14D14-8A2C-2FD1-1C36-6605A359E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BBC061-FAC1-FC49-6DBE-84F1F2624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</a:rPr>
              <a:t>Новые условия для пониженного тарифа страховых взносов                                              у субъектов МСП с 2026 года</a:t>
            </a: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</a:pPr>
            <a:endParaRPr lang="ru-RU" sz="2400" dirty="0">
              <a:solidFill>
                <a:srgbClr val="0A0A0A"/>
              </a:solidFill>
              <a:latin typeface="+mn-lt"/>
              <a:ea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 2026 года право на применение пониженного тарифа в 15% сохраняется только для субъектов МСП, основным видом деятельности которых будет деятельность, утвержденная     Правительством РФ.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Два условия для льготного тарифа субъектам МСП (п. 13.3 ст. 427 НК РФ):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соответствующий вид экономической деятельности указан в качестве основного вида экономической деятельности в ЕГРЮЛ либо ЕГРИП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 итогам отчетного (расчетного) периода в сумме всех доходов не менее 70% составляют доходы от осуществления основного вида экономической деятельности</a:t>
            </a:r>
          </a:p>
          <a:p>
            <a:pPr marL="0" lvl="0" indent="0" algn="ctr">
              <a:lnSpc>
                <a:spcPct val="100000"/>
              </a:lnSpc>
              <a:spcBef>
                <a:spcPts val="600"/>
              </a:spcBef>
              <a:buNone/>
              <a:defRPr/>
            </a:pPr>
            <a:br>
              <a:rPr lang="ru-RU" dirty="0">
                <a:solidFill>
                  <a:srgbClr val="000000"/>
                </a:solidFill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</a:br>
            <a:endParaRPr lang="ru-RU" b="1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ru-RU" kern="100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02408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+mn-cs"/>
              </a:rPr>
              <a:t>Производственный кооператив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ПК – «добровольное объединение граждан на основе членства для совместной производственной и иной хозяйственной деятельности, основанной на их личном трудовом и ином участии и объединении его членами (участниками) имущественных паевых взносов» (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08.05.1996 N 41-ФЗ)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Прибыль ПК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после уплаты налогов и обязательных платежей распределяется между членами кооператива следующим образом: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1000"/>
              <a:buNone/>
              <a:tabLst>
                <a:tab pos="457200" algn="l"/>
              </a:tabLst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- пропорционально паевому взносу (по экономическому смыслу - это выплата дивидендов. </a:t>
            </a:r>
            <a:r>
              <a:rPr lang="ru-RU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благается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НДФЛ,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без начисления страховых взносов)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1000"/>
              <a:buNone/>
              <a:tabLst>
                <a:tab pos="457200" algn="l"/>
              </a:tabLst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- в соответствии с трудовым участием (оплата труда - уплачиваются и НДФЛ, и взносы)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ts val="1000"/>
              <a:buFont typeface="Arial" panose="020B0604020202020204" pitchFamily="34" charset="0"/>
              <a:buNone/>
              <a:tabLst>
                <a:tab pos="457200" algn="l"/>
              </a:tabLst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99772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+mn-cs"/>
              </a:rPr>
              <a:t>Ученический договор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+mn-cs"/>
              </a:rPr>
              <a:t>Письмо Минфина России от 21.06.2019 N 03-15-06/45624 </a:t>
            </a:r>
            <a:endParaRPr lang="ru-RU" dirty="0">
              <a:solidFill>
                <a:srgbClr val="0070C0"/>
              </a:solidFill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Ученический договор не является трудовым договором или гражданско-правовым договором на выполнение работ, оказание услуг.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Это следует из статей 56, 198, 199 ТК РФ.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Следовательно,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выплаты, выплачиваемые по ученическому договору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заключенному с физическим лицом, ищущим работу, а также по ученическому договору на получение образования без отрыв а от работы, заключенному с работником данной организации,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 признаются объектом обложения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страховыми взносами на основании п. 1 статьи 420 НК РФ</a:t>
            </a: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3234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320EA0F-183D-6976-DD47-9A88D604E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138" y="3325765"/>
            <a:ext cx="9461423" cy="1464816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ru-RU" sz="3600" dirty="0"/>
            </a:br>
            <a:r>
              <a:rPr lang="ru-RU" sz="3600" dirty="0">
                <a:solidFill>
                  <a:srgbClr val="0070C0"/>
                </a:solidFill>
                <a:latin typeface="+mn-lt"/>
              </a:rPr>
              <a:t>Налог на добавленную стоимость</a:t>
            </a:r>
            <a:br>
              <a:rPr lang="ru-RU" sz="3600" dirty="0">
                <a:solidFill>
                  <a:srgbClr val="0070C0"/>
                </a:solidFill>
                <a:latin typeface="+mn-lt"/>
              </a:rPr>
            </a:br>
            <a:br>
              <a:rPr kumimoji="0" lang="ru-RU" sz="3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ru-RU" sz="3600" dirty="0"/>
            </a:br>
            <a:br>
              <a:rPr lang="ru-RU" sz="2000" dirty="0"/>
            </a:br>
            <a:endParaRPr lang="ru-RU" sz="2000" b="1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6563479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4999019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Определении ВС РФ от 03.10.2017 № 305-КГ17-4111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400" b="0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 «… по своей экономико-правовой природе НДС является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налогом на потребление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 товаров (работ, услуг), взимаемым на каждой стадии их производства и реализации субъектами хозяйственного оборота до передачи потребителю, исходя из стоимости (цены), добавленной на каждой из указанных стадий».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«… поставщик создает в бюджете экономический источник для последующего вычета (возмещения) налога у покупателя»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74891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4999019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Определение КС РФ от 20 июля 2023 г. N 2115-О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400" b="0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+mn-cs"/>
              </a:rPr>
              <a:t>Гражданин С.Б. Сперанский оспорил конституционность положений статьи 168 НК РФ.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+mn-cs"/>
              </a:rPr>
              <a:t>«По мнению С.Б. Сперанского, оспариваемые законоположения не соответствуют статьям …Конституции РФ, поскольку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+mn-cs"/>
              </a:rPr>
              <a:t>возлагают обязанность по уплате налога на добавленную стоимость не на лиц, определенных в качестве его плательщиков, а на конечных покупателей товаров (работ, услуг)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+mn-cs"/>
              </a:rPr>
              <a:t>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prstClr val="black"/>
              </a:solidFill>
              <a:latin typeface="Aptos Narrow"/>
              <a:ea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КС РФ определил: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«… </a:t>
            </a:r>
            <a:r>
              <a:rPr kumimoji="0" lang="ru-RU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оплата покупателями (населением) товаров (работ, услуг), … не свидетельствует о возложении обязанности налогоплательщика на физических лиц - покупателей товаров (работ, услуг)</a:t>
            </a: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98329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5A371528-0B0A-A64C-E889-0E871409B394}"/>
              </a:ext>
            </a:extLst>
          </p:cNvPr>
          <p:cNvSpPr/>
          <p:nvPr/>
        </p:nvSpPr>
        <p:spPr>
          <a:xfrm>
            <a:off x="3575411" y="1694006"/>
            <a:ext cx="1713297" cy="843418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Доход (налоговая база)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E6200BD-317E-E5E3-D219-224E8C53BD0C}"/>
              </a:ext>
            </a:extLst>
          </p:cNvPr>
          <p:cNvSpPr/>
          <p:nvPr/>
        </p:nvSpPr>
        <p:spPr>
          <a:xfrm>
            <a:off x="8406500" y="2027085"/>
            <a:ext cx="442762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D65010A-DFDB-8D60-10BE-5F4C62AAA0BE}"/>
              </a:ext>
            </a:extLst>
          </p:cNvPr>
          <p:cNvSpPr/>
          <p:nvPr/>
        </p:nvSpPr>
        <p:spPr>
          <a:xfrm>
            <a:off x="9166104" y="1651095"/>
            <a:ext cx="1713297" cy="843418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Вычеты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9364CE3-07AF-FD36-817F-66F2E6EE353E}"/>
              </a:ext>
            </a:extLst>
          </p:cNvPr>
          <p:cNvSpPr/>
          <p:nvPr/>
        </p:nvSpPr>
        <p:spPr>
          <a:xfrm>
            <a:off x="3384512" y="1393819"/>
            <a:ext cx="4735630" cy="1397332"/>
          </a:xfrm>
          <a:prstGeom prst="rect">
            <a:avLst/>
          </a:prstGeom>
          <a:noFill/>
          <a:ln w="2222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B95D93-12C3-D770-7600-2E9860484F57}"/>
              </a:ext>
            </a:extLst>
          </p:cNvPr>
          <p:cNvSpPr txBox="1"/>
          <p:nvPr/>
        </p:nvSpPr>
        <p:spPr>
          <a:xfrm>
            <a:off x="4387863" y="3017789"/>
            <a:ext cx="2175309" cy="296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Сумма налога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2126C26-6B1E-2BED-87CB-E297A497F3D5}"/>
              </a:ext>
            </a:extLst>
          </p:cNvPr>
          <p:cNvCxnSpPr>
            <a:cxnSpLocks/>
          </p:cNvCxnSpPr>
          <p:nvPr/>
        </p:nvCxnSpPr>
        <p:spPr>
          <a:xfrm>
            <a:off x="4278054" y="2791151"/>
            <a:ext cx="324855" cy="4589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AC52935-9D24-C464-0D72-15350A5F4C24}"/>
              </a:ext>
            </a:extLst>
          </p:cNvPr>
          <p:cNvCxnSpPr>
            <a:cxnSpLocks/>
          </p:cNvCxnSpPr>
          <p:nvPr/>
        </p:nvCxnSpPr>
        <p:spPr>
          <a:xfrm>
            <a:off x="4602909" y="3250060"/>
            <a:ext cx="1828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240FAA5-9358-22A7-7895-AD50D1CE0891}"/>
              </a:ext>
            </a:extLst>
          </p:cNvPr>
          <p:cNvSpPr/>
          <p:nvPr/>
        </p:nvSpPr>
        <p:spPr>
          <a:xfrm>
            <a:off x="6215946" y="1655501"/>
            <a:ext cx="1713297" cy="843418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Налоговая ставка</a:t>
            </a:r>
          </a:p>
        </p:txBody>
      </p:sp>
      <p:pic>
        <p:nvPicPr>
          <p:cNvPr id="10" name="Рисунок 9" descr="Закрыть">
            <a:extLst>
              <a:ext uri="{FF2B5EF4-FFF2-40B4-BE49-F238E27FC236}">
                <a16:creationId xmlns:a16="http://schemas.microsoft.com/office/drawing/2014/main" id="{75CA5150-7F36-15A2-F375-44B344EAEE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17309" y="1837786"/>
            <a:ext cx="470036" cy="470036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7CA3585-AA54-B94C-273F-A50881314462}"/>
              </a:ext>
            </a:extLst>
          </p:cNvPr>
          <p:cNvSpPr/>
          <p:nvPr/>
        </p:nvSpPr>
        <p:spPr>
          <a:xfrm>
            <a:off x="742375" y="1694006"/>
            <a:ext cx="1713297" cy="843417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 на добавленную стоимость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FD99292-66D9-7F18-958B-DC0CCACEAEF2}"/>
              </a:ext>
            </a:extLst>
          </p:cNvPr>
          <p:cNvSpPr/>
          <p:nvPr/>
        </p:nvSpPr>
        <p:spPr>
          <a:xfrm flipV="1">
            <a:off x="2664620" y="2092485"/>
            <a:ext cx="442762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B649144-0C7E-0E3B-C16E-45E37E2960F1}"/>
              </a:ext>
            </a:extLst>
          </p:cNvPr>
          <p:cNvSpPr/>
          <p:nvPr/>
        </p:nvSpPr>
        <p:spPr>
          <a:xfrm>
            <a:off x="3534642" y="4221386"/>
            <a:ext cx="1754066" cy="843417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Доход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E0391F66-6D95-26BA-2009-F7A8FE266531}"/>
              </a:ext>
            </a:extLst>
          </p:cNvPr>
          <p:cNvSpPr/>
          <p:nvPr/>
        </p:nvSpPr>
        <p:spPr>
          <a:xfrm>
            <a:off x="9125335" y="4178475"/>
            <a:ext cx="1754066" cy="843417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Налоговая ставка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572BB3A-4A57-56F3-3917-3CF8FC18E391}"/>
              </a:ext>
            </a:extLst>
          </p:cNvPr>
          <p:cNvSpPr/>
          <p:nvPr/>
        </p:nvSpPr>
        <p:spPr>
          <a:xfrm>
            <a:off x="3271824" y="3921199"/>
            <a:ext cx="4848317" cy="1397331"/>
          </a:xfrm>
          <a:prstGeom prst="rect">
            <a:avLst/>
          </a:prstGeom>
          <a:noFill/>
          <a:ln w="2222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6D79A1-3F92-E31B-E87C-D3D123AAB750}"/>
              </a:ext>
            </a:extLst>
          </p:cNvPr>
          <p:cNvSpPr txBox="1"/>
          <p:nvPr/>
        </p:nvSpPr>
        <p:spPr>
          <a:xfrm>
            <a:off x="4432059" y="5606672"/>
            <a:ext cx="2227072" cy="296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Налоговая база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6363553-FCD1-152F-FF75-964B098A6086}"/>
              </a:ext>
            </a:extLst>
          </p:cNvPr>
          <p:cNvCxnSpPr>
            <a:cxnSpLocks/>
          </p:cNvCxnSpPr>
          <p:nvPr/>
        </p:nvCxnSpPr>
        <p:spPr>
          <a:xfrm>
            <a:off x="4278053" y="5318531"/>
            <a:ext cx="338528" cy="5231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8ADD3E46-807E-85F2-7A47-68AECF164491}"/>
              </a:ext>
            </a:extLst>
          </p:cNvPr>
          <p:cNvCxnSpPr>
            <a:cxnSpLocks/>
          </p:cNvCxnSpPr>
          <p:nvPr/>
        </p:nvCxnSpPr>
        <p:spPr>
          <a:xfrm>
            <a:off x="4616581" y="5841666"/>
            <a:ext cx="1815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9351E0C6-E8CE-FDDC-A9CC-B8450B2E4176}"/>
              </a:ext>
            </a:extLst>
          </p:cNvPr>
          <p:cNvSpPr/>
          <p:nvPr/>
        </p:nvSpPr>
        <p:spPr>
          <a:xfrm>
            <a:off x="6175177" y="4182881"/>
            <a:ext cx="1754066" cy="843417"/>
          </a:xfrm>
          <a:prstGeom prst="roundRect">
            <a:avLst/>
          </a:prstGeom>
          <a:solidFill>
            <a:srgbClr val="0070C0"/>
          </a:solidFill>
          <a:ln w="222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Расход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D9E8F482-7D74-90F2-8543-BF30B02D9C6D}"/>
              </a:ext>
            </a:extLst>
          </p:cNvPr>
          <p:cNvSpPr/>
          <p:nvPr/>
        </p:nvSpPr>
        <p:spPr>
          <a:xfrm>
            <a:off x="701606" y="4221387"/>
            <a:ext cx="1754066" cy="843416"/>
          </a:xfrm>
          <a:prstGeom prst="roundRect">
            <a:avLst/>
          </a:prstGeom>
          <a:solidFill>
            <a:schemeClr val="bg1"/>
          </a:solidFill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 прибыль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DF56B3D-E593-ECEE-6357-3C802546A539}"/>
              </a:ext>
            </a:extLst>
          </p:cNvPr>
          <p:cNvSpPr/>
          <p:nvPr/>
        </p:nvSpPr>
        <p:spPr>
          <a:xfrm flipV="1">
            <a:off x="2654084" y="4644300"/>
            <a:ext cx="4532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A96C9D4-6C24-82AB-53E2-4E0DD353B464}"/>
              </a:ext>
            </a:extLst>
          </p:cNvPr>
          <p:cNvSpPr/>
          <p:nvPr/>
        </p:nvSpPr>
        <p:spPr>
          <a:xfrm>
            <a:off x="5530981" y="4588540"/>
            <a:ext cx="4532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3" name="Рисунок 22" descr="Закрыть">
            <a:extLst>
              <a:ext uri="{FF2B5EF4-FFF2-40B4-BE49-F238E27FC236}">
                <a16:creationId xmlns:a16="http://schemas.microsoft.com/office/drawing/2014/main" id="{A3BB0FE2-AB1F-6D60-9138-FC111054D1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959" y="4412333"/>
            <a:ext cx="470036" cy="470036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AB7BC9E-D832-9632-17E6-1DA5FE9B4ACA}"/>
              </a:ext>
            </a:extLst>
          </p:cNvPr>
          <p:cNvSpPr/>
          <p:nvPr/>
        </p:nvSpPr>
        <p:spPr>
          <a:xfrm flipV="1">
            <a:off x="2669030" y="2002006"/>
            <a:ext cx="442762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771C951-BBE8-566E-B033-EE635C80C7E5}"/>
              </a:ext>
            </a:extLst>
          </p:cNvPr>
          <p:cNvSpPr/>
          <p:nvPr/>
        </p:nvSpPr>
        <p:spPr>
          <a:xfrm flipV="1">
            <a:off x="2654084" y="4565680"/>
            <a:ext cx="45329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55DBFF-0CD4-F415-A6D6-95543DAD6288}"/>
              </a:ext>
            </a:extLst>
          </p:cNvPr>
          <p:cNvSpPr txBox="1"/>
          <p:nvPr/>
        </p:nvSpPr>
        <p:spPr>
          <a:xfrm>
            <a:off x="701606" y="282862"/>
            <a:ext cx="1030592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Налог на добавленную стоимость и налог на прибыль</a:t>
            </a:r>
          </a:p>
        </p:txBody>
      </p:sp>
    </p:spTree>
    <p:extLst>
      <p:ext uri="{BB962C8B-B14F-4D97-AF65-F5344CB8AC3E}">
        <p14:creationId xmlns:p14="http://schemas.microsoft.com/office/powerpoint/2010/main" val="326538057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Статья 154. Порядок определения налоговой базы при реализации товаров (работ, услуг)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«Налоговая база при реализации налогоплательщиком товаров (работ, услуг), … определяется как стоимость этих товаров (работ, услуг)…».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Однажды появившись в Вашем счете-фактуре, выставленном покупателю, налог на добавленную стоимость должен в полном объеме оказаться в бюджете!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Вычеты,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которые уменьшают сумму налога к уплате конкретного налогоплательщика,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не уменьшают налоговую базу, они лишь переносят обязанность по уплате части налога на Вашего поставщика</a:t>
            </a: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162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1006475" y="-2843213"/>
            <a:ext cx="11185525" cy="240823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	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AFBD095-E13E-47D2-BBA9-7862D459F15F}"/>
              </a:ext>
            </a:extLst>
          </p:cNvPr>
          <p:cNvSpPr/>
          <p:nvPr/>
        </p:nvSpPr>
        <p:spPr>
          <a:xfrm>
            <a:off x="1482571" y="1469230"/>
            <a:ext cx="1798272" cy="992104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Покупатель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2CDBB2A9-DE37-1BE4-F8FE-FA6FBEE7D9A4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6722719" y="4448618"/>
            <a:ext cx="1414858" cy="984322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7EED524-21DD-7500-5EB1-627EBC433FCE}"/>
              </a:ext>
            </a:extLst>
          </p:cNvPr>
          <p:cNvSpPr/>
          <p:nvPr/>
        </p:nvSpPr>
        <p:spPr>
          <a:xfrm>
            <a:off x="8137577" y="1461259"/>
            <a:ext cx="1703997" cy="984322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Поставщик</a:t>
            </a:r>
          </a:p>
        </p:txBody>
      </p: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F2A2F594-0B18-936C-3989-CB89E2D3BC0D}"/>
              </a:ext>
            </a:extLst>
          </p:cNvPr>
          <p:cNvCxnSpPr>
            <a:cxnSpLocks/>
          </p:cNvCxnSpPr>
          <p:nvPr/>
        </p:nvCxnSpPr>
        <p:spPr>
          <a:xfrm flipH="1">
            <a:off x="3280843" y="1953420"/>
            <a:ext cx="4856734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E9BAAAA-7988-D6A6-90BF-5A68959EE0DE}"/>
              </a:ext>
            </a:extLst>
          </p:cNvPr>
          <p:cNvSpPr/>
          <p:nvPr/>
        </p:nvSpPr>
        <p:spPr>
          <a:xfrm>
            <a:off x="4683839" y="1745453"/>
            <a:ext cx="2050741" cy="41593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Поставка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122 руб., в т.ч НДС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0644F1B-963B-ACAE-F45B-6680B7DF6A05}"/>
              </a:ext>
            </a:extLst>
          </p:cNvPr>
          <p:cNvSpPr/>
          <p:nvPr/>
        </p:nvSpPr>
        <p:spPr>
          <a:xfrm>
            <a:off x="1482571" y="3956457"/>
            <a:ext cx="1798272" cy="992104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Покупатель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7A6B8EE5-F6C6-8456-C8E5-91170E3CD2D9}"/>
              </a:ext>
            </a:extLst>
          </p:cNvPr>
          <p:cNvSpPr/>
          <p:nvPr/>
        </p:nvSpPr>
        <p:spPr>
          <a:xfrm>
            <a:off x="8137577" y="3956457"/>
            <a:ext cx="1703997" cy="984322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Поставщик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F106064-4120-04E5-A141-6047FE70DDFE}"/>
              </a:ext>
            </a:extLst>
          </p:cNvPr>
          <p:cNvSpPr/>
          <p:nvPr/>
        </p:nvSpPr>
        <p:spPr>
          <a:xfrm>
            <a:off x="4800097" y="4779307"/>
            <a:ext cx="2050741" cy="114420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22 руб.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Штрафы, неустойки, обеспечительные платежи и т.д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.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479FB5E3-4CBE-2413-32A6-F446733AEF1F}"/>
              </a:ext>
            </a:extLst>
          </p:cNvPr>
          <p:cNvCxnSpPr>
            <a:cxnSpLocks/>
            <a:stCxn id="23" idx="1"/>
            <a:endCxn id="4" idx="3"/>
          </p:cNvCxnSpPr>
          <p:nvPr/>
        </p:nvCxnSpPr>
        <p:spPr>
          <a:xfrm flipH="1">
            <a:off x="3280843" y="3635282"/>
            <a:ext cx="1519255" cy="81722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E24DB7B8-001F-093B-5720-711A18B0E61B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3280843" y="4453752"/>
            <a:ext cx="1519254" cy="89765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0B29EA8-62A4-45CD-ED9F-D66FFFDB3F2B}"/>
              </a:ext>
            </a:extLst>
          </p:cNvPr>
          <p:cNvSpPr txBox="1"/>
          <p:nvPr/>
        </p:nvSpPr>
        <p:spPr>
          <a:xfrm>
            <a:off x="1593907" y="493116"/>
            <a:ext cx="91773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  <a:t>Замена части стоимости товара на необлагаемые НДС доплаты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124C99C-6880-297F-6611-4715E194F78E}"/>
              </a:ext>
            </a:extLst>
          </p:cNvPr>
          <p:cNvCxnSpPr>
            <a:cxnSpLocks/>
            <a:stCxn id="23" idx="3"/>
            <a:endCxn id="5" idx="1"/>
          </p:cNvCxnSpPr>
          <p:nvPr/>
        </p:nvCxnSpPr>
        <p:spPr>
          <a:xfrm>
            <a:off x="6722720" y="3635282"/>
            <a:ext cx="1414857" cy="8133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702A49A4-123C-29E0-560E-8F034F15585F}"/>
              </a:ext>
            </a:extLst>
          </p:cNvPr>
          <p:cNvSpPr/>
          <p:nvPr/>
        </p:nvSpPr>
        <p:spPr>
          <a:xfrm>
            <a:off x="4800098" y="3427315"/>
            <a:ext cx="1922622" cy="41593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Поставка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100 руб., в т.ч НДС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51D8EDC-EC26-E271-7CDC-53D4350FC433}"/>
              </a:ext>
            </a:extLst>
          </p:cNvPr>
          <p:cNvSpPr/>
          <p:nvPr/>
        </p:nvSpPr>
        <p:spPr>
          <a:xfrm>
            <a:off x="601321" y="1470900"/>
            <a:ext cx="653929" cy="54910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D7F2F69-DBC7-D0D1-36A3-52EEFE39FDC4}"/>
              </a:ext>
            </a:extLst>
          </p:cNvPr>
          <p:cNvSpPr/>
          <p:nvPr/>
        </p:nvSpPr>
        <p:spPr>
          <a:xfrm>
            <a:off x="601321" y="3925511"/>
            <a:ext cx="653929" cy="54910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70C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9721059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1006475" y="-2843213"/>
            <a:ext cx="11185525" cy="240823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	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2CDBB2A9-DE37-1BE4-F8FE-FA6FBEE7D9A4}"/>
              </a:ext>
            </a:extLst>
          </p:cNvPr>
          <p:cNvCxnSpPr>
            <a:cxnSpLocks/>
            <a:stCxn id="8" idx="0"/>
            <a:endCxn id="34" idx="2"/>
          </p:cNvCxnSpPr>
          <p:nvPr/>
        </p:nvCxnSpPr>
        <p:spPr>
          <a:xfrm flipV="1">
            <a:off x="8805708" y="2684516"/>
            <a:ext cx="0" cy="192534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21B4EA47-50AC-0AFC-ADFC-760570E0C662}"/>
              </a:ext>
            </a:extLst>
          </p:cNvPr>
          <p:cNvCxnSpPr>
            <a:cxnSpLocks/>
            <a:stCxn id="34" idx="1"/>
            <a:endCxn id="4" idx="0"/>
          </p:cNvCxnSpPr>
          <p:nvPr/>
        </p:nvCxnSpPr>
        <p:spPr>
          <a:xfrm flipH="1">
            <a:off x="2492458" y="2166025"/>
            <a:ext cx="5175850" cy="244383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CD689098-4B6B-C7EA-13A4-FDD43984D5F8}"/>
              </a:ext>
            </a:extLst>
          </p:cNvPr>
          <p:cNvSpPr/>
          <p:nvPr/>
        </p:nvSpPr>
        <p:spPr>
          <a:xfrm>
            <a:off x="7819181" y="3439222"/>
            <a:ext cx="1973054" cy="41593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Цена по документам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100 руб., в т.ч НДС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8A69C552-41AC-4DCC-0B43-68EF058164CA}"/>
              </a:ext>
            </a:extLst>
          </p:cNvPr>
          <p:cNvSpPr/>
          <p:nvPr/>
        </p:nvSpPr>
        <p:spPr>
          <a:xfrm>
            <a:off x="3836414" y="2952159"/>
            <a:ext cx="2487938" cy="97412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Поставка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100 руб., в т.ч НДС;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+22 руб. вознаграждение агента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03214498-226B-70F1-E119-FD24ECFC752D}"/>
              </a:ext>
            </a:extLst>
          </p:cNvPr>
          <p:cNvSpPr/>
          <p:nvPr/>
        </p:nvSpPr>
        <p:spPr>
          <a:xfrm>
            <a:off x="7668308" y="1647533"/>
            <a:ext cx="2274800" cy="103698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Агент «Покупателя» УСН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Стоимость услуги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 22 руб.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B131A-644C-E343-6ED2-B5B3E9C66010}"/>
              </a:ext>
            </a:extLst>
          </p:cNvPr>
          <p:cNvSpPr txBox="1"/>
          <p:nvPr/>
        </p:nvSpPr>
        <p:spPr>
          <a:xfrm>
            <a:off x="819324" y="610090"/>
            <a:ext cx="105533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Arial" panose="020B0604020202020204" pitchFamily="34" charset="0"/>
              </a:rPr>
              <a:t>Замена части стоимости товара с использованием схемы «обратный агент»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B2EE9A6-D884-BF70-CF0D-74954E561AFA}"/>
              </a:ext>
            </a:extLst>
          </p:cNvPr>
          <p:cNvSpPr/>
          <p:nvPr/>
        </p:nvSpPr>
        <p:spPr>
          <a:xfrm>
            <a:off x="1422945" y="4609860"/>
            <a:ext cx="2139025" cy="755905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Покупатель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189DEAF-605D-4AF2-6185-A4B284B11778}"/>
              </a:ext>
            </a:extLst>
          </p:cNvPr>
          <p:cNvSpPr/>
          <p:nvPr/>
        </p:nvSpPr>
        <p:spPr>
          <a:xfrm>
            <a:off x="7668308" y="4609861"/>
            <a:ext cx="2274800" cy="755904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Поставщик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75840739-DDAD-0FF6-70B1-480000580D1D}"/>
              </a:ext>
            </a:extLst>
          </p:cNvPr>
          <p:cNvCxnSpPr>
            <a:cxnSpLocks/>
            <a:stCxn id="8" idx="1"/>
            <a:endCxn id="4" idx="3"/>
          </p:cNvCxnSpPr>
          <p:nvPr/>
        </p:nvCxnSpPr>
        <p:spPr>
          <a:xfrm flipH="1">
            <a:off x="3561970" y="4987813"/>
            <a:ext cx="410633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2A42AB75-79F0-0A82-A370-C8D901F3C7EF}"/>
              </a:ext>
            </a:extLst>
          </p:cNvPr>
          <p:cNvSpPr/>
          <p:nvPr/>
        </p:nvSpPr>
        <p:spPr>
          <a:xfrm>
            <a:off x="4548496" y="4779847"/>
            <a:ext cx="2050741" cy="41593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Поставка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122 руб., в т.ч НДС</a:t>
            </a:r>
          </a:p>
        </p:txBody>
      </p:sp>
    </p:spTree>
    <p:extLst>
      <p:ext uri="{BB962C8B-B14F-4D97-AF65-F5344CB8AC3E}">
        <p14:creationId xmlns:p14="http://schemas.microsoft.com/office/powerpoint/2010/main" val="294121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«Операции, не подлежащие налогообложению (освобождаемые от налогообложения) (с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т. 149 НК РФ)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Льготы, которые устанавливаются данной статьей, можно разделить на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три группы: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1.   Льготы, предоставляемые при реализации определенных видов товаров (работ, услуг),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например: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услуги по гарантийному ремонту товаров в период гарантийного срока эксплуатации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научно-исследовательские и опытно-конструкторские работы, выполняемые за счет бюджетных средств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реализация ценных бумаг и инструментов срочных сделок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реализация некоторых медицинских товаров, медицинские услуги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услуги по перевозке пассажиров и др.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4544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AB791-A4E1-478E-E8EC-870AEB6CB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838736-3AEB-E307-5D57-1D3446671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061839-3C87-22DE-017C-F891ABF21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«Операции, не подлежащие налогообложению (освобождаемые от налогообложения) (с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т. 149 НК РФ)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2.  Льготы, предоставляемые отдельным категориям налогоплательщиков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, например: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услуги в сфере образования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услуги учреждений культуры и искусства, реализация входных билетов организациями физкультуры и спорта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работы организаций кинематографии по производству кинопродукции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услуги санаторно-курортных, оздоровительных организаций и организаций отдыха, оформленные путевками или курсовками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услуги по страхованию;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услуги по содержанию детей в дошкольных учреждениях и др.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951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3D4F0-C10E-C301-6226-B9533F3DF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F386F-63BF-1886-931B-5E716BA30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CEDD1A-0121-7AFE-CBFB-F849B2D3E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«Операции, не подлежащие налогообложению (освобождаемые от налогообложения) (с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т. 149 НК РФ)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3.   Льготы, предоставляемые при осуществлении отдельных операций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, например: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услуги по предоставлению займа в денежной форме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реализация долей в уставном капитале организаций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работы, выполняемые в период реализации целевых социально-экономических программ жилищного строительства для военнослужащих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передача товаров безвозмездно в рамках благотворительной деятельности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предоставление в пользование жилых помещений и др.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25496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Общими условиями применения льгот являются: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ведение раздельного учета операций, облагаемых НДС и не подлежащих налогообложению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(пункт 4 статьи 149 НК РФ)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наличие лицензии на осуществление деятельности, лицензируемой в соответствии с законодательством Российской Федерации (пункт 6 статьи 149 НК РФ).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НК РФ предусмотрена возможность отказа от льготы. 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Закрытый перечень операций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по которым налогоплательщик может отказаться от льготы, приведен в пункте 3 статьи 149 НК РФ </a:t>
            </a:r>
            <a:endParaRPr lang="ru-RU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10428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Ста­вки НДС (ст. 164 НК РФ)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22% - общая став­ка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при­ме­ня­е­мая к боль­шин­ству опе­ра­ций, в том числе при им­пор­те.   Став­ка 22% дей­ству­ет, если из НК РФ не сле­ду­ет иное;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10%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- став­ка при­ме­ня­ет­ся при ре­а­ли­за­ции и ввозе осо­бых то­ва­ров и осо­бых услуг, как пра­ви­ло, по пра­ви­тель­ствен­ным пе­реч­ням. На­при­мер, при про­да­же про­до­воль­ствен­ных и ме­ди­цин­ских то­ва­ров;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0%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- спе­ци­аль­ная став­ка, при­ме­ня­е­мая при экс­пор­те, меж­ду­на­род­ных опе­ра­ци­ях и дру­гих опе­ра­ци­ях, ука­зан­ных в п. 1 ст. 164 НК РФ;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22/122 и 10/110 - рас­чет­ные став­ки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26359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3690" y="204976"/>
            <a:ext cx="9488485" cy="107315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</a:pPr>
            <a:br>
              <a:rPr lang="ru-RU" sz="2400" kern="1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400" kern="1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cs typeface="Arial" panose="020B0604020202020204" pitchFamily="34" charset="0"/>
              </a:rPr>
              <a:t>НДС </a:t>
            </a:r>
            <a:r>
              <a:rPr kumimoji="0" lang="ru-RU" sz="3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cs typeface="Arial" panose="020B0604020202020204" pitchFamily="34" charset="0"/>
              </a:rPr>
              <a:t>дл</a:t>
            </a:r>
            <a:r>
              <a:rPr lang="ru-RU" sz="3200" dirty="0">
                <a:solidFill>
                  <a:prstClr val="black"/>
                </a:solidFill>
                <a:latin typeface="Aptos Narrow" panose="020B0004020202020204" pitchFamily="34" charset="0"/>
                <a:cs typeface="Arial" panose="020B0604020202020204" pitchFamily="34" charset="0"/>
              </a:rPr>
              <a:t>я УСН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cs typeface="Arial" panose="020B0604020202020204" pitchFamily="34" charset="0"/>
              </a:rPr>
              <a:t> (с 1.01.2025 г.)</a:t>
            </a:r>
            <a:endParaRPr lang="ru-RU" sz="3200" dirty="0">
              <a:latin typeface="Aptos Narrow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368425"/>
            <a:ext cx="10196513" cy="5672138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7AEEC59-2104-B863-DBD2-68AEC3435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369142"/>
              </p:ext>
            </p:extLst>
          </p:nvPr>
        </p:nvGraphicFramePr>
        <p:xfrm>
          <a:off x="1278383" y="1368390"/>
          <a:ext cx="8806649" cy="45085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4424">
                  <a:extLst>
                    <a:ext uri="{9D8B030D-6E8A-4147-A177-3AD203B41FA5}">
                      <a16:colId xmlns:a16="http://schemas.microsoft.com/office/drawing/2014/main" val="304256743"/>
                    </a:ext>
                  </a:extLst>
                </a:gridCol>
                <a:gridCol w="2689934">
                  <a:extLst>
                    <a:ext uri="{9D8B030D-6E8A-4147-A177-3AD203B41FA5}">
                      <a16:colId xmlns:a16="http://schemas.microsoft.com/office/drawing/2014/main" val="1852552130"/>
                    </a:ext>
                  </a:extLst>
                </a:gridCol>
                <a:gridCol w="3462291">
                  <a:extLst>
                    <a:ext uri="{9D8B030D-6E8A-4147-A177-3AD203B41FA5}">
                      <a16:colId xmlns:a16="http://schemas.microsoft.com/office/drawing/2014/main" val="884356519"/>
                    </a:ext>
                  </a:extLst>
                </a:gridCol>
              </a:tblGrid>
              <a:tr h="6645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Система налогообложения</a:t>
                      </a:r>
                      <a:endParaRPr lang="ru-RU" sz="20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</a:t>
                      </a:r>
                      <a:endParaRPr lang="ru-RU" sz="20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Ставки</a:t>
                      </a:r>
                      <a:endParaRPr lang="ru-RU" sz="20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693620"/>
                  </a:ext>
                </a:extLst>
              </a:tr>
              <a:tr h="81992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УСН</a:t>
                      </a:r>
                      <a:endParaRPr lang="ru-RU" sz="20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«Упрощенческий» налог</a:t>
                      </a:r>
                      <a:endParaRPr lang="ru-RU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6% «доходы, 15% «доходы – расходы» *)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5660685"/>
                  </a:ext>
                </a:extLst>
              </a:tr>
              <a:tr h="24789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НДС</a:t>
                      </a:r>
                      <a:endParaRPr lang="ru-RU" sz="18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 менее 60</a:t>
                      </a:r>
                      <a:r>
                        <a:rPr lang="ru-RU" sz="1800" b="1" kern="1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***</a:t>
                      </a:r>
                      <a:r>
                        <a:rPr lang="ru-RU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млн руб. –освобождение от НДС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 более 60 млн руб.                  (до 250 млн руб.) – </a:t>
                      </a:r>
                      <a:r>
                        <a:rPr lang="ru-RU" sz="18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250 млн руб.                                       до 450 млн руб. – </a:t>
                      </a:r>
                      <a:r>
                        <a:rPr lang="ru-RU" sz="18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 права на вычет!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highlight>
                          <a:srgbClr val="FFFF00"/>
                        </a:highlight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20%, 10%, 0%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 вычетом «входного» НДС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79693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05328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165A2-22D6-4FF1-E6CD-26687EEF9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F2946256-FA04-E1A3-2F38-F7A94B3754B3}"/>
              </a:ext>
            </a:extLst>
          </p:cNvPr>
          <p:cNvCxnSpPr>
            <a:cxnSpLocks/>
          </p:cNvCxnSpPr>
          <p:nvPr/>
        </p:nvCxnSpPr>
        <p:spPr>
          <a:xfrm flipV="1">
            <a:off x="5997379" y="1949533"/>
            <a:ext cx="53" cy="302827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55EDE06-5F4A-383F-85B6-AAF2A3859F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6475" y="-2843213"/>
            <a:ext cx="11185525" cy="240823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	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B924860B-D0FD-87BE-927F-DB05C679D7CB}"/>
              </a:ext>
            </a:extLst>
          </p:cNvPr>
          <p:cNvSpPr/>
          <p:nvPr/>
        </p:nvSpPr>
        <p:spPr>
          <a:xfrm>
            <a:off x="445722" y="1363608"/>
            <a:ext cx="1747304" cy="682052"/>
          </a:xfrm>
          <a:prstGeom prst="roundRect">
            <a:avLst/>
          </a:prstGeom>
          <a:solidFill>
            <a:srgbClr val="0070C0"/>
          </a:soli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Поставщики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8031A2D-643D-662F-CD6D-BC4976DD8765}"/>
              </a:ext>
            </a:extLst>
          </p:cNvPr>
          <p:cNvSpPr/>
          <p:nvPr/>
        </p:nvSpPr>
        <p:spPr>
          <a:xfrm>
            <a:off x="5145326" y="1365161"/>
            <a:ext cx="1684006" cy="631951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Организация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ОСН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47604AB-28A1-2C26-EFE0-0F2D1765D52E}"/>
              </a:ext>
            </a:extLst>
          </p:cNvPr>
          <p:cNvSpPr/>
          <p:nvPr/>
        </p:nvSpPr>
        <p:spPr>
          <a:xfrm>
            <a:off x="9898550" y="1317582"/>
            <a:ext cx="1643909" cy="631951"/>
          </a:xfrm>
          <a:prstGeom prst="roundRect">
            <a:avLst/>
          </a:prstGeom>
          <a:solidFill>
            <a:srgbClr val="0070C0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Покупатели 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29CB7DED-5B03-801C-093A-C5A3EED7C895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6829332" y="1633558"/>
            <a:ext cx="3069218" cy="47579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D255AEF2-4933-2EC1-BA4E-C310EB974A2F}"/>
              </a:ext>
            </a:extLst>
          </p:cNvPr>
          <p:cNvCxnSpPr>
            <a:cxnSpLocks/>
            <a:stCxn id="2" idx="3"/>
            <a:endCxn id="7" idx="1"/>
          </p:cNvCxnSpPr>
          <p:nvPr/>
        </p:nvCxnSpPr>
        <p:spPr>
          <a:xfrm flipV="1">
            <a:off x="2193026" y="1681137"/>
            <a:ext cx="2952300" cy="23497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438D59F-F787-8210-50C9-A987CB5D18D7}"/>
              </a:ext>
            </a:extLst>
          </p:cNvPr>
          <p:cNvSpPr/>
          <p:nvPr/>
        </p:nvSpPr>
        <p:spPr>
          <a:xfrm>
            <a:off x="431541" y="2582076"/>
            <a:ext cx="1739886" cy="806983"/>
          </a:xfrm>
          <a:prstGeom prst="roundRect">
            <a:avLst/>
          </a:prstGeom>
          <a:solidFill>
            <a:srgbClr val="0070C0"/>
          </a:solidFill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Хранитель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а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ктивов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ЮЛ, ИП УСН 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4BFC230-6FB9-6919-C642-583854765ED4}"/>
              </a:ext>
            </a:extLst>
          </p:cNvPr>
          <p:cNvSpPr/>
          <p:nvPr/>
        </p:nvSpPr>
        <p:spPr>
          <a:xfrm>
            <a:off x="5029892" y="4982907"/>
            <a:ext cx="1712581" cy="698751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Производство УСН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82BF8856-6F42-578D-AAB9-DCE5777BEB6D}"/>
              </a:ext>
            </a:extLst>
          </p:cNvPr>
          <p:cNvCxnSpPr>
            <a:cxnSpLocks/>
            <a:stCxn id="4" idx="3"/>
            <a:endCxn id="7" idx="1"/>
          </p:cNvCxnSpPr>
          <p:nvPr/>
        </p:nvCxnSpPr>
        <p:spPr>
          <a:xfrm flipV="1">
            <a:off x="2171427" y="1681137"/>
            <a:ext cx="2973899" cy="1304431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FA4AC1DD-5F1E-5492-5025-04634AFB0B43}"/>
              </a:ext>
            </a:extLst>
          </p:cNvPr>
          <p:cNvCxnSpPr>
            <a:cxnSpLocks/>
            <a:stCxn id="4" idx="3"/>
            <a:endCxn id="14" idx="0"/>
          </p:cNvCxnSpPr>
          <p:nvPr/>
        </p:nvCxnSpPr>
        <p:spPr>
          <a:xfrm>
            <a:off x="2171427" y="2985568"/>
            <a:ext cx="3714756" cy="1997339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6419E17-CBD5-230A-CFC4-ECB9D0892FB1}"/>
              </a:ext>
            </a:extLst>
          </p:cNvPr>
          <p:cNvSpPr txBox="1"/>
          <p:nvPr/>
        </p:nvSpPr>
        <p:spPr>
          <a:xfrm rot="20008395">
            <a:off x="2778254" y="2399155"/>
            <a:ext cx="830973" cy="29694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аренда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5492A15-8D17-A999-9917-353F193922C9}"/>
              </a:ext>
            </a:extLst>
          </p:cNvPr>
          <p:cNvSpPr txBox="1"/>
          <p:nvPr/>
        </p:nvSpPr>
        <p:spPr>
          <a:xfrm rot="1445151">
            <a:off x="4064952" y="4058621"/>
            <a:ext cx="848851" cy="29694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аренда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CF4327-6A9D-3CAD-0D41-330D1058BD86}"/>
              </a:ext>
            </a:extLst>
          </p:cNvPr>
          <p:cNvSpPr txBox="1"/>
          <p:nvPr/>
        </p:nvSpPr>
        <p:spPr>
          <a:xfrm>
            <a:off x="2006353" y="72785"/>
            <a:ext cx="75725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</a:p>
          <a:p>
            <a:r>
              <a:rPr lang="ru-RU" sz="2400" kern="100" dirty="0">
                <a:solidFill>
                  <a:prstClr val="black"/>
                </a:solidFill>
                <a:latin typeface="Aptos Narrow"/>
                <a:cs typeface="Arial" panose="020B0604020202020204" pitchFamily="34" charset="0"/>
              </a:rPr>
              <a:t>Налоговая реформа и новые возможности оптимизации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4347498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48BBC-C342-A4C1-8305-D4CD2508D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BA7AEED-7475-144E-E4F7-0BA95786441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06475" y="-2843213"/>
            <a:ext cx="11185525" cy="240823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	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954DF68-FFAE-06A6-7CB3-1C19C0B70A4C}"/>
              </a:ext>
            </a:extLst>
          </p:cNvPr>
          <p:cNvSpPr/>
          <p:nvPr/>
        </p:nvSpPr>
        <p:spPr>
          <a:xfrm>
            <a:off x="459177" y="1447088"/>
            <a:ext cx="1747304" cy="695794"/>
          </a:xfrm>
          <a:prstGeom prst="roundRect">
            <a:avLst/>
          </a:prstGeom>
          <a:solidFill>
            <a:srgbClr val="0070C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Поставщики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24E1D476-4893-9185-E9B2-45AE85A1AB02}"/>
              </a:ext>
            </a:extLst>
          </p:cNvPr>
          <p:cNvSpPr/>
          <p:nvPr/>
        </p:nvSpPr>
        <p:spPr>
          <a:xfrm>
            <a:off x="5176779" y="1447088"/>
            <a:ext cx="1684006" cy="695794"/>
          </a:xfrm>
          <a:prstGeom prst="roundRect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Организация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ОСН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02FE9A5-A4D0-94D3-6FA1-B395B12A8DBA}"/>
              </a:ext>
            </a:extLst>
          </p:cNvPr>
          <p:cNvSpPr/>
          <p:nvPr/>
        </p:nvSpPr>
        <p:spPr>
          <a:xfrm>
            <a:off x="9919899" y="1441986"/>
            <a:ext cx="1643909" cy="695794"/>
          </a:xfrm>
          <a:prstGeom prst="roundRect">
            <a:avLst/>
          </a:prstGeom>
          <a:solidFill>
            <a:srgbClr val="0070C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Покупатели 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84DADDF4-4CDF-4D56-9DE4-6D8612A01F11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6860785" y="1789883"/>
            <a:ext cx="3059114" cy="5102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50549B39-ECC2-9B17-4743-3DB9A14D10C1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2206481" y="1794985"/>
            <a:ext cx="2970835" cy="17007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F7861DF-239D-EE37-BD23-65F2E5C91BC3}"/>
              </a:ext>
            </a:extLst>
          </p:cNvPr>
          <p:cNvSpPr/>
          <p:nvPr/>
        </p:nvSpPr>
        <p:spPr>
          <a:xfrm>
            <a:off x="394407" y="3062239"/>
            <a:ext cx="1794712" cy="820064"/>
          </a:xfrm>
          <a:prstGeom prst="roundRect">
            <a:avLst/>
          </a:prstGeom>
          <a:solidFill>
            <a:srgbClr val="0070C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Хранитель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активов УСН НДС 22%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F0AED2D-61C7-926C-0404-AC64A21C4330}"/>
              </a:ext>
            </a:extLst>
          </p:cNvPr>
          <p:cNvSpPr/>
          <p:nvPr/>
        </p:nvSpPr>
        <p:spPr>
          <a:xfrm>
            <a:off x="5226825" y="4095732"/>
            <a:ext cx="1712581" cy="741333"/>
          </a:xfrm>
          <a:prstGeom prst="roundRect">
            <a:avLst/>
          </a:prstGeom>
          <a:solidFill>
            <a:srgbClr val="0070C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Производство УСН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НДС 22%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36A8013E-B33F-FB2F-D826-2C4B340FE31D}"/>
              </a:ext>
            </a:extLst>
          </p:cNvPr>
          <p:cNvCxnSpPr>
            <a:cxnSpLocks/>
            <a:stCxn id="4" idx="3"/>
            <a:endCxn id="7" idx="1"/>
          </p:cNvCxnSpPr>
          <p:nvPr/>
        </p:nvCxnSpPr>
        <p:spPr>
          <a:xfrm flipV="1">
            <a:off x="2189119" y="1794985"/>
            <a:ext cx="2987660" cy="1677286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01EA59F9-712D-3443-B160-70A737F02D06}"/>
              </a:ext>
            </a:extLst>
          </p:cNvPr>
          <p:cNvCxnSpPr>
            <a:cxnSpLocks/>
            <a:stCxn id="14" idx="0"/>
            <a:endCxn id="7" idx="2"/>
          </p:cNvCxnSpPr>
          <p:nvPr/>
        </p:nvCxnSpPr>
        <p:spPr>
          <a:xfrm flipH="1" flipV="1">
            <a:off x="6018782" y="2142882"/>
            <a:ext cx="64334" cy="1952850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56DFDAEF-7D1B-0C74-8C31-CCDBE3EBF6DA}"/>
              </a:ext>
            </a:extLst>
          </p:cNvPr>
          <p:cNvCxnSpPr>
            <a:cxnSpLocks/>
            <a:stCxn id="4" idx="3"/>
            <a:endCxn id="14" idx="0"/>
          </p:cNvCxnSpPr>
          <p:nvPr/>
        </p:nvCxnSpPr>
        <p:spPr>
          <a:xfrm>
            <a:off x="2189119" y="3472271"/>
            <a:ext cx="3893997" cy="623461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0AC0E6F-4BC0-FEF7-D191-B8B6B4485519}"/>
              </a:ext>
            </a:extLst>
          </p:cNvPr>
          <p:cNvSpPr txBox="1"/>
          <p:nvPr/>
        </p:nvSpPr>
        <p:spPr>
          <a:xfrm rot="19786551">
            <a:off x="2766319" y="2595016"/>
            <a:ext cx="1468264" cy="28411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«входной» НДС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9E3110-1940-E97B-4541-41633705BCD1}"/>
              </a:ext>
            </a:extLst>
          </p:cNvPr>
          <p:cNvSpPr txBox="1"/>
          <p:nvPr/>
        </p:nvSpPr>
        <p:spPr>
          <a:xfrm rot="571859">
            <a:off x="2950852" y="3549877"/>
            <a:ext cx="1528375" cy="28411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«входной» НДС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97C8A9E-E304-C957-B086-F35752CF27AC}"/>
              </a:ext>
            </a:extLst>
          </p:cNvPr>
          <p:cNvSpPr/>
          <p:nvPr/>
        </p:nvSpPr>
        <p:spPr>
          <a:xfrm>
            <a:off x="2142933" y="4069740"/>
            <a:ext cx="1936513" cy="766484"/>
          </a:xfrm>
          <a:prstGeom prst="roundRect">
            <a:avLst/>
          </a:prstGeom>
          <a:solidFill>
            <a:srgbClr val="00B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Поставщики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«входного» НДС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4DC93C-904D-4819-E656-DE30E670F19C}"/>
              </a:ext>
            </a:extLst>
          </p:cNvPr>
          <p:cNvSpPr txBox="1"/>
          <p:nvPr/>
        </p:nvSpPr>
        <p:spPr>
          <a:xfrm>
            <a:off x="5155336" y="2884625"/>
            <a:ext cx="1775534" cy="2969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«входной» НДС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D83FADC6-B4FC-43ED-E98D-DA3AF4EBCCB1}"/>
              </a:ext>
            </a:extLst>
          </p:cNvPr>
          <p:cNvSpPr/>
          <p:nvPr/>
        </p:nvSpPr>
        <p:spPr>
          <a:xfrm>
            <a:off x="429485" y="5231754"/>
            <a:ext cx="1533163" cy="479951"/>
          </a:xfrm>
          <a:prstGeom prst="roundRect">
            <a:avLst/>
          </a:prstGeom>
          <a:solidFill>
            <a:srgbClr val="87CD7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Недвижимость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7FCE74AB-5579-0AD4-C996-CB8DC8179249}"/>
              </a:ext>
            </a:extLst>
          </p:cNvPr>
          <p:cNvSpPr/>
          <p:nvPr/>
        </p:nvSpPr>
        <p:spPr>
          <a:xfrm>
            <a:off x="2062796" y="5238906"/>
            <a:ext cx="1533163" cy="471048"/>
          </a:xfrm>
          <a:prstGeom prst="roundRect">
            <a:avLst/>
          </a:prstGeom>
          <a:solidFill>
            <a:srgbClr val="87CD7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Оборудование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4A37D69F-1E99-A78B-B5A0-4A711A8FAD0A}"/>
              </a:ext>
            </a:extLst>
          </p:cNvPr>
          <p:cNvSpPr/>
          <p:nvPr/>
        </p:nvSpPr>
        <p:spPr>
          <a:xfrm>
            <a:off x="3696107" y="5237177"/>
            <a:ext cx="1533163" cy="479951"/>
          </a:xfrm>
          <a:prstGeom prst="roundRect">
            <a:avLst/>
          </a:prstGeom>
          <a:solidFill>
            <a:srgbClr val="87CD7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Лизинг и аренда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E496CE31-A61A-D77F-B8E5-6BB0802F1E7E}"/>
              </a:ext>
            </a:extLst>
          </p:cNvPr>
          <p:cNvSpPr/>
          <p:nvPr/>
        </p:nvSpPr>
        <p:spPr>
          <a:xfrm>
            <a:off x="5329418" y="5237177"/>
            <a:ext cx="1533163" cy="479951"/>
          </a:xfrm>
          <a:prstGeom prst="roundRect">
            <a:avLst/>
          </a:prstGeom>
          <a:solidFill>
            <a:srgbClr val="87CD7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Ремонты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id="{FE07FC9A-A40D-1A82-E9FB-534269BB9806}"/>
              </a:ext>
            </a:extLst>
          </p:cNvPr>
          <p:cNvSpPr/>
          <p:nvPr/>
        </p:nvSpPr>
        <p:spPr>
          <a:xfrm>
            <a:off x="6962729" y="5238906"/>
            <a:ext cx="1533163" cy="479951"/>
          </a:xfrm>
          <a:prstGeom prst="roundRect">
            <a:avLst/>
          </a:prstGeom>
          <a:solidFill>
            <a:srgbClr val="87CD7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Коммунальные платежи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5C351ECC-CE62-8FB2-E6FB-706500201758}"/>
              </a:ext>
            </a:extLst>
          </p:cNvPr>
          <p:cNvCxnSpPr>
            <a:cxnSpLocks/>
          </p:cNvCxnSpPr>
          <p:nvPr/>
        </p:nvCxnSpPr>
        <p:spPr>
          <a:xfrm>
            <a:off x="1196066" y="5052368"/>
            <a:ext cx="8098193" cy="14656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D031F63F-4864-B74C-FBA9-408F5BAA6652}"/>
              </a:ext>
            </a:extLst>
          </p:cNvPr>
          <p:cNvCxnSpPr>
            <a:cxnSpLocks/>
            <a:stCxn id="50" idx="0"/>
          </p:cNvCxnSpPr>
          <p:nvPr/>
        </p:nvCxnSpPr>
        <p:spPr>
          <a:xfrm flipH="1" flipV="1">
            <a:off x="1196066" y="5052368"/>
            <a:ext cx="1" cy="179386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14F81E81-252A-D774-27CC-55A5F54AFC16}"/>
              </a:ext>
            </a:extLst>
          </p:cNvPr>
          <p:cNvCxnSpPr>
            <a:cxnSpLocks/>
          </p:cNvCxnSpPr>
          <p:nvPr/>
        </p:nvCxnSpPr>
        <p:spPr>
          <a:xfrm flipH="1" flipV="1">
            <a:off x="1196066" y="5097409"/>
            <a:ext cx="1" cy="134345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120C605D-E247-60AF-04D4-7225B4E65F17}"/>
              </a:ext>
            </a:extLst>
          </p:cNvPr>
          <p:cNvCxnSpPr>
            <a:cxnSpLocks/>
            <a:stCxn id="51" idx="0"/>
          </p:cNvCxnSpPr>
          <p:nvPr/>
        </p:nvCxnSpPr>
        <p:spPr>
          <a:xfrm flipV="1">
            <a:off x="2829378" y="5055134"/>
            <a:ext cx="7608" cy="183772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24FF5C06-3996-08D7-E126-4CAC0551E50C}"/>
              </a:ext>
            </a:extLst>
          </p:cNvPr>
          <p:cNvSpPr/>
          <p:nvPr/>
        </p:nvSpPr>
        <p:spPr>
          <a:xfrm>
            <a:off x="8582721" y="5242940"/>
            <a:ext cx="1533163" cy="479951"/>
          </a:xfrm>
          <a:prstGeom prst="roundRect">
            <a:avLst/>
          </a:prstGeom>
          <a:solidFill>
            <a:srgbClr val="87CD7D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Прочие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D0AECBF3-0AAF-F2C0-5DF9-0485FB0DE235}"/>
              </a:ext>
            </a:extLst>
          </p:cNvPr>
          <p:cNvCxnSpPr>
            <a:cxnSpLocks/>
            <a:stCxn id="52" idx="0"/>
          </p:cNvCxnSpPr>
          <p:nvPr/>
        </p:nvCxnSpPr>
        <p:spPr>
          <a:xfrm flipH="1" flipV="1">
            <a:off x="4460786" y="5052368"/>
            <a:ext cx="1903" cy="184809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D53EDA15-0D76-01AA-A79C-37EB60007EA1}"/>
              </a:ext>
            </a:extLst>
          </p:cNvPr>
          <p:cNvCxnSpPr>
            <a:cxnSpLocks/>
          </p:cNvCxnSpPr>
          <p:nvPr/>
        </p:nvCxnSpPr>
        <p:spPr>
          <a:xfrm flipV="1">
            <a:off x="6053959" y="5059659"/>
            <a:ext cx="0" cy="176755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70E52B55-5C93-8525-C464-5D7BF69C7DCD}"/>
              </a:ext>
            </a:extLst>
          </p:cNvPr>
          <p:cNvCxnSpPr>
            <a:cxnSpLocks/>
          </p:cNvCxnSpPr>
          <p:nvPr/>
        </p:nvCxnSpPr>
        <p:spPr>
          <a:xfrm flipV="1">
            <a:off x="7729743" y="5053387"/>
            <a:ext cx="7608" cy="183772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3A93B463-0DE2-574A-26B8-DFE62CEF5F2F}"/>
              </a:ext>
            </a:extLst>
          </p:cNvPr>
          <p:cNvCxnSpPr>
            <a:cxnSpLocks/>
          </p:cNvCxnSpPr>
          <p:nvPr/>
        </p:nvCxnSpPr>
        <p:spPr>
          <a:xfrm flipV="1">
            <a:off x="9294259" y="5063059"/>
            <a:ext cx="3804" cy="175847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C880A193-59CE-5016-B107-51B8C0B25A3F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3111190" y="4836224"/>
            <a:ext cx="0" cy="216144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 стрелкой 99">
            <a:extLst>
              <a:ext uri="{FF2B5EF4-FFF2-40B4-BE49-F238E27FC236}">
                <a16:creationId xmlns:a16="http://schemas.microsoft.com/office/drawing/2014/main" id="{D5A50A91-E7D1-B1BC-6A31-E222DD6BFC33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079446" y="4452982"/>
            <a:ext cx="1147379" cy="13417"/>
          </a:xfrm>
          <a:prstGeom prst="straightConnector1">
            <a:avLst/>
          </a:prstGeom>
          <a:ln w="476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EED35A4F-6CD4-F7B3-4810-187FDB4D966F}"/>
              </a:ext>
            </a:extLst>
          </p:cNvPr>
          <p:cNvCxnSpPr>
            <a:cxnSpLocks/>
            <a:stCxn id="11" idx="1"/>
            <a:endCxn id="4" idx="2"/>
          </p:cNvCxnSpPr>
          <p:nvPr/>
        </p:nvCxnSpPr>
        <p:spPr>
          <a:xfrm flipH="1" flipV="1">
            <a:off x="1291763" y="3882303"/>
            <a:ext cx="851170" cy="570679"/>
          </a:xfrm>
          <a:prstGeom prst="straightConnector1">
            <a:avLst/>
          </a:prstGeom>
          <a:ln w="476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C66DF05-0434-3003-A256-47162AB2D1B8}"/>
              </a:ext>
            </a:extLst>
          </p:cNvPr>
          <p:cNvSpPr txBox="1"/>
          <p:nvPr/>
        </p:nvSpPr>
        <p:spPr>
          <a:xfrm>
            <a:off x="1811045" y="108561"/>
            <a:ext cx="79366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Налоговая реформа и новые возможности оптимизации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84036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Счета-фактуры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b="1" dirty="0">
              <a:solidFill>
                <a:prstClr val="black"/>
              </a:solidFill>
              <a:latin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Счет-фактура является документом, дающим право на вычет НДС.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Для правомерного вычета НДС счет-фактура должен быть оформлен в соответствии с требованиями, установленными пунктами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5, 5.1, 5.2 и 6  ст. 169 НК РФ.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противном случае этот счет-фактура не будет рассматриваться налоговыми органами в качестве основания для вычета НДС (п. 2 ст. 169 НК РФ).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Фактически это означает, что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отсутствие в счете-фактуре какого-либо реквизита из перечисленных в п. 5 (5.1, 5.2) и 6 ст. 169 НК РФ</a:t>
            </a:r>
            <a:r>
              <a:rPr lang="ru-RU" dirty="0">
                <a:solidFill>
                  <a:prstClr val="black"/>
                </a:solidFill>
                <a:latin typeface="+mn-lt"/>
              </a:rPr>
              <a:t>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может служить формальным поводом для отказа налогоплательщику в принятии к вычету суммы налога, указанной в этом счете-фактуре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97990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Счета-фактуры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b="1" dirty="0">
              <a:solidFill>
                <a:prstClr val="black"/>
              </a:solidFill>
              <a:latin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силу п. 2 ст. 169 НК РФ нельзя отказать в вычете по счету-фактуре, в котором: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сделана ошибка в адресе продавца или покупателя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(например, указан неправильный индекс) (письмо Минфина России от 02.04.2015 N 03-07-09/18318);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указан неполный адрес продавца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(письмо Минфина России от 30.08.201 N 03-07-14/61854);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допущены опечатки в наименовании покупателя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(заглавные буквы заменены строчными, и наоборот, проставлены лишние символы (тире, запятые) и др.) (письма Минфина России от 02.04.2019 N 03-07-09/22679, от 18.01.2018 N 03-07-09/2238);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неправильно указана организационно-правовая форма продавца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(письмо Минфина России от 15.05.2019 N 07-01-09/34738);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8375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Счета-фактуры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1400" b="1" noProof="0" dirty="0">
              <a:solidFill>
                <a:prstClr val="black"/>
              </a:solidFill>
              <a:latin typeface="+mn-lt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указан неправильный КПП продавца или покупателя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(при условии, конечно, что ИНН и названия указаны правильно) (письмо Минфина России от 18.05.2017 N 03-07-09/30038);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неверно указаны адреса продавца, грузополучателя либо реквизиты платежных документов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(письмо Минфина России от 26.11.2015 N 03-07-14/68657, Постановление ФАС Московского округа от 20.10.2011 N А40-17619/11-129-90);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 строке 7 вместо наименования валюты указан графический символ рубля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(письмо Минфина России от 13.04.2016 N 03-07-11/21095);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указана неполная информация о товарах (работах, услугах), имущественных правах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но такой счет-фактура не препятствует налоговым органам при проведении налоговой проверки идентифицировать вышеуказанную информацию (письма Минфина России от 06.04.2021 N 03-07-09/25250, от 10.05.2011 N 03-07-09/10);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 указаны страна происхождения товара и регистрационный номер таможенной декларации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(письмо Минфина России от 19.11.2020 N 03-07-08/100959)                              </a:t>
            </a:r>
          </a:p>
          <a:p>
            <a:pPr marL="22860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78831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Заверенные факсимильной подписью документы не могут подтверждать право на вычет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b="1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Арбитражного суда Северо-Западного округа от 18.03.2021                                        N Ф07-891/2021 по делу N А26-2242/2020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Суд указал, что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ст. 169 НК РФ не предусматривает возможности факсимильного воспроизведения подписи при оформлении счета-фактуры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Нет такой нормы и в Законе N 402-ФЗ, согласно которому документы бухучета должны содержать личные подписи соответствующих лиц.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Поэтому отступление от установленных правил влечет отказ в применении налоговых вычетов</a:t>
            </a:r>
          </a:p>
          <a:p>
            <a:pPr marL="22860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87823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7221"/>
            <a:ext cx="10196744" cy="5671809"/>
          </a:xfr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Счета-фактуры, выставленные не в установленные сроки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b="1" noProof="0" dirty="0">
              <a:solidFill>
                <a:prstClr val="black"/>
              </a:solidFill>
              <a:latin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Допускается ли ситуация, когда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поставщик выставляет покупателю счет-фактуру до момента отгрузки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товаров (в частности, в связи с задержкой оформления товаросопроводительных документов)?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«Выставление счета-фактуры до дня отгрузки товара в случае, если в адрес продавца не перечислялись суммы оплаты, частичной оплаты,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Кодексом не предусмотрено»                 (Письмо    МФ РФ от 09.12.2022 N 03-07-14/121306).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Если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продавец запоздает с выставлением счета-фактуры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это не будет                                 считаться нарушением, препятствующим получению вычета                                                                                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Письмо МФ РФ от 17.01.2022 № 03-03-06/1/1880)</a:t>
            </a:r>
          </a:p>
          <a:p>
            <a:pPr marL="22860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55202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640846-F471-2451-7F11-CDE7AE6F9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42" y="310718"/>
            <a:ext cx="10883604" cy="57971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D5E41F-31E7-CC21-434D-50FE747184DD}"/>
              </a:ext>
            </a:extLst>
          </p:cNvPr>
          <p:cNvSpPr txBox="1"/>
          <p:nvPr/>
        </p:nvSpPr>
        <p:spPr>
          <a:xfrm>
            <a:off x="-159799" y="5991777"/>
            <a:ext cx="10883603" cy="367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924A9B-628C-776D-B19F-96FB80A9D733}"/>
              </a:ext>
            </a:extLst>
          </p:cNvPr>
          <p:cNvSpPr txBox="1"/>
          <p:nvPr/>
        </p:nvSpPr>
        <p:spPr>
          <a:xfrm>
            <a:off x="6747030" y="3209286"/>
            <a:ext cx="62321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602737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320EA0F-183D-6976-DD47-9A88D604E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138" y="3325765"/>
            <a:ext cx="9461423" cy="1464816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ru-RU" sz="3600" dirty="0"/>
            </a:br>
            <a:r>
              <a:rPr lang="ru-RU" sz="3600" dirty="0">
                <a:solidFill>
                  <a:srgbClr val="0070C0"/>
                </a:solidFill>
                <a:latin typeface="+mn-lt"/>
              </a:rPr>
              <a:t>Налоговая оговорка в договоре</a:t>
            </a:r>
            <a:br>
              <a:rPr lang="ru-RU" sz="3600" dirty="0">
                <a:solidFill>
                  <a:srgbClr val="0070C0"/>
                </a:solidFill>
                <a:latin typeface="+mn-lt"/>
              </a:rPr>
            </a:br>
            <a:br>
              <a:rPr kumimoji="0" lang="ru-RU" sz="3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ru-RU" sz="3600" dirty="0"/>
            </a:br>
            <a:br>
              <a:rPr lang="ru-RU" sz="2000" dirty="0"/>
            </a:br>
            <a:endParaRPr lang="ru-RU" sz="2000" b="1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0566231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5B1BBB-53E8-C8EE-90D8-F0EC3F7D8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5" y="195309"/>
            <a:ext cx="11111884" cy="58263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4A1A02-56EA-247B-4E59-5B8CD722CB6D}"/>
              </a:ext>
            </a:extLst>
          </p:cNvPr>
          <p:cNvSpPr txBox="1"/>
          <p:nvPr/>
        </p:nvSpPr>
        <p:spPr>
          <a:xfrm>
            <a:off x="506027" y="5743852"/>
            <a:ext cx="9121805" cy="475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15298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0DD0B3A-FEE6-923F-31CF-10B8B30AB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/>
              <a:t>Налоговая оговорка в договоре</a:t>
            </a:r>
            <a:br>
              <a:rPr lang="ru-RU" dirty="0"/>
            </a:br>
            <a:r>
              <a:rPr lang="ru-RU" dirty="0"/>
              <a:t> 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38A73F5A-37F1-CDF1-192A-1CA5C413C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32322"/>
            <a:ext cx="10515600" cy="709542"/>
          </a:xfrm>
        </p:spPr>
        <p:txBody>
          <a:bodyPr>
            <a:noAutofit/>
          </a:bodyPr>
          <a:lstStyle/>
          <a:p>
            <a:r>
              <a:rPr lang="ru-RU" dirty="0"/>
              <a:t>Когда доначисленные налоги возмещает контрагент </a:t>
            </a:r>
            <a:r>
              <a:rPr lang="en-US" dirty="0"/>
              <a:t>https://www.nalog.gov.ru/rn48/news/activities_fts/11997493/</a:t>
            </a:r>
          </a:p>
          <a:p>
            <a:endParaRPr 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9520E9D5-E6AF-40F4-3FB0-F0554181DD6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180652"/>
            <a:ext cx="10515600" cy="426712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«Налоговая оговорка - это особые условия в договоре между хозяйствующими субъектами, позволяющие взыскать убытки с нарушивших гарантии и заверения контрагентов в случае предъявления претензий со стороны налоговых или правоохранительных органов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8946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0DD0B3A-FEE6-923F-31CF-10B8B30AB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/>
              <a:t>Налоговая оговорка в договоре</a:t>
            </a:r>
            <a:br>
              <a:rPr lang="ru-RU" dirty="0"/>
            </a:br>
            <a:r>
              <a:rPr lang="ru-RU" dirty="0"/>
              <a:t> 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38A73F5A-37F1-CDF1-192A-1CA5C413C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32322"/>
            <a:ext cx="10515600" cy="709542"/>
          </a:xfrm>
        </p:spPr>
        <p:txBody>
          <a:bodyPr>
            <a:noAutofit/>
          </a:bodyPr>
          <a:lstStyle/>
          <a:p>
            <a:r>
              <a:rPr lang="ru-RU" dirty="0"/>
              <a:t>ГК РФ Статья 431.2. Заверения об обстоятельствах </a:t>
            </a:r>
          </a:p>
          <a:p>
            <a:endParaRPr 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9520E9D5-E6AF-40F4-3FB0-F0554181DD6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180652"/>
            <a:ext cx="10515600" cy="426712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«1. Сторона, которая при заключении договора либо до или после его заключения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дала другой стороне недостоверные заверения об обстоятельствах, имеющих значение для заключения договора, его исполнения или прекращения…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обязана возместить другой стороне по ее требованию убытки, причиненные недостоверностью таких заверений, или уплатить предусмотренную договором неустойку»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47055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0DD0B3A-FEE6-923F-31CF-10B8B30AB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/>
              <a:t>Налоговая оговорка в договоре</a:t>
            </a:r>
            <a:br>
              <a:rPr lang="ru-RU" dirty="0"/>
            </a:br>
            <a:r>
              <a:rPr lang="ru-RU" dirty="0"/>
              <a:t> 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38A73F5A-37F1-CDF1-192A-1CA5C413C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32322"/>
            <a:ext cx="10515600" cy="709542"/>
          </a:xfrm>
        </p:spPr>
        <p:txBody>
          <a:bodyPr>
            <a:noAutofit/>
          </a:bodyPr>
          <a:lstStyle/>
          <a:p>
            <a:r>
              <a:rPr lang="ru-RU" dirty="0"/>
              <a:t>ГК РФ Статья 406.1. Возмещение потерь, возникших в случае наступления определенных в договоре обстоятельств</a:t>
            </a:r>
          </a:p>
          <a:p>
            <a:endParaRPr 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9520E9D5-E6AF-40F4-3FB0-F0554181DD6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180652"/>
            <a:ext cx="10515600" cy="476168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«1. Стороны обязательства, действуя при осуществлении ими предпринимательской деятельности,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могут своим соглашением предусмотреть обязанность одной стороны возместить имущественные потери другой стороны, возникшие в случае наступления </a:t>
            </a:r>
            <a:r>
              <a:rPr kumimoji="0" lang="ru-RU" i="0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определенных в таком соглашении обстоятельств… .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Соглашением сторон должен быть определен размер возмещения таких потерь или порядок его определения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06458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4974CFD-1526-C32D-9B4E-29E7D312D125}"/>
              </a:ext>
            </a:extLst>
          </p:cNvPr>
          <p:cNvSpPr txBox="1"/>
          <p:nvPr/>
        </p:nvSpPr>
        <p:spPr>
          <a:xfrm>
            <a:off x="778634" y="754487"/>
            <a:ext cx="5037965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Преимущества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Заказчик (Покупатель)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Риски, связанные с возможными налоговыми доначислениями перекладываются на исполнителя (поставщика)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+mn-ea"/>
              <a:cs typeface="Arial" panose="020B060402020202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Появляется дополнительный аргумент о проявлении заказчиком (покупателем) должной осмотрительности при выборе контрагента на случай налоговой проверки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2E7150-E1D3-F528-81EA-1A0A438DCB58}"/>
              </a:ext>
            </a:extLst>
          </p:cNvPr>
          <p:cNvSpPr txBox="1"/>
          <p:nvPr/>
        </p:nvSpPr>
        <p:spPr>
          <a:xfrm>
            <a:off x="6277735" y="754487"/>
            <a:ext cx="503796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Недостатки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Исполнитель (Продавец)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Предлагаемые варианты налоговых оговорок не предусматривают права исполнителя (поставщика) на обжалование решений налоговых органов по итогам налоговых проверок, что может приводить к возможному необоснованному переложению налоговых обязательств с заказчика (покупателя) на исполнителя (поставщика), ущемляя тем самым права последнего</a:t>
            </a:r>
          </a:p>
        </p:txBody>
      </p:sp>
    </p:spTree>
    <p:extLst>
      <p:ext uri="{BB962C8B-B14F-4D97-AF65-F5344CB8AC3E}">
        <p14:creationId xmlns:p14="http://schemas.microsoft.com/office/powerpoint/2010/main" val="216083583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0DD0B3A-FEE6-923F-31CF-10B8B30AB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/>
              <a:t>Налоговая оговорка в договоре</a:t>
            </a:r>
            <a:br>
              <a:rPr lang="ru-RU" dirty="0"/>
            </a:br>
            <a:r>
              <a:rPr lang="ru-RU" dirty="0"/>
              <a:t> 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38A73F5A-37F1-CDF1-192A-1CA5C413C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977551"/>
            <a:ext cx="10515600" cy="709542"/>
          </a:xfrm>
        </p:spPr>
        <p:txBody>
          <a:bodyPr>
            <a:noAutofit/>
          </a:bodyPr>
          <a:lstStyle/>
          <a:p>
            <a:endParaRPr lang="ru-RU" dirty="0"/>
          </a:p>
          <a:p>
            <a:r>
              <a:rPr lang="ru-RU" dirty="0"/>
              <a:t>Если исполнитель вынужден включить налоговую оговорку в договор</a:t>
            </a:r>
            <a:endParaRPr lang="ru-RU" dirty="0">
              <a:highlight>
                <a:srgbClr val="FFFF00"/>
              </a:highlight>
            </a:endParaRP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9520E9D5-E6AF-40F4-3FB0-F0554181DD6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105636"/>
            <a:ext cx="10515600" cy="4752363"/>
          </a:xfrm>
        </p:spPr>
        <p:txBody>
          <a:bodyPr>
            <a:norm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Важно установить момент, с которого заказчик имеет право требовать с подрядчика возмещения суммы налоговых претензий.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Это не может быть момент вынесения решения налоговым органом, и уж тем более, дата информационного письма ИФНС или составления протокола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 итогам вызова директора заказчика на комиссию и озвучивания ему там сумм предполагаемых разрывов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Такой датой, например, может являться момент полной доказанности справедливости претензий налоговой службы в суде - то есть момент, когда заказчик получит на руки решение, как минимум, суда апелляционной инстанции по итогам оспаривания претензий налогового органа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94727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6575A8C-4744-D944-C4FE-CEAE742F6CFD}"/>
              </a:ext>
            </a:extLst>
          </p:cNvPr>
          <p:cNvSpPr/>
          <p:nvPr/>
        </p:nvSpPr>
        <p:spPr>
          <a:xfrm>
            <a:off x="1914946" y="1993688"/>
            <a:ext cx="2133477" cy="1135782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 w="28575"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 w="28575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ООО «ММ-АГРО»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107ED22-7B10-374E-C045-966DC4C419D1}"/>
              </a:ext>
            </a:extLst>
          </p:cNvPr>
          <p:cNvSpPr/>
          <p:nvPr/>
        </p:nvSpPr>
        <p:spPr>
          <a:xfrm>
            <a:off x="7305217" y="1993688"/>
            <a:ext cx="2501455" cy="1135782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ООО «Великолукский свиноводческий комплекс»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62D438F-3E3E-45F1-6721-BE802810E2E6}"/>
              </a:ext>
            </a:extLst>
          </p:cNvPr>
          <p:cNvSpPr/>
          <p:nvPr/>
        </p:nvSpPr>
        <p:spPr>
          <a:xfrm>
            <a:off x="348680" y="4652288"/>
            <a:ext cx="2315246" cy="1002887"/>
          </a:xfrm>
          <a:prstGeom prst="roundRect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 w="28575"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 w="28575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ООО «Плодородный край»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2DB7BD93-0DEF-A1F5-93B8-B39AF1B5D5B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8555944" y="1358215"/>
            <a:ext cx="1" cy="63547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D411F5C3-A196-1C4F-E33F-DF996F01C157}"/>
              </a:ext>
            </a:extLst>
          </p:cNvPr>
          <p:cNvCxnSpPr>
            <a:cxnSpLocks/>
          </p:cNvCxnSpPr>
          <p:nvPr/>
        </p:nvCxnSpPr>
        <p:spPr>
          <a:xfrm flipV="1">
            <a:off x="2981684" y="1358215"/>
            <a:ext cx="5589439" cy="1162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B5AC68E-2AE8-D89E-2BFF-3A2522C55B62}"/>
              </a:ext>
            </a:extLst>
          </p:cNvPr>
          <p:cNvSpPr txBox="1"/>
          <p:nvPr/>
        </p:nvSpPr>
        <p:spPr>
          <a:xfrm>
            <a:off x="4962719" y="1203582"/>
            <a:ext cx="1804251" cy="3077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1. Договор поставки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999A7CB0-516B-BDCC-3B02-00D6B8F4095A}"/>
              </a:ext>
            </a:extLst>
          </p:cNvPr>
          <p:cNvCxnSpPr>
            <a:endCxn id="4" idx="0"/>
          </p:cNvCxnSpPr>
          <p:nvPr/>
        </p:nvCxnSpPr>
        <p:spPr>
          <a:xfrm>
            <a:off x="2981684" y="1369843"/>
            <a:ext cx="1" cy="6238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DFA36F6A-093D-B34E-386E-DEE9DC985DF2}"/>
              </a:ext>
            </a:extLst>
          </p:cNvPr>
          <p:cNvCxnSpPr>
            <a:cxnSpLocks/>
            <a:stCxn id="5" idx="1"/>
            <a:endCxn id="4" idx="3"/>
          </p:cNvCxnSpPr>
          <p:nvPr/>
        </p:nvCxnSpPr>
        <p:spPr>
          <a:xfrm flipH="1">
            <a:off x="4048423" y="2561579"/>
            <a:ext cx="325679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C0859BF-2EBD-C5EA-CF1D-E50CC5830189}"/>
              </a:ext>
            </a:extLst>
          </p:cNvPr>
          <p:cNvSpPr txBox="1"/>
          <p:nvPr/>
        </p:nvSpPr>
        <p:spPr>
          <a:xfrm>
            <a:off x="4798107" y="2135800"/>
            <a:ext cx="2133476" cy="78842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4. Оплата за поставку минус сумма уплаченного НДС по уточненной декларации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22BD3CC5-A3BA-723D-FBE4-00658E265EA2}"/>
              </a:ext>
            </a:extLst>
          </p:cNvPr>
          <p:cNvCxnSpPr>
            <a:cxnSpLocks/>
          </p:cNvCxnSpPr>
          <p:nvPr/>
        </p:nvCxnSpPr>
        <p:spPr>
          <a:xfrm>
            <a:off x="2981684" y="3852849"/>
            <a:ext cx="55742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D26AE09-6577-A024-CF80-922AEDA4137C}"/>
              </a:ext>
            </a:extLst>
          </p:cNvPr>
          <p:cNvSpPr txBox="1"/>
          <p:nvPr/>
        </p:nvSpPr>
        <p:spPr>
          <a:xfrm>
            <a:off x="5026251" y="3622016"/>
            <a:ext cx="1703938" cy="44371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5. Иск на сумму удержанного НДС</a:t>
            </a: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8AA55127-7EF9-84CE-EE62-B1B5F98EDB95}"/>
              </a:ext>
            </a:extLst>
          </p:cNvPr>
          <p:cNvCxnSpPr>
            <a:cxnSpLocks/>
            <a:endCxn id="5" idx="2"/>
          </p:cNvCxnSpPr>
          <p:nvPr/>
        </p:nvCxnSpPr>
        <p:spPr>
          <a:xfrm flipV="1">
            <a:off x="8555945" y="3129470"/>
            <a:ext cx="0" cy="72337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EF1C90A1-E321-0AB8-E142-E139008A58F8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2981685" y="3129470"/>
            <a:ext cx="0" cy="72337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0305FA61-FC79-D0BE-5394-EDCD2A4E204B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1506303" y="2561578"/>
            <a:ext cx="0" cy="209071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4096594B-E075-24F0-EFCC-C31D7BDA4B2C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1506302" y="2561579"/>
            <a:ext cx="4086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7BCB7E1-F774-E140-DAAC-0A475E084E89}"/>
              </a:ext>
            </a:extLst>
          </p:cNvPr>
          <p:cNvSpPr txBox="1"/>
          <p:nvPr/>
        </p:nvSpPr>
        <p:spPr>
          <a:xfrm>
            <a:off x="879120" y="3580540"/>
            <a:ext cx="1364873" cy="30777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2. Разрыв НДС</a:t>
            </a:r>
          </a:p>
        </p:txBody>
      </p: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9D1595DA-6BC2-9694-207F-3FF6EA13BA8E}"/>
              </a:ext>
            </a:extLst>
          </p:cNvPr>
          <p:cNvCxnSpPr>
            <a:cxnSpLocks/>
            <a:endCxn id="13" idx="0"/>
          </p:cNvCxnSpPr>
          <p:nvPr/>
        </p:nvCxnSpPr>
        <p:spPr>
          <a:xfrm flipH="1">
            <a:off x="10390501" y="2561578"/>
            <a:ext cx="1" cy="189776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FAF4222F-F76F-B97B-60CB-30088BC83DAE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9806672" y="2561579"/>
            <a:ext cx="58382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E3A5144-ABC3-A465-C69A-A323A33E4960}"/>
              </a:ext>
            </a:extLst>
          </p:cNvPr>
          <p:cNvSpPr txBox="1"/>
          <p:nvPr/>
        </p:nvSpPr>
        <p:spPr>
          <a:xfrm>
            <a:off x="9487333" y="3206517"/>
            <a:ext cx="1786597" cy="78842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3. Добровольное уточнение по информационному письму ФНС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BDEED1F-1239-58BE-B4AB-73F934B34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437" y="4459341"/>
            <a:ext cx="1402128" cy="1319641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408E3BF-8D72-718F-B079-9232FD0ADC46}"/>
              </a:ext>
            </a:extLst>
          </p:cNvPr>
          <p:cNvSpPr/>
          <p:nvPr/>
        </p:nvSpPr>
        <p:spPr>
          <a:xfrm>
            <a:off x="9756649" y="5655689"/>
            <a:ext cx="1267703" cy="303622"/>
          </a:xfrm>
          <a:prstGeom prst="roundRect">
            <a:avLst/>
          </a:prstGeom>
          <a:solidFill>
            <a:srgbClr val="FED8F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 w="28575"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БЮДЖЕТ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D4DB6A-65C9-C49A-F324-757C0C75F2EE}"/>
              </a:ext>
            </a:extLst>
          </p:cNvPr>
          <p:cNvSpPr txBox="1"/>
          <p:nvPr/>
        </p:nvSpPr>
        <p:spPr>
          <a:xfrm>
            <a:off x="1677385" y="314584"/>
            <a:ext cx="84427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ВС РФ от 24 января 2022 г. N 310-ЭС21-26455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25379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0DD0B3A-FEE6-923F-31CF-10B8B30AB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/>
              <a:t>Налоговая оговорка в договоре</a:t>
            </a:r>
            <a:br>
              <a:rPr lang="ru-RU" dirty="0"/>
            </a:br>
            <a:r>
              <a:rPr lang="ru-RU" dirty="0"/>
              <a:t> 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38A73F5A-37F1-CDF1-192A-1CA5C413C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32322"/>
            <a:ext cx="10515600" cy="709542"/>
          </a:xfrm>
        </p:spPr>
        <p:txBody>
          <a:bodyPr>
            <a:noAutofit/>
          </a:bodyPr>
          <a:lstStyle/>
          <a:p>
            <a:r>
              <a:rPr lang="ru-RU" dirty="0"/>
              <a:t>Можно ли в договоре предусмотреть обязанность продавца передавать нам счет-фактуру в установленный срок и вписать штраф за её невыполнение? 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9520E9D5-E6AF-40F4-3FB0-F0554181DD6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180652"/>
            <a:ext cx="10515600" cy="476168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Постановление ФАС Московского округа от 04.02.2014 N Ф05-2841/2013 по делу                                   N А40-95423/12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Штраф за непредставление счета-фактуры, предусмотренный договором, признан законным.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Постановление АС Восточно-Сибирского округа от 01.06.2016 N Ф02-2765/2016 по делу                  N А19-9625/2015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Установлен факт ненадлежащего исполнения ответчиком договорных обязательств (нарушение ответчиком срока предоставления счетов-фактур), размер неустойки рассчитан истцом исходя из суммы перечисленного ответчику аванса и количества дней просрочки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65976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320EA0F-183D-6976-DD47-9A88D604E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138" y="3325765"/>
            <a:ext cx="9461423" cy="1464816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ru-RU" sz="3600" dirty="0"/>
            </a:br>
            <a:r>
              <a:rPr lang="ru-RU" sz="3600" dirty="0">
                <a:solidFill>
                  <a:srgbClr val="0070C0"/>
                </a:solidFill>
                <a:latin typeface="+mn-lt"/>
              </a:rPr>
              <a:t>«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Налоговый разрыв»</a:t>
            </a:r>
            <a:br>
              <a:rPr lang="ru-RU" sz="3600" dirty="0">
                <a:solidFill>
                  <a:srgbClr val="0070C0"/>
                </a:solidFill>
                <a:latin typeface="+mn-lt"/>
              </a:rPr>
            </a:br>
            <a:br>
              <a:rPr kumimoji="0" lang="ru-RU" sz="3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ru-RU" sz="3600" dirty="0"/>
            </a:br>
            <a:br>
              <a:rPr lang="ru-RU" sz="2000" dirty="0"/>
            </a:br>
            <a:endParaRPr lang="ru-RU" sz="2000" b="1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8348243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919136A-F0D1-1156-9C40-AC401D3F4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Схема «Налоговый разрыв»</a:t>
            </a:r>
            <a:br>
              <a:rPr lang="ru-RU" dirty="0"/>
            </a:br>
            <a:endParaRPr lang="ru-RU" dirty="0"/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11779CAA-D541-74A3-2E93-3D20418B5882}"/>
              </a:ext>
            </a:extLst>
          </p:cNvPr>
          <p:cNvCxnSpPr>
            <a:cxnSpLocks/>
          </p:cNvCxnSpPr>
          <p:nvPr/>
        </p:nvCxnSpPr>
        <p:spPr>
          <a:xfrm flipV="1">
            <a:off x="2239140" y="2541180"/>
            <a:ext cx="0" cy="1247953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4793894-74A3-1493-9FB3-4D9300DD338D}"/>
              </a:ext>
            </a:extLst>
          </p:cNvPr>
          <p:cNvCxnSpPr>
            <a:cxnSpLocks/>
          </p:cNvCxnSpPr>
          <p:nvPr/>
        </p:nvCxnSpPr>
        <p:spPr>
          <a:xfrm>
            <a:off x="10777702" y="2782128"/>
            <a:ext cx="0" cy="2503628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5F3BA1F-C7E5-192F-33AB-30D7F3972038}"/>
              </a:ext>
            </a:extLst>
          </p:cNvPr>
          <p:cNvCxnSpPr>
            <a:cxnSpLocks/>
          </p:cNvCxnSpPr>
          <p:nvPr/>
        </p:nvCxnSpPr>
        <p:spPr>
          <a:xfrm flipV="1">
            <a:off x="2233388" y="3780051"/>
            <a:ext cx="2637681" cy="9082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9F480F3-2D03-F682-76BD-9F567C8EBEEE}"/>
              </a:ext>
            </a:extLst>
          </p:cNvPr>
          <p:cNvSpPr/>
          <p:nvPr/>
        </p:nvSpPr>
        <p:spPr>
          <a:xfrm>
            <a:off x="1164512" y="1205990"/>
            <a:ext cx="2038526" cy="1335190"/>
          </a:xfrm>
          <a:prstGeom prst="roundRect">
            <a:avLst/>
          </a:prstGeom>
          <a:solidFill>
            <a:srgbClr val="0066CC">
              <a:alpha val="97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Покупатель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Заявил в декларации вычет НДС по товару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 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9B4BD22-068F-F08B-E36F-B3224F97C227}"/>
              </a:ext>
            </a:extLst>
          </p:cNvPr>
          <p:cNvSpPr/>
          <p:nvPr/>
        </p:nvSpPr>
        <p:spPr>
          <a:xfrm>
            <a:off x="4687366" y="1239213"/>
            <a:ext cx="1757492" cy="1369247"/>
          </a:xfrm>
          <a:prstGeom prst="roundRect">
            <a:avLst/>
          </a:prstGeom>
          <a:solidFill>
            <a:srgbClr val="0066C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Поставщик 1-го звена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Отразил в декларации: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C52EE4-6C5B-05B4-55A1-B78638E679E2}"/>
              </a:ext>
            </a:extLst>
          </p:cNvPr>
          <p:cNvSpPr txBox="1"/>
          <p:nvPr/>
        </p:nvSpPr>
        <p:spPr>
          <a:xfrm>
            <a:off x="4085598" y="4880575"/>
            <a:ext cx="250578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Сложный налоговый разрыв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3774B5C8-E9A1-AED6-310F-A905DE0907A0}"/>
              </a:ext>
            </a:extLst>
          </p:cNvPr>
          <p:cNvCxnSpPr>
            <a:cxnSpLocks/>
          </p:cNvCxnSpPr>
          <p:nvPr/>
        </p:nvCxnSpPr>
        <p:spPr>
          <a:xfrm flipV="1">
            <a:off x="4871069" y="3247673"/>
            <a:ext cx="0" cy="532531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26A15D6-639E-F843-0662-5A9DB36EDD06}"/>
              </a:ext>
            </a:extLst>
          </p:cNvPr>
          <p:cNvSpPr/>
          <p:nvPr/>
        </p:nvSpPr>
        <p:spPr>
          <a:xfrm>
            <a:off x="4277666" y="2380975"/>
            <a:ext cx="1112613" cy="866698"/>
          </a:xfrm>
          <a:prstGeom prst="roundRect">
            <a:avLst/>
          </a:prstGeom>
          <a:solidFill>
            <a:srgbClr val="0066CC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НДС к начислению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020FC40-09A2-E573-8A5C-C7481D0FDB2B}"/>
              </a:ext>
            </a:extLst>
          </p:cNvPr>
          <p:cNvSpPr/>
          <p:nvPr/>
        </p:nvSpPr>
        <p:spPr>
          <a:xfrm>
            <a:off x="5741944" y="2339018"/>
            <a:ext cx="1112613" cy="866698"/>
          </a:xfrm>
          <a:prstGeom prst="roundRect">
            <a:avLst/>
          </a:prstGeom>
          <a:solidFill>
            <a:srgbClr val="0066CC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 Вычет НДС по товару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8E22A741-B0AA-02E6-394A-196BEBE7F46B}"/>
              </a:ext>
            </a:extLst>
          </p:cNvPr>
          <p:cNvSpPr/>
          <p:nvPr/>
        </p:nvSpPr>
        <p:spPr>
          <a:xfrm>
            <a:off x="7899155" y="1205990"/>
            <a:ext cx="1757492" cy="1369247"/>
          </a:xfrm>
          <a:prstGeom prst="roundRect">
            <a:avLst/>
          </a:prstGeom>
          <a:solidFill>
            <a:srgbClr val="0066C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Поставщик 2-го звена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Отразил в декларации: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EDA86EA6-D11E-D81B-C76F-FEE5CEC24EA7}"/>
              </a:ext>
            </a:extLst>
          </p:cNvPr>
          <p:cNvSpPr/>
          <p:nvPr/>
        </p:nvSpPr>
        <p:spPr>
          <a:xfrm>
            <a:off x="7469426" y="2341176"/>
            <a:ext cx="1112613" cy="866698"/>
          </a:xfrm>
          <a:prstGeom prst="roundRect">
            <a:avLst/>
          </a:prstGeom>
          <a:solidFill>
            <a:srgbClr val="0066CC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НДС к начислению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BD060338-8954-D0AA-BF2C-5F2270DCE0E4}"/>
              </a:ext>
            </a:extLst>
          </p:cNvPr>
          <p:cNvSpPr/>
          <p:nvPr/>
        </p:nvSpPr>
        <p:spPr>
          <a:xfrm>
            <a:off x="8933704" y="2351809"/>
            <a:ext cx="1112613" cy="866698"/>
          </a:xfrm>
          <a:prstGeom prst="roundRect">
            <a:avLst/>
          </a:prstGeom>
          <a:solidFill>
            <a:srgbClr val="0066CC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 Вычет НДС по товару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51CFB2E-D855-2A34-5C1A-4262EF0A3E2A}"/>
              </a:ext>
            </a:extLst>
          </p:cNvPr>
          <p:cNvSpPr/>
          <p:nvPr/>
        </p:nvSpPr>
        <p:spPr>
          <a:xfrm>
            <a:off x="8291809" y="4559697"/>
            <a:ext cx="1757492" cy="1369247"/>
          </a:xfrm>
          <a:prstGeom prst="roundRect">
            <a:avLst/>
          </a:prstGeom>
          <a:solidFill>
            <a:srgbClr val="0066CC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Поставщик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3-го звена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Не отразил в декларации НДС к начислению: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2FB35651-9650-6C34-E8A5-D84B792C305D}"/>
              </a:ext>
            </a:extLst>
          </p:cNvPr>
          <p:cNvCxnSpPr>
            <a:cxnSpLocks/>
          </p:cNvCxnSpPr>
          <p:nvPr/>
        </p:nvCxnSpPr>
        <p:spPr>
          <a:xfrm>
            <a:off x="6292288" y="3745079"/>
            <a:ext cx="1747350" cy="411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31C7AAF8-4C1E-3EFD-8E7E-B519B14ED218}"/>
              </a:ext>
            </a:extLst>
          </p:cNvPr>
          <p:cNvCxnSpPr>
            <a:cxnSpLocks/>
          </p:cNvCxnSpPr>
          <p:nvPr/>
        </p:nvCxnSpPr>
        <p:spPr>
          <a:xfrm flipV="1">
            <a:off x="8039638" y="3205716"/>
            <a:ext cx="0" cy="539363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5FDA3E76-BBCD-68E0-D547-8704CC692AFA}"/>
              </a:ext>
            </a:extLst>
          </p:cNvPr>
          <p:cNvCxnSpPr>
            <a:cxnSpLocks/>
          </p:cNvCxnSpPr>
          <p:nvPr/>
        </p:nvCxnSpPr>
        <p:spPr>
          <a:xfrm flipV="1">
            <a:off x="6292288" y="3194212"/>
            <a:ext cx="0" cy="550867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F86F581C-81C9-9D5A-284A-BCCFA883B12C}"/>
              </a:ext>
            </a:extLst>
          </p:cNvPr>
          <p:cNvCxnSpPr>
            <a:cxnSpLocks/>
          </p:cNvCxnSpPr>
          <p:nvPr/>
        </p:nvCxnSpPr>
        <p:spPr>
          <a:xfrm flipH="1">
            <a:off x="10012378" y="2782128"/>
            <a:ext cx="771077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28E617B9-3BC7-4AF3-22FA-365ABD665FC5}"/>
              </a:ext>
            </a:extLst>
          </p:cNvPr>
          <p:cNvCxnSpPr>
            <a:cxnSpLocks/>
          </p:cNvCxnSpPr>
          <p:nvPr/>
        </p:nvCxnSpPr>
        <p:spPr>
          <a:xfrm flipH="1" flipV="1">
            <a:off x="10046317" y="5285756"/>
            <a:ext cx="737138" cy="303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7F262010-46DD-6F9B-6D82-B82D8AB1E79A}"/>
              </a:ext>
            </a:extLst>
          </p:cNvPr>
          <p:cNvCxnSpPr>
            <a:cxnSpLocks/>
          </p:cNvCxnSpPr>
          <p:nvPr/>
        </p:nvCxnSpPr>
        <p:spPr>
          <a:xfrm flipV="1">
            <a:off x="1926732" y="2541180"/>
            <a:ext cx="18241" cy="273238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1E1EBA86-0B4A-1C1D-DABA-53C18A388198}"/>
              </a:ext>
            </a:extLst>
          </p:cNvPr>
          <p:cNvCxnSpPr>
            <a:cxnSpLocks/>
          </p:cNvCxnSpPr>
          <p:nvPr/>
        </p:nvCxnSpPr>
        <p:spPr>
          <a:xfrm>
            <a:off x="1939221" y="5273568"/>
            <a:ext cx="6352588" cy="1218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 descr="Закрыть">
            <a:extLst>
              <a:ext uri="{FF2B5EF4-FFF2-40B4-BE49-F238E27FC236}">
                <a16:creationId xmlns:a16="http://schemas.microsoft.com/office/drawing/2014/main" id="{409DCA9D-37AE-1FE3-EE14-58EA033D4B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92473" y="5100749"/>
            <a:ext cx="370014" cy="370014"/>
          </a:xfrm>
          <a:prstGeom prst="rect">
            <a:avLst/>
          </a:prstGeom>
        </p:spPr>
      </p:pic>
      <p:pic>
        <p:nvPicPr>
          <p:cNvPr id="2" name="Рисунок 1" descr="Закрыть">
            <a:extLst>
              <a:ext uri="{FF2B5EF4-FFF2-40B4-BE49-F238E27FC236}">
                <a16:creationId xmlns:a16="http://schemas.microsoft.com/office/drawing/2014/main" id="{EE873590-89F8-1F6B-10EC-8711F796C7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92695" y="3789133"/>
            <a:ext cx="370014" cy="37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0673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88FED-F320-6277-B2F2-5F97438F9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9E7C958-AE9E-486F-6D83-9F9CAE596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145" y="471213"/>
            <a:ext cx="8450249" cy="828408"/>
          </a:xfrm>
        </p:spPr>
        <p:txBody>
          <a:bodyPr>
            <a:noAutofit/>
          </a:bodyPr>
          <a:lstStyle/>
          <a:p>
            <a:br>
              <a:rPr lang="ru-RU" dirty="0"/>
            </a:br>
            <a:r>
              <a:rPr lang="ru-RU" sz="3200" dirty="0"/>
              <a:t>«Налоговый разрыв»</a:t>
            </a:r>
            <a:br>
              <a:rPr lang="ru-RU" sz="3200" dirty="0"/>
            </a:br>
            <a:br>
              <a:rPr lang="ru-RU" sz="3200" dirty="0"/>
            </a:br>
            <a:endParaRPr lang="ru-RU" sz="32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E182C8-97F3-5A43-60AE-28DA7537CF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57" y="1505953"/>
            <a:ext cx="9470004" cy="374190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kumimoji="0" lang="ru-RU" sz="26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Что может помочь отстоять правоту налогоплательщика при выявлении налогового разрыва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endParaRPr lang="ru-RU" dirty="0">
              <a:solidFill>
                <a:srgbClr val="0070C0"/>
              </a:solidFill>
            </a:endParaRP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ru-RU" dirty="0"/>
              <a:t>в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нятная формулировка деловых целей сделок 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ru-RU" dirty="0"/>
              <a:t>о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рганизация системы подтверждения реальности операций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ru-RU" dirty="0"/>
              <a:t>п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одтверждение исполнения сделки надлежащей стороной договора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r>
              <a:rPr lang="ru-RU" dirty="0"/>
              <a:t>к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оммерческая осмотрительность, проверка контрагентов</a:t>
            </a:r>
          </a:p>
          <a:p>
            <a:pPr lvl="0">
              <a:lnSpc>
                <a:spcPct val="100000"/>
              </a:lnSpc>
              <a:spcBef>
                <a:spcPts val="600"/>
              </a:spcBef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877184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83C08-C16E-FBCF-282A-6BB0CDDA8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ru-RU" alt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Последствия связи налогоплательщика со спорным контрагентом</a:t>
            </a:r>
            <a:br>
              <a:rPr kumimoji="0" lang="ru-RU" alt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lang="ru-RU" sz="1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7888939-14C1-753E-086A-C25A9B1B67B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01336" y="985745"/>
          <a:ext cx="10652464" cy="5226878"/>
        </p:xfrm>
        <a:graphic>
          <a:graphicData uri="http://schemas.openxmlformats.org/drawingml/2006/table">
            <a:tbl>
              <a:tblPr firstRow="1" firstCol="1" bandRow="1"/>
              <a:tblGrid>
                <a:gridCol w="1873188">
                  <a:extLst>
                    <a:ext uri="{9D8B030D-6E8A-4147-A177-3AD203B41FA5}">
                      <a16:colId xmlns:a16="http://schemas.microsoft.com/office/drawing/2014/main" val="642253380"/>
                    </a:ext>
                  </a:extLst>
                </a:gridCol>
                <a:gridCol w="1574208">
                  <a:extLst>
                    <a:ext uri="{9D8B030D-6E8A-4147-A177-3AD203B41FA5}">
                      <a16:colId xmlns:a16="http://schemas.microsoft.com/office/drawing/2014/main" val="33578851"/>
                    </a:ext>
                  </a:extLst>
                </a:gridCol>
                <a:gridCol w="1683897">
                  <a:extLst>
                    <a:ext uri="{9D8B030D-6E8A-4147-A177-3AD203B41FA5}">
                      <a16:colId xmlns:a16="http://schemas.microsoft.com/office/drawing/2014/main" val="3645116494"/>
                    </a:ext>
                  </a:extLst>
                </a:gridCol>
                <a:gridCol w="1970843">
                  <a:extLst>
                    <a:ext uri="{9D8B030D-6E8A-4147-A177-3AD203B41FA5}">
                      <a16:colId xmlns:a16="http://schemas.microsoft.com/office/drawing/2014/main" val="888432396"/>
                    </a:ext>
                  </a:extLst>
                </a:gridCol>
                <a:gridCol w="1855433">
                  <a:extLst>
                    <a:ext uri="{9D8B030D-6E8A-4147-A177-3AD203B41FA5}">
                      <a16:colId xmlns:a16="http://schemas.microsoft.com/office/drawing/2014/main" val="1540172999"/>
                    </a:ext>
                  </a:extLst>
                </a:gridCol>
                <a:gridCol w="1694895">
                  <a:extLst>
                    <a:ext uri="{9D8B030D-6E8A-4147-A177-3AD203B41FA5}">
                      <a16:colId xmlns:a16="http://schemas.microsoft.com/office/drawing/2014/main" val="4129662068"/>
                    </a:ext>
                  </a:extLst>
                </a:gridCol>
              </a:tblGrid>
              <a:tr h="140738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«Форма вины»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Налог на прибыль, если 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представил 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документы по 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реальному контрагенту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НДС, если 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представил 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документы по 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реальному контрагенту 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Налог на прибыль, если НЕ представил 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документы по 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реальному контрагенту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НДС, если </a:t>
                      </a: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представил 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документы по 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реальному контрагенту 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Штраф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ru-RU" sz="1800" b="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dirty="0">
                        <a:solidFill>
                          <a:srgbClr val="0070C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7581178"/>
                  </a:ext>
                </a:extLst>
              </a:tr>
              <a:tr h="15894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Знал, участвовал</a:t>
                      </a:r>
                      <a:endParaRPr lang="ru-RU" sz="18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Реконструкция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Реконструкция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Отказ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Отказ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П. 3 ст. 122 НК 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РФ (</a:t>
                      </a:r>
                      <a:r>
                        <a:rPr lang="ru-RU" sz="1800" b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40 %</a:t>
                      </a: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3957654"/>
                  </a:ext>
                </a:extLst>
              </a:tr>
              <a:tr h="65339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Знал, относился </a:t>
                      </a:r>
                      <a:endParaRPr lang="ru-RU" sz="18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безразлично</a:t>
                      </a:r>
                      <a:endParaRPr lang="ru-RU" sz="18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Реконструкция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Реконструкция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Отказ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Отказ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П. 3 ст. 122 НК 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РФ (</a:t>
                      </a:r>
                      <a:r>
                        <a:rPr lang="ru-RU" sz="1800" b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40 %</a:t>
                      </a: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00741"/>
                  </a:ext>
                </a:extLst>
              </a:tr>
              <a:tr h="1241958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знал, но </a:t>
                      </a:r>
                      <a:endParaRPr lang="ru-RU" sz="18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должен был знать</a:t>
                      </a:r>
                      <a:endParaRPr lang="ru-RU" sz="1800" b="0" dirty="0">
                        <a:solidFill>
                          <a:srgbClr val="C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Реконструкция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Реконструкция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ru-RU" sz="18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Если установлен 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фактический К/а -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реконструкция, 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если нет -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расчетный метод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Если установлен 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фактический К/а -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реконструкция, 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если нет – отказ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П. 1 ст. 122 НК 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РФ (</a:t>
                      </a:r>
                      <a:r>
                        <a:rPr lang="ru-RU" sz="1800" b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20 %</a:t>
                      </a: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570603"/>
                  </a:ext>
                </a:extLst>
              </a:tr>
              <a:tr h="62498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1" dirty="0">
                          <a:solidFill>
                            <a:srgbClr val="04BC2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знал,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1" dirty="0">
                          <a:solidFill>
                            <a:srgbClr val="04BC2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должен был знать</a:t>
                      </a:r>
                      <a:endParaRPr lang="ru-RU" sz="1800" b="1" dirty="0">
                        <a:solidFill>
                          <a:srgbClr val="04BC27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Согласно 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первичным 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документам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Согласно 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первичным 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документам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1800" b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65" marR="6386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8752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83222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320EA0F-183D-6976-DD47-9A88D604E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138" y="3325765"/>
            <a:ext cx="9461423" cy="1464816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ru-RU" sz="3600" dirty="0"/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  <a:t>Идеи налоговой экономии</a:t>
            </a:r>
            <a:br>
              <a:rPr lang="ru-RU" sz="3600" dirty="0">
                <a:solidFill>
                  <a:srgbClr val="0070C0"/>
                </a:solidFill>
                <a:latin typeface="+mn-lt"/>
              </a:rPr>
            </a:br>
            <a:br>
              <a:rPr kumimoji="0" lang="ru-RU" sz="36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ru-RU" sz="3600" dirty="0"/>
            </a:br>
            <a:br>
              <a:rPr lang="ru-RU" sz="2000" dirty="0"/>
            </a:br>
            <a:endParaRPr lang="ru-RU" sz="2000" b="1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28912736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463F2A-5B8A-AC36-B278-464DA199A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38" y="999445"/>
            <a:ext cx="9443243" cy="49839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837A80-B9EE-46FA-8DE9-CF06690AA388}"/>
              </a:ext>
            </a:extLst>
          </p:cNvPr>
          <p:cNvSpPr txBox="1"/>
          <p:nvPr/>
        </p:nvSpPr>
        <p:spPr>
          <a:xfrm>
            <a:off x="1766656" y="414670"/>
            <a:ext cx="8114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Продается «бумажный» НДС</a:t>
            </a:r>
          </a:p>
        </p:txBody>
      </p:sp>
    </p:spTree>
    <p:extLst>
      <p:ext uri="{BB962C8B-B14F-4D97-AF65-F5344CB8AC3E}">
        <p14:creationId xmlns:p14="http://schemas.microsoft.com/office/powerpoint/2010/main" val="84903199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9207D4A8-90F3-EEA8-CC5C-B9F6E5CD478B}"/>
              </a:ext>
            </a:extLst>
          </p:cNvPr>
          <p:cNvCxnSpPr>
            <a:cxnSpLocks/>
            <a:stCxn id="4" idx="2"/>
            <a:endCxn id="6" idx="1"/>
          </p:cNvCxnSpPr>
          <p:nvPr/>
        </p:nvCxnSpPr>
        <p:spPr>
          <a:xfrm>
            <a:off x="1965504" y="2853061"/>
            <a:ext cx="1401643" cy="215216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7E32024-3C73-8773-F274-06D634A62732}"/>
              </a:ext>
            </a:extLst>
          </p:cNvPr>
          <p:cNvSpPr/>
          <p:nvPr/>
        </p:nvSpPr>
        <p:spPr>
          <a:xfrm>
            <a:off x="893138" y="1830751"/>
            <a:ext cx="2144731" cy="1022310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ООО «Каскад»   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(Признаки однодневки)   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2F5CFC4-55E9-CB94-4135-B542E333E486}"/>
              </a:ext>
            </a:extLst>
          </p:cNvPr>
          <p:cNvSpPr/>
          <p:nvPr/>
        </p:nvSpPr>
        <p:spPr>
          <a:xfrm>
            <a:off x="5805545" y="1813576"/>
            <a:ext cx="2038525" cy="1013922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+mn-cs"/>
              </a:rPr>
              <a:t>ИП Кириллова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F5CF457-EEDA-7A5C-6565-CF2516EF8746}"/>
              </a:ext>
            </a:extLst>
          </p:cNvPr>
          <p:cNvSpPr/>
          <p:nvPr/>
        </p:nvSpPr>
        <p:spPr>
          <a:xfrm>
            <a:off x="3367147" y="4513683"/>
            <a:ext cx="2155970" cy="983086"/>
          </a:xfrm>
          <a:prstGeom prst="round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ООО «Решение»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F2669AEE-B225-4A10-47F7-89A206A39D34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 flipV="1">
            <a:off x="3037869" y="2320537"/>
            <a:ext cx="2767676" cy="21369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D37039EA-B3BA-DD14-CE65-F90E7D6797D2}"/>
              </a:ext>
            </a:extLst>
          </p:cNvPr>
          <p:cNvCxnSpPr>
            <a:cxnSpLocks/>
            <a:stCxn id="6" idx="3"/>
            <a:endCxn id="5" idx="2"/>
          </p:cNvCxnSpPr>
          <p:nvPr/>
        </p:nvCxnSpPr>
        <p:spPr>
          <a:xfrm flipV="1">
            <a:off x="5523117" y="2827498"/>
            <a:ext cx="1301691" cy="2177728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F67F29B-33B6-7FB6-D650-B2E31A37BD49}"/>
              </a:ext>
            </a:extLst>
          </p:cNvPr>
          <p:cNvSpPr txBox="1"/>
          <p:nvPr/>
        </p:nvSpPr>
        <p:spPr>
          <a:xfrm>
            <a:off x="1849802" y="3870485"/>
            <a:ext cx="1636551" cy="2713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3. Договор цессии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7201C3-342E-2C37-171F-CEA35FDEDE49}"/>
              </a:ext>
            </a:extLst>
          </p:cNvPr>
          <p:cNvSpPr txBox="1"/>
          <p:nvPr/>
        </p:nvSpPr>
        <p:spPr>
          <a:xfrm>
            <a:off x="4759763" y="3813375"/>
            <a:ext cx="2903292" cy="4437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4. Претензия об уплате 4,1 млн руб. по договору поставки</a:t>
            </a:r>
          </a:p>
        </p:txBody>
      </p: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EF87BE89-D9DB-0151-16D3-46C9237CF009}"/>
              </a:ext>
            </a:extLst>
          </p:cNvPr>
          <p:cNvCxnSpPr>
            <a:cxnSpLocks/>
            <a:stCxn id="2" idx="0"/>
            <a:endCxn id="5" idx="3"/>
          </p:cNvCxnSpPr>
          <p:nvPr/>
        </p:nvCxnSpPr>
        <p:spPr>
          <a:xfrm flipH="1" flipV="1">
            <a:off x="7844070" y="2320537"/>
            <a:ext cx="2301108" cy="203876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19696CC-4731-2E7D-6A0F-2F69F4F5DFB1}"/>
              </a:ext>
            </a:extLst>
          </p:cNvPr>
          <p:cNvSpPr txBox="1"/>
          <p:nvPr/>
        </p:nvSpPr>
        <p:spPr>
          <a:xfrm>
            <a:off x="7844070" y="3059685"/>
            <a:ext cx="2652321" cy="6160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2. ВНП. Сделка с ООО «Каскад» признана формальной, ее цель – получение вычета по НДС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2A6851-B863-4DFF-9806-96BB1043A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551" y="4359305"/>
            <a:ext cx="1677254" cy="11857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9A750F6-5C37-EC77-7BAE-EA895E526D88}"/>
              </a:ext>
            </a:extLst>
          </p:cNvPr>
          <p:cNvSpPr txBox="1"/>
          <p:nvPr/>
        </p:nvSpPr>
        <p:spPr>
          <a:xfrm>
            <a:off x="3289129" y="2087158"/>
            <a:ext cx="2265156" cy="4437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Договор поставки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 Narrow"/>
                <a:ea typeface="+mn-ea"/>
                <a:cs typeface="Arial" panose="020B0604020202020204" pitchFamily="34" charset="0"/>
              </a:rPr>
              <a:t> (долг за товар 4.1 млн руб.)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7A67884-787B-1E55-AF39-F5E3F812335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03216" y="250541"/>
            <a:ext cx="5839801" cy="1288475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13 ААС от 07.06.2022 </a:t>
            </a:r>
            <a:b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делу А42-9491/2020</a:t>
            </a:r>
            <a:b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61125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E6ABB-740A-B608-8634-C05B629C7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9941A42F-A39C-30AA-EE63-1BAE7C0D9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ru-RU" sz="3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Продается «бумажный» НДС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1FAD7665-6F3A-0C28-9092-659014DDB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05689"/>
            <a:ext cx="10515600" cy="496478"/>
          </a:xfrm>
        </p:spPr>
        <p:txBody>
          <a:bodyPr>
            <a:no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CDEEE41C-6029-2E7D-49F7-2F6DF8311D0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427760"/>
            <a:ext cx="10515600" cy="4267127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sz="2400" dirty="0">
                <a:solidFill>
                  <a:prstClr val="black"/>
                </a:solidFill>
                <a:ea typeface="+mj-ea"/>
                <a:cs typeface="+mj-cs"/>
              </a:rPr>
              <a:t>14.04.2026 г. </a:t>
            </a: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  <a:t>ФСБ и ФНС вскрыли крупнейшую сеть «бумажного» НДС на ₽1,2 трлн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</a:b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  <a:t>https://www.rbc.ru/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</a:b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</a:b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  <a:t>«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ФСБ и ФНС раскрыли крупнейшую площадку «бумажного» НДС — с помощью сети из 4,8 тыс. фирм почти 40 тыс. компаний получили фиктивные вычеты на сумму более ₽1,2 трлн, говорят источники РБК.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Возбуждено уголовное дело, по результатам расследования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будут установлены все пользователи площадки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 полная сумма ущерба бюджету страны.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 данным следствия и налоговиков, эта площадка действовала на территории Москвы, Санкт-Петербурга, Пермского края, Белгородской области и ряда других регионов» </a:t>
            </a:r>
          </a:p>
          <a:p>
            <a:pPr marL="22860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j-ea"/>
                <a:cs typeface="Arial" panose="020B0604020202020204" pitchFamily="34" charset="0"/>
              </a:rPr>
            </a:b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526447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0DD0B3A-FEE6-923F-31CF-10B8B30AB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ru-RU" sz="3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Продается «бумажный» НДС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38A73F5A-37F1-CDF1-192A-1CA5C413C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05689"/>
            <a:ext cx="10515600" cy="496478"/>
          </a:xfrm>
        </p:spPr>
        <p:txBody>
          <a:bodyPr>
            <a:noAutofit/>
          </a:bodyPr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4B477FE7-DE43-70BE-D1C6-3D0943332540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2947386" y="1212082"/>
            <a:ext cx="5042517" cy="528079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A41344A-7060-53A9-9FB5-397D3B686294}"/>
              </a:ext>
            </a:extLst>
          </p:cNvPr>
          <p:cNvSpPr/>
          <p:nvPr/>
        </p:nvSpPr>
        <p:spPr>
          <a:xfrm>
            <a:off x="3080550" y="5996395"/>
            <a:ext cx="4305671" cy="49647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653053-8BFC-E4E4-C4C8-0D12EE939FB5}"/>
              </a:ext>
            </a:extLst>
          </p:cNvPr>
          <p:cNvSpPr/>
          <p:nvPr/>
        </p:nvSpPr>
        <p:spPr>
          <a:xfrm>
            <a:off x="3084989" y="1212082"/>
            <a:ext cx="4767310" cy="696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Narrow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86985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1006475" y="-2843213"/>
            <a:ext cx="11185525" cy="2408238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	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2AFBD095-E13E-47D2-BBA9-7862D459F15F}"/>
              </a:ext>
            </a:extLst>
          </p:cNvPr>
          <p:cNvSpPr/>
          <p:nvPr/>
        </p:nvSpPr>
        <p:spPr>
          <a:xfrm>
            <a:off x="589074" y="1205371"/>
            <a:ext cx="1623076" cy="1003514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Поставщик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DE50CD0-EED9-4073-A24F-CD0A7383DF0A}"/>
              </a:ext>
            </a:extLst>
          </p:cNvPr>
          <p:cNvSpPr txBox="1"/>
          <p:nvPr/>
        </p:nvSpPr>
        <p:spPr>
          <a:xfrm>
            <a:off x="2280029" y="1432781"/>
            <a:ext cx="899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поставка</a:t>
            </a:r>
          </a:p>
        </p:txBody>
      </p: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2CDBB2A9-DE37-1BE4-F8FE-FA6FBEE7D9A4}"/>
              </a:ext>
            </a:extLst>
          </p:cNvPr>
          <p:cNvCxnSpPr>
            <a:cxnSpLocks/>
            <a:stCxn id="14" idx="3"/>
            <a:endCxn id="12" idx="1"/>
          </p:cNvCxnSpPr>
          <p:nvPr/>
        </p:nvCxnSpPr>
        <p:spPr>
          <a:xfrm>
            <a:off x="5086424" y="1707331"/>
            <a:ext cx="1670427" cy="1850079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B02F9F1-F4DA-E668-470E-749AEFFB33EA}"/>
              </a:ext>
            </a:extLst>
          </p:cNvPr>
          <p:cNvSpPr/>
          <p:nvPr/>
        </p:nvSpPr>
        <p:spPr>
          <a:xfrm>
            <a:off x="6756851" y="3055450"/>
            <a:ext cx="1728796" cy="1003920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Организация/ИП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УСН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 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7EED524-21DD-7500-5EB1-627EBC433FCE}"/>
              </a:ext>
            </a:extLst>
          </p:cNvPr>
          <p:cNvSpPr/>
          <p:nvPr/>
        </p:nvSpPr>
        <p:spPr>
          <a:xfrm>
            <a:off x="3345430" y="1205371"/>
            <a:ext cx="1740994" cy="1003920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Организация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ОСН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21B4EA47-50AC-0AFC-ADFC-760570E0C662}"/>
              </a:ext>
            </a:extLst>
          </p:cNvPr>
          <p:cNvCxnSpPr>
            <a:cxnSpLocks/>
            <a:stCxn id="14" idx="3"/>
            <a:endCxn id="17" idx="1"/>
          </p:cNvCxnSpPr>
          <p:nvPr/>
        </p:nvCxnSpPr>
        <p:spPr>
          <a:xfrm>
            <a:off x="5086424" y="1707331"/>
            <a:ext cx="4275795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7B6D15C0-A09A-F18C-C43C-B7768CC4B48A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113766" y="1707331"/>
            <a:ext cx="1231664" cy="1241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C2303DAB-41FB-BF5F-22E7-64ECBF1C1286}"/>
              </a:ext>
            </a:extLst>
          </p:cNvPr>
          <p:cNvSpPr/>
          <p:nvPr/>
        </p:nvSpPr>
        <p:spPr>
          <a:xfrm>
            <a:off x="9362219" y="1205371"/>
            <a:ext cx="1667476" cy="1003920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Покупатели   с НДС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E1BB0A17-2AF3-0788-F0EC-804C4ECA22B6}"/>
              </a:ext>
            </a:extLst>
          </p:cNvPr>
          <p:cNvSpPr/>
          <p:nvPr/>
        </p:nvSpPr>
        <p:spPr>
          <a:xfrm>
            <a:off x="9362220" y="2517246"/>
            <a:ext cx="1667477" cy="1003920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Покупатели без НДС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E708DF99-7154-30D6-26E3-A288C4A8F1AE}"/>
              </a:ext>
            </a:extLst>
          </p:cNvPr>
          <p:cNvSpPr/>
          <p:nvPr/>
        </p:nvSpPr>
        <p:spPr>
          <a:xfrm>
            <a:off x="9362219" y="3863248"/>
            <a:ext cx="1667477" cy="1003920"/>
          </a:xfrm>
          <a:prstGeom prst="roundRect">
            <a:avLst/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Покупатели физические лица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5907E507-38BA-10D0-23A3-C879EC829EC7}"/>
              </a:ext>
            </a:extLst>
          </p:cNvPr>
          <p:cNvCxnSpPr>
            <a:cxnSpLocks/>
            <a:stCxn id="12" idx="3"/>
            <a:endCxn id="19" idx="1"/>
          </p:cNvCxnSpPr>
          <p:nvPr/>
        </p:nvCxnSpPr>
        <p:spPr>
          <a:xfrm flipV="1">
            <a:off x="8485647" y="3019206"/>
            <a:ext cx="876573" cy="538204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5C303E2B-3DFB-8390-1F15-A8B40428BC59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>
            <a:off x="8485647" y="3557410"/>
            <a:ext cx="876572" cy="807798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вал 30">
            <a:extLst>
              <a:ext uri="{FF2B5EF4-FFF2-40B4-BE49-F238E27FC236}">
                <a16:creationId xmlns:a16="http://schemas.microsoft.com/office/drawing/2014/main" id="{5E6133CB-E2FF-5CB5-6338-D7B8A45CFC89}"/>
              </a:ext>
            </a:extLst>
          </p:cNvPr>
          <p:cNvSpPr/>
          <p:nvPr/>
        </p:nvSpPr>
        <p:spPr>
          <a:xfrm>
            <a:off x="5324559" y="2328913"/>
            <a:ext cx="1227328" cy="495206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Наценка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2B872C-F516-8417-0E3C-0705FA5024A7}"/>
              </a:ext>
            </a:extLst>
          </p:cNvPr>
          <p:cNvSpPr txBox="1"/>
          <p:nvPr/>
        </p:nvSpPr>
        <p:spPr>
          <a:xfrm>
            <a:off x="3628650" y="128596"/>
            <a:ext cx="10419277" cy="736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Построение «рукавов» продаж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Блок-схема: альтернативный процесс 3">
            <a:extLst>
              <a:ext uri="{FF2B5EF4-FFF2-40B4-BE49-F238E27FC236}">
                <a16:creationId xmlns:a16="http://schemas.microsoft.com/office/drawing/2014/main" id="{45AC1A56-515A-5906-D406-8D85599AA37E}"/>
              </a:ext>
            </a:extLst>
          </p:cNvPr>
          <p:cNvSpPr/>
          <p:nvPr/>
        </p:nvSpPr>
        <p:spPr>
          <a:xfrm>
            <a:off x="3088722" y="977843"/>
            <a:ext cx="5663952" cy="3309053"/>
          </a:xfrm>
          <a:prstGeom prst="flowChartAlternateProcess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588564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1721"/>
            <a:ext cx="10196744" cy="5671809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Идеи налоговой экономии НДС</a:t>
            </a: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kumimoji="0" lang="ru-RU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Замена части выручки на суммы, не облагаемые НДС</a:t>
            </a:r>
            <a:endParaRPr kumimoji="0" lang="ru-RU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0000"/>
              </a:lnSpc>
              <a:spcBef>
                <a:spcPts val="600"/>
              </a:spcBef>
              <a:defRPr/>
            </a:pPr>
            <a:r>
              <a:rPr kumimoji="0" lang="ru-RU" sz="20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Штрафы, пени, неустойки…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ru-RU" sz="20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 Коммерческий кредит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ru-RU" sz="20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Заем вместо аванса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ru-RU" sz="20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 Обеспечительный платеж вместо аванса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1" i="0" u="none" strike="noStrike" kern="1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04976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1721"/>
            <a:ext cx="10196744" cy="5671809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Идеи налоговой экономии НДС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Авансы и их влияние на налоговую базу и вычеты</a:t>
            </a:r>
            <a:endParaRPr kumimoji="0" lang="ru-RU" sz="20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kern="100" dirty="0">
                <a:solidFill>
                  <a:srgbClr val="0070C0"/>
                </a:solidFill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Авансы, перечисленные продавцу, формируют налоговый вычет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Авансы, полученные от покупателя, увеличивают налоговую базу</a:t>
            </a: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Возврат продавцом полученного аванса покупателю влечет соответствующие корректировки налоговой базы и вычета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05444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0167"/>
            <a:ext cx="10196744" cy="5902507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Идеи налоговой экономии НДС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НДС можно принять к вычету, если вместо возврата аванса с покупателем зачли встречные требования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Письмо Минфина России от 11.11.2022 N 03-07-11/109879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«… прекращение обязательства налогоплательщика по возврату сумм предварительной оплаты (частичной оплаты)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путем проведения зачета встречного однородного требования, по нашему мнению, признается возвратом сумм предварительной оплаты (частичной оплаты)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+mn-ea"/>
                <a:cs typeface="+mn-cs"/>
              </a:rPr>
              <a:t>»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60522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0167"/>
            <a:ext cx="10196744" cy="5902507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Идеи налоговой экономии НДС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Заключение с покупателем соглашения о новации его долга по авансу полученному в заемное обязательство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Верховного Суда РФ от 19.03.2015 по делу N 310-КГ14-5185</a:t>
            </a:r>
            <a:endParaRPr kumimoji="0" lang="ru-RU" sz="20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«… в силу статьи 818 ГК РФ по соглашению сторон </a:t>
            </a:r>
            <a:r>
              <a:rPr kumimoji="0" lang="ru-RU" sz="20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долг, возникший из купли-продажи, … или иного основания, может быть заменен заемным обязательством</a:t>
            </a:r>
            <a:r>
              <a:rPr kumimoji="0" lang="ru-RU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(Статья 414 ГК РФ «Прекращение обязательства новацией»).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Учитывая, что … операции займа в денежной форме … не подлежат налогообложению, </a:t>
            </a:r>
            <a:r>
              <a:rPr kumimoji="0" lang="ru-RU" sz="20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исчисленная ранее к уплате в бюджет сумма налога на добавленную стоимость с полученных авансовых платежей является излишне уплаченным налогом с момента заключения соглашения о новации</a:t>
            </a:r>
            <a:r>
              <a:rPr kumimoji="0" lang="ru-RU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, поскольку у налогоплательщика не возникает обязанности по исчислению НДС с операции по получению займа»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ptos Narrow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28260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6A65-F59C-E4AD-F246-9F40794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7CC4E0-17E2-E30D-C3F5-AD152F68A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0167"/>
            <a:ext cx="10196744" cy="5902507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Идеи налоговой экономии НДС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rgbClr val="0070C0"/>
                </a:solidFill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Письмо МФ РФ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 от 04.09.2018 № 03-07-11/62917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«… для принятия к вычету НДС по оплате (частичной оплате) у налогоплательщика,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в том числе в случае, если за налогоплательщика предварительную оплату (частичную оплату) продавцу перечисляет третье лицо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, в том числе его контрагент, в наличии должны быть счета-фактуры, выставленные продавцом при получении оплаты (частичной оплаты) в счет предстоящих поставок товаров (выполнения работ, оказания услуг), документы, подтверждающие фактическое перечисление сумм оплаты (частичной оплаты), и копии договора с приложениями к нему, предусматривающими перечисление указанных сумм»</a:t>
            </a:r>
          </a:p>
        </p:txBody>
      </p:sp>
    </p:spTree>
    <p:extLst>
      <p:ext uri="{BB962C8B-B14F-4D97-AF65-F5344CB8AC3E}">
        <p14:creationId xmlns:p14="http://schemas.microsoft.com/office/powerpoint/2010/main" val="52221268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855C6-B4E1-2509-7007-DC05F2FE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7B3191-442D-4D6B-58F3-A5F9F93A0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1759"/>
            <a:ext cx="10515600" cy="828408"/>
          </a:xfrm>
        </p:spPr>
        <p:txBody>
          <a:bodyPr>
            <a:noAutofit/>
          </a:bodyPr>
          <a:lstStyle/>
          <a:p>
            <a:pPr>
              <a:lnSpc>
                <a:spcPts val="1950"/>
              </a:lnSpc>
              <a:spcAft>
                <a:spcPts val="800"/>
              </a:spcAft>
            </a:pPr>
            <a:r>
              <a:rPr lang="ru-RU" sz="3200" kern="100" dirty="0">
                <a:effectLst/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Налог на добавленную стоимость</a:t>
            </a:r>
            <a:endParaRPr lang="ru-RU" sz="3200" dirty="0">
              <a:latin typeface="+mj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AD3ACF-84B9-AA81-703C-D6AAA1E7C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0167"/>
            <a:ext cx="10196744" cy="5902507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Идеи налоговой экономии НДС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Договорные инструменты налогового планирования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ru-RU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договор комиссии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ru-RU" kern="1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реорганизация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ru-RU" kern="1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вклад в уставный капитал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lang="ru-RU" kern="1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договор купли-продажи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kern="1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выплата дивидендов имуществом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kern="1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простое товарищество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ru-RU" kern="1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лизинг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200" b="1" i="1" dirty="0">
              <a:solidFill>
                <a:srgbClr val="99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83061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B6E026D-E189-A20C-9C26-0DE7566464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0917" y="607876"/>
            <a:ext cx="7046132" cy="3506731"/>
          </a:xfrm>
        </p:spPr>
        <p:txBody>
          <a:bodyPr>
            <a:noAutofit/>
          </a:bodyPr>
          <a:lstStyle/>
          <a:p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  <a:t>Идеи налоговой экономии в рамках законодательства: 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  <a:t>налог на прибыль,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  <a:t>«зарплатные налоги», НДС 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</a:b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  <a:t>Практические задачи налогового планирования</a:t>
            </a:r>
            <a:endParaRPr lang="ru-RU" sz="3600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DC7FB77B-434B-5157-A5E2-128DC17F7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0920" y="4756731"/>
            <a:ext cx="7046129" cy="149339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0" lang="ru-RU" sz="390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Благодарим за внимание!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3600" dirty="0">
              <a:solidFill>
                <a:srgbClr val="0070C0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Владимир Иванович Повар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  <a:hlinkClick r:id="rId3"/>
              </a:rPr>
              <a:t>vi.povar@mail.ru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 Narrow" panose="020B0004020202020204" pitchFamily="34" charset="0"/>
              <a:ea typeface="+mn-ea"/>
              <a:cs typeface="+mn-cs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3600" dirty="0">
              <a:solidFill>
                <a:srgbClr val="0070C0"/>
              </a:solidFill>
              <a:latin typeface="+mn-lt"/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708425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Aptos Narrow"/>
        <a:ea typeface=""/>
        <a:cs typeface=""/>
      </a:majorFont>
      <a:minorFont>
        <a:latin typeface="Aptos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Aptos Narrow"/>
        <a:ea typeface=""/>
        <a:cs typeface=""/>
      </a:majorFont>
      <a:minorFont>
        <a:latin typeface="Aptos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Aptos Narrow"/>
        <a:ea typeface=""/>
        <a:cs typeface=""/>
      </a:majorFont>
      <a:minorFont>
        <a:latin typeface="Aptos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Aptos Narrow"/>
        <a:ea typeface=""/>
        <a:cs typeface=""/>
      </a:majorFont>
      <a:minorFont>
        <a:latin typeface="Aptos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Aptos Narrow"/>
        <a:ea typeface=""/>
        <a:cs typeface=""/>
      </a:majorFont>
      <a:minorFont>
        <a:latin typeface="Aptos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Aptos Narrow"/>
        <a:ea typeface=""/>
        <a:cs typeface=""/>
      </a:majorFont>
      <a:minorFont>
        <a:latin typeface="Aptos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21206</TotalTime>
  <Words>9910</Words>
  <Application>Microsoft Office PowerPoint</Application>
  <PresentationFormat>Широкоэкранный</PresentationFormat>
  <Paragraphs>1074</Paragraphs>
  <Slides>141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141</vt:i4>
      </vt:variant>
    </vt:vector>
  </HeadingPairs>
  <TitlesOfParts>
    <vt:vector size="155" baseType="lpstr">
      <vt:lpstr>Aptos Narrow</vt:lpstr>
      <vt:lpstr>Arial</vt:lpstr>
      <vt:lpstr>Arial Black</vt:lpstr>
      <vt:lpstr>Calibri</vt:lpstr>
      <vt:lpstr>Calibri Light</vt:lpstr>
      <vt:lpstr>Muller Regular</vt:lpstr>
      <vt:lpstr>Wingdings</vt:lpstr>
      <vt:lpstr>1_Тема Office</vt:lpstr>
      <vt:lpstr>6_Тема Office</vt:lpstr>
      <vt:lpstr>3_Тема Office</vt:lpstr>
      <vt:lpstr>Тема Office</vt:lpstr>
      <vt:lpstr>2_Тема Office</vt:lpstr>
      <vt:lpstr>7_Тема Office</vt:lpstr>
      <vt:lpstr>4_Тема Office</vt:lpstr>
      <vt:lpstr>Идеи налоговой экономии в рамках законодательства:  налог на прибыль,                    «зарплатные налоги», НДС   Практические задачи налогового планирования</vt:lpstr>
      <vt:lpstr>В программе семинара</vt:lpstr>
      <vt:lpstr>Основные принципы и методы налогового планирования</vt:lpstr>
      <vt:lpstr>Принципы и методы налогового планирования</vt:lpstr>
      <vt:lpstr> </vt:lpstr>
      <vt:lpstr>Презентация PowerPoint</vt:lpstr>
      <vt:lpstr>Принципы налогового планирования</vt:lpstr>
      <vt:lpstr>Методы налогового планирования</vt:lpstr>
      <vt:lpstr>Принципы и методы налогового планирования</vt:lpstr>
      <vt:lpstr> Налоговая экономия  и системы налогового контроля</vt:lpstr>
      <vt:lpstr>НК РФ Статья 54.1</vt:lpstr>
      <vt:lpstr>Презентация PowerPoint</vt:lpstr>
      <vt:lpstr>Презентация PowerPoint</vt:lpstr>
      <vt:lpstr>Презентация PowerPoint</vt:lpstr>
      <vt:lpstr> Автоматизированные системы контроля</vt:lpstr>
      <vt:lpstr> Контрольная работа налоговой службы</vt:lpstr>
      <vt:lpstr>Структура налоговых доначислений в 2025 г. https://finexpertiza.ru/  </vt:lpstr>
      <vt:lpstr>     Налог на прибыль  </vt:lpstr>
      <vt:lpstr>Презентация PowerPoint</vt:lpstr>
      <vt:lpstr>Налог на прибыль</vt:lpstr>
      <vt:lpstr>Налог на прибыль</vt:lpstr>
      <vt:lpstr>Презентация PowerPoint</vt:lpstr>
      <vt:lpstr>Налог на прибыль</vt:lpstr>
      <vt:lpstr>Налог на прибыль</vt:lpstr>
      <vt:lpstr>Налог на прибыль</vt:lpstr>
      <vt:lpstr>Налог на прибыль</vt:lpstr>
      <vt:lpstr>Презентация PowerPoint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Презентация PowerPoint</vt:lpstr>
      <vt:lpstr>Налог на прибыль</vt:lpstr>
      <vt:lpstr>Налог на прибыль</vt:lpstr>
      <vt:lpstr>Налог на прибыль</vt:lpstr>
      <vt:lpstr>Презентация PowerPoint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 </vt:lpstr>
      <vt:lpstr>Презентация PowerPoint</vt:lpstr>
      <vt:lpstr>  Налог на доходы физических лиц  </vt:lpstr>
      <vt:lpstr>Презентация PowerPoint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Презентация PowerPoint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  Налог на доходы физических лиц  </vt:lpstr>
      <vt:lpstr>Страховые взносы  </vt:lpstr>
      <vt:lpstr>Страховые взносы</vt:lpstr>
      <vt:lpstr>Страховые взносы</vt:lpstr>
      <vt:lpstr>Страховые взносы</vt:lpstr>
      <vt:lpstr>Страховые взносы</vt:lpstr>
      <vt:lpstr>Страховые взносы</vt:lpstr>
      <vt:lpstr>Страховые взносы</vt:lpstr>
      <vt:lpstr>Страховые взносы</vt:lpstr>
      <vt:lpstr>  Налог на доходы физических лиц  </vt:lpstr>
      <vt:lpstr>Страховые взносы</vt:lpstr>
      <vt:lpstr>Страховые взносы</vt:lpstr>
      <vt:lpstr>Страховые взносы</vt:lpstr>
      <vt:lpstr>Страховые взносы</vt:lpstr>
      <vt:lpstr> Налог на добавленную стоимость    </vt:lpstr>
      <vt:lpstr>Налог на добавленную стоимость</vt:lpstr>
      <vt:lpstr>Налог на добавленную стоимость</vt:lpstr>
      <vt:lpstr>Презентация PowerPoint</vt:lpstr>
      <vt:lpstr>Налог на добавленную стоимость</vt:lpstr>
      <vt:lpstr> </vt:lpstr>
      <vt:lpstr> </vt:lpstr>
      <vt:lpstr>Налог на добавленную стоимость</vt:lpstr>
      <vt:lpstr>Налог на добавленную стоимость</vt:lpstr>
      <vt:lpstr>Налог на добавленную стоимость</vt:lpstr>
      <vt:lpstr>Налог на добавленную стоимость</vt:lpstr>
      <vt:lpstr>Налог на добавленную стоимость</vt:lpstr>
      <vt:lpstr>  НДС для УСН (с 1.01.2025 г.)</vt:lpstr>
      <vt:lpstr> </vt:lpstr>
      <vt:lpstr> </vt:lpstr>
      <vt:lpstr>Налог на добавленную стоимость</vt:lpstr>
      <vt:lpstr>Налог на добавленную стоимость</vt:lpstr>
      <vt:lpstr>Налог на добавленную стоимость</vt:lpstr>
      <vt:lpstr>Налог на добавленную стоимость</vt:lpstr>
      <vt:lpstr>Налог на добавленную стоимость</vt:lpstr>
      <vt:lpstr>Презентация PowerPoint</vt:lpstr>
      <vt:lpstr> Налоговая оговорка в договоре    </vt:lpstr>
      <vt:lpstr>Презентация PowerPoint</vt:lpstr>
      <vt:lpstr> Налоговая оговорка в договоре  </vt:lpstr>
      <vt:lpstr> Налоговая оговорка в договоре  </vt:lpstr>
      <vt:lpstr> Налоговая оговорка в договоре  </vt:lpstr>
      <vt:lpstr>Презентация PowerPoint</vt:lpstr>
      <vt:lpstr> Налоговая оговорка в договоре  </vt:lpstr>
      <vt:lpstr>Презентация PowerPoint</vt:lpstr>
      <vt:lpstr> Налоговая оговорка в договоре  </vt:lpstr>
      <vt:lpstr> «Налоговый разрыв»    </vt:lpstr>
      <vt:lpstr>Схема «Налоговый разрыв» </vt:lpstr>
      <vt:lpstr> «Налоговый разрыв»  </vt:lpstr>
      <vt:lpstr>Последствия связи налогоплательщика со спорным контрагентом </vt:lpstr>
      <vt:lpstr> Идеи налоговой экономии    </vt:lpstr>
      <vt:lpstr>Презентация PowerPoint</vt:lpstr>
      <vt:lpstr>Постановление 13 ААС от 07.06.2022  по делу А42-9491/2020 </vt:lpstr>
      <vt:lpstr>Продается «бумажный» НДС</vt:lpstr>
      <vt:lpstr>Продается «бумажный» НДС</vt:lpstr>
      <vt:lpstr> </vt:lpstr>
      <vt:lpstr>Налог на добавленную стоимость</vt:lpstr>
      <vt:lpstr>Налог на добавленную стоимость</vt:lpstr>
      <vt:lpstr>Налог на добавленную стоимость</vt:lpstr>
      <vt:lpstr>Налог на добавленную стоимость</vt:lpstr>
      <vt:lpstr>Налог на добавленную стоимость</vt:lpstr>
      <vt:lpstr>Налог на добавленную стоимость</vt:lpstr>
      <vt:lpstr>Идеи налоговой экономии в рамках законодательства:  налог на прибыль, «зарплатные налоги», НДС   Практические задачи налогового планирования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Идеи налоговой экономии в рамках законодательства:  налог на прибыль, «зарплатные налоги», НДС   Практические задачи налогового планирования</dc:title>
  <dc:creator>Владимир Повар</dc:creator>
  <cp:lastModifiedBy>Владимир Повар</cp:lastModifiedBy>
  <cp:revision>87</cp:revision>
  <dcterms:created xsi:type="dcterms:W3CDTF">2024-04-11T16:36:26Z</dcterms:created>
  <dcterms:modified xsi:type="dcterms:W3CDTF">2026-08-17T20:13:57Z</dcterms:modified>
</cp:coreProperties>
</file>