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  <p:sldMasterId id="2147483679" r:id="rId3"/>
  </p:sldMasterIdLst>
  <p:sldIdLst>
    <p:sldId id="313" r:id="rId4"/>
    <p:sldId id="860" r:id="rId5"/>
    <p:sldId id="861" r:id="rId6"/>
    <p:sldId id="845" r:id="rId7"/>
    <p:sldId id="846" r:id="rId8"/>
    <p:sldId id="847" r:id="rId9"/>
    <p:sldId id="848" r:id="rId10"/>
    <p:sldId id="849" r:id="rId11"/>
    <p:sldId id="856" r:id="rId12"/>
    <p:sldId id="857" r:id="rId13"/>
    <p:sldId id="858" r:id="rId14"/>
    <p:sldId id="859" r:id="rId15"/>
    <p:sldId id="812" r:id="rId16"/>
    <p:sldId id="864" r:id="rId17"/>
    <p:sldId id="866" r:id="rId18"/>
    <p:sldId id="867" r:id="rId19"/>
    <p:sldId id="868" r:id="rId20"/>
    <p:sldId id="823" r:id="rId21"/>
    <p:sldId id="804" r:id="rId22"/>
    <p:sldId id="805" r:id="rId23"/>
    <p:sldId id="824" r:id="rId24"/>
    <p:sldId id="808" r:id="rId25"/>
    <p:sldId id="869" r:id="rId26"/>
    <p:sldId id="814" r:id="rId27"/>
    <p:sldId id="815" r:id="rId28"/>
    <p:sldId id="818" r:id="rId29"/>
    <p:sldId id="870" r:id="rId30"/>
    <p:sldId id="820" r:id="rId31"/>
    <p:sldId id="871" r:id="rId32"/>
    <p:sldId id="598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Владимир Повар" userId="bf9d548088cf03e8" providerId="LiveId" clId="{4DC2D0F5-2570-4CCB-B765-DAF425E73333}"/>
    <pc:docChg chg="undo redo custSel addSld delSld modSld delMainMaster">
      <pc:chgData name="Владимир Повар" userId="bf9d548088cf03e8" providerId="LiveId" clId="{4DC2D0F5-2570-4CCB-B765-DAF425E73333}" dt="2024-05-14T15:27:33.436" v="1122" actId="20577"/>
      <pc:docMkLst>
        <pc:docMk/>
      </pc:docMkLst>
      <pc:sldChg chg="modSp mod">
        <pc:chgData name="Владимир Повар" userId="bf9d548088cf03e8" providerId="LiveId" clId="{4DC2D0F5-2570-4CCB-B765-DAF425E73333}" dt="2024-05-14T15:27:33.436" v="1122" actId="20577"/>
        <pc:sldMkLst>
          <pc:docMk/>
          <pc:sldMk cId="1783948660" sldId="313"/>
        </pc:sldMkLst>
        <pc:spChg chg="mod">
          <ac:chgData name="Владимир Повар" userId="bf9d548088cf03e8" providerId="LiveId" clId="{4DC2D0F5-2570-4CCB-B765-DAF425E73333}" dt="2024-05-14T15:27:33.436" v="1122" actId="20577"/>
          <ac:spMkLst>
            <pc:docMk/>
            <pc:sldMk cId="1783948660" sldId="313"/>
            <ac:spMk id="6" creationId="{F9942127-81F9-8605-A39D-07FA7ED7B104}"/>
          </ac:spMkLst>
        </pc:spChg>
      </pc:sldChg>
      <pc:sldChg chg="del">
        <pc:chgData name="Владимир Повар" userId="bf9d548088cf03e8" providerId="LiveId" clId="{4DC2D0F5-2570-4CCB-B765-DAF425E73333}" dt="2024-05-14T12:18:55.990" v="960" actId="2696"/>
        <pc:sldMkLst>
          <pc:docMk/>
          <pc:sldMk cId="3401804612" sldId="453"/>
        </pc:sldMkLst>
      </pc:sldChg>
      <pc:sldChg chg="del">
        <pc:chgData name="Владимир Повар" userId="bf9d548088cf03e8" providerId="LiveId" clId="{4DC2D0F5-2570-4CCB-B765-DAF425E73333}" dt="2024-05-14T12:20:22.032" v="986" actId="2696"/>
        <pc:sldMkLst>
          <pc:docMk/>
          <pc:sldMk cId="240623928" sldId="454"/>
        </pc:sldMkLst>
      </pc:sldChg>
      <pc:sldChg chg="del">
        <pc:chgData name="Владимир Повар" userId="bf9d548088cf03e8" providerId="LiveId" clId="{4DC2D0F5-2570-4CCB-B765-DAF425E73333}" dt="2024-05-14T12:24:05.694" v="1060" actId="2696"/>
        <pc:sldMkLst>
          <pc:docMk/>
          <pc:sldMk cId="967575359" sldId="455"/>
        </pc:sldMkLst>
      </pc:sldChg>
      <pc:sldChg chg="del">
        <pc:chgData name="Владимир Повар" userId="bf9d548088cf03e8" providerId="LiveId" clId="{4DC2D0F5-2570-4CCB-B765-DAF425E73333}" dt="2024-05-14T12:25:17.973" v="1094" actId="2696"/>
        <pc:sldMkLst>
          <pc:docMk/>
          <pc:sldMk cId="3999027884" sldId="456"/>
        </pc:sldMkLst>
      </pc:sldChg>
      <pc:sldChg chg="del">
        <pc:chgData name="Владимир Повар" userId="bf9d548088cf03e8" providerId="LiveId" clId="{4DC2D0F5-2570-4CCB-B765-DAF425E73333}" dt="2024-05-14T12:34:53.474" v="1120" actId="47"/>
        <pc:sldMkLst>
          <pc:docMk/>
          <pc:sldMk cId="2964240375" sldId="459"/>
        </pc:sldMkLst>
      </pc:sldChg>
      <pc:sldChg chg="del">
        <pc:chgData name="Владимир Повар" userId="bf9d548088cf03e8" providerId="LiveId" clId="{4DC2D0F5-2570-4CCB-B765-DAF425E73333}" dt="2024-05-14T12:34:53.474" v="1120" actId="47"/>
        <pc:sldMkLst>
          <pc:docMk/>
          <pc:sldMk cId="2479768549" sldId="460"/>
        </pc:sldMkLst>
      </pc:sldChg>
      <pc:sldChg chg="modSp mod">
        <pc:chgData name="Владимир Повар" userId="bf9d548088cf03e8" providerId="LiveId" clId="{4DC2D0F5-2570-4CCB-B765-DAF425E73333}" dt="2024-05-14T11:59:14.589" v="250"/>
        <pc:sldMkLst>
          <pc:docMk/>
          <pc:sldMk cId="3910595748" sldId="843"/>
        </pc:sldMkLst>
        <pc:spChg chg="mod">
          <ac:chgData name="Владимир Повар" userId="bf9d548088cf03e8" providerId="LiveId" clId="{4DC2D0F5-2570-4CCB-B765-DAF425E73333}" dt="2024-05-14T11:59:14.589" v="250"/>
          <ac:spMkLst>
            <pc:docMk/>
            <pc:sldMk cId="3910595748" sldId="843"/>
            <ac:spMk id="3" creationId="{75D7DEF1-E20B-CC73-9037-408BF58ECEA0}"/>
          </ac:spMkLst>
        </pc:spChg>
      </pc:sldChg>
      <pc:sldChg chg="del">
        <pc:chgData name="Владимир Повар" userId="bf9d548088cf03e8" providerId="LiveId" clId="{4DC2D0F5-2570-4CCB-B765-DAF425E73333}" dt="2024-05-14T12:30:26.317" v="1097" actId="2696"/>
        <pc:sldMkLst>
          <pc:docMk/>
          <pc:sldMk cId="2326117891" sldId="844"/>
        </pc:sldMkLst>
      </pc:sldChg>
      <pc:sldChg chg="modSp mod">
        <pc:chgData name="Владимир Повар" userId="bf9d548088cf03e8" providerId="LiveId" clId="{4DC2D0F5-2570-4CCB-B765-DAF425E73333}" dt="2024-05-14T12:30:58.465" v="1099" actId="14100"/>
        <pc:sldMkLst>
          <pc:docMk/>
          <pc:sldMk cId="930261184" sldId="845"/>
        </pc:sldMkLst>
        <pc:spChg chg="mod">
          <ac:chgData name="Владимир Повар" userId="bf9d548088cf03e8" providerId="LiveId" clId="{4DC2D0F5-2570-4CCB-B765-DAF425E73333}" dt="2024-05-14T12:30:58.465" v="1099" actId="14100"/>
          <ac:spMkLst>
            <pc:docMk/>
            <pc:sldMk cId="930261184" sldId="845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31:10.726" v="1100" actId="20577"/>
        <pc:sldMkLst>
          <pc:docMk/>
          <pc:sldMk cId="3298991934" sldId="846"/>
        </pc:sldMkLst>
        <pc:spChg chg="mod">
          <ac:chgData name="Владимир Повар" userId="bf9d548088cf03e8" providerId="LiveId" clId="{4DC2D0F5-2570-4CCB-B765-DAF425E73333}" dt="2024-05-14T12:31:10.726" v="1100" actId="20577"/>
          <ac:spMkLst>
            <pc:docMk/>
            <pc:sldMk cId="3298991934" sldId="846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32:13.913" v="1106" actId="20577"/>
        <pc:sldMkLst>
          <pc:docMk/>
          <pc:sldMk cId="1629987157" sldId="847"/>
        </pc:sldMkLst>
        <pc:spChg chg="mod">
          <ac:chgData name="Владимир Повар" userId="bf9d548088cf03e8" providerId="LiveId" clId="{4DC2D0F5-2570-4CCB-B765-DAF425E73333}" dt="2024-05-14T12:32:13.913" v="1106" actId="20577"/>
          <ac:spMkLst>
            <pc:docMk/>
            <pc:sldMk cId="1629987157" sldId="847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32:36.712" v="1107" actId="20577"/>
        <pc:sldMkLst>
          <pc:docMk/>
          <pc:sldMk cId="1465961052" sldId="848"/>
        </pc:sldMkLst>
        <pc:spChg chg="mod">
          <ac:chgData name="Владимир Повар" userId="bf9d548088cf03e8" providerId="LiveId" clId="{4DC2D0F5-2570-4CCB-B765-DAF425E73333}" dt="2024-05-14T12:32:36.712" v="1107" actId="20577"/>
          <ac:spMkLst>
            <pc:docMk/>
            <pc:sldMk cId="1465961052" sldId="848"/>
            <ac:spMk id="3" creationId="{75D7DEF1-E20B-CC73-9037-408BF58ECEA0}"/>
          </ac:spMkLst>
        </pc:spChg>
      </pc:sldChg>
      <pc:sldChg chg="modSp add del mod">
        <pc:chgData name="Владимир Повар" userId="bf9d548088cf03e8" providerId="LiveId" clId="{4DC2D0F5-2570-4CCB-B765-DAF425E73333}" dt="2024-05-14T12:33:49.779" v="1115" actId="14100"/>
        <pc:sldMkLst>
          <pc:docMk/>
          <pc:sldMk cId="1276856206" sldId="849"/>
        </pc:sldMkLst>
        <pc:spChg chg="mod">
          <ac:chgData name="Владимир Повар" userId="bf9d548088cf03e8" providerId="LiveId" clId="{4DC2D0F5-2570-4CCB-B765-DAF425E73333}" dt="2024-05-14T12:33:49.779" v="1115" actId="14100"/>
          <ac:spMkLst>
            <pc:docMk/>
            <pc:sldMk cId="1276856206" sldId="849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32:52.283" v="1109" actId="20577"/>
        <pc:sldMkLst>
          <pc:docMk/>
          <pc:sldMk cId="3955895909" sldId="855"/>
        </pc:sldMkLst>
        <pc:spChg chg="mod">
          <ac:chgData name="Владимир Повар" userId="bf9d548088cf03e8" providerId="LiveId" clId="{4DC2D0F5-2570-4CCB-B765-DAF425E73333}" dt="2024-05-14T12:32:52.283" v="1109" actId="20577"/>
          <ac:spMkLst>
            <pc:docMk/>
            <pc:sldMk cId="3955895909" sldId="855"/>
            <ac:spMk id="3" creationId="{75D7DEF1-E20B-CC73-9037-408BF58ECEA0}"/>
          </ac:spMkLst>
        </pc:spChg>
      </pc:sldChg>
      <pc:sldChg chg="modSp add mod">
        <pc:chgData name="Владимир Повар" userId="bf9d548088cf03e8" providerId="LiveId" clId="{4DC2D0F5-2570-4CCB-B765-DAF425E73333}" dt="2024-05-14T12:34:14.732" v="1119" actId="207"/>
        <pc:sldMkLst>
          <pc:docMk/>
          <pc:sldMk cId="2593098930" sldId="856"/>
        </pc:sldMkLst>
        <pc:spChg chg="mod">
          <ac:chgData name="Владимир Повар" userId="bf9d548088cf03e8" providerId="LiveId" clId="{4DC2D0F5-2570-4CCB-B765-DAF425E73333}" dt="2024-05-14T12:34:14.732" v="1119" actId="207"/>
          <ac:spMkLst>
            <pc:docMk/>
            <pc:sldMk cId="2593098930" sldId="856"/>
            <ac:spMk id="3" creationId="{75D7DEF1-E20B-CC73-9037-408BF58ECEA0}"/>
          </ac:spMkLst>
        </pc:spChg>
      </pc:sldChg>
      <pc:sldChg chg="modSp add del mod">
        <pc:chgData name="Владимир Повар" userId="bf9d548088cf03e8" providerId="LiveId" clId="{4DC2D0F5-2570-4CCB-B765-DAF425E73333}" dt="2024-05-14T11:55:47.625" v="39" actId="2696"/>
        <pc:sldMkLst>
          <pc:docMk/>
          <pc:sldMk cId="3227838459" sldId="856"/>
        </pc:sldMkLst>
        <pc:spChg chg="mod">
          <ac:chgData name="Владимир Повар" userId="bf9d548088cf03e8" providerId="LiveId" clId="{4DC2D0F5-2570-4CCB-B765-DAF425E73333}" dt="2024-05-14T11:51:07.587" v="18" actId="313"/>
          <ac:spMkLst>
            <pc:docMk/>
            <pc:sldMk cId="3227838459" sldId="856"/>
            <ac:spMk id="3" creationId="{75D7DEF1-E20B-CC73-9037-408BF58ECEA0}"/>
          </ac:spMkLst>
        </pc:spChg>
      </pc:sldChg>
      <pc:sldChg chg="modSp add mod">
        <pc:chgData name="Владимир Повар" userId="bf9d548088cf03e8" providerId="LiveId" clId="{4DC2D0F5-2570-4CCB-B765-DAF425E73333}" dt="2024-05-14T12:20:10.678" v="985" actId="207"/>
        <pc:sldMkLst>
          <pc:docMk/>
          <pc:sldMk cId="3141438190" sldId="857"/>
        </pc:sldMkLst>
        <pc:spChg chg="mod">
          <ac:chgData name="Владимир Повар" userId="bf9d548088cf03e8" providerId="LiveId" clId="{4DC2D0F5-2570-4CCB-B765-DAF425E73333}" dt="2024-05-14T12:20:10.678" v="985" actId="207"/>
          <ac:spMkLst>
            <pc:docMk/>
            <pc:sldMk cId="3141438190" sldId="857"/>
            <ac:spMk id="3" creationId="{75D7DEF1-E20B-CC73-9037-408BF58ECEA0}"/>
          </ac:spMkLst>
        </pc:spChg>
      </pc:sldChg>
      <pc:sldChg chg="modSp add mod">
        <pc:chgData name="Владимир Повар" userId="bf9d548088cf03e8" providerId="LiveId" clId="{4DC2D0F5-2570-4CCB-B765-DAF425E73333}" dt="2024-05-14T12:23:52.231" v="1059" actId="20577"/>
        <pc:sldMkLst>
          <pc:docMk/>
          <pc:sldMk cId="3931132681" sldId="858"/>
        </pc:sldMkLst>
        <pc:spChg chg="mod">
          <ac:chgData name="Владимир Повар" userId="bf9d548088cf03e8" providerId="LiveId" clId="{4DC2D0F5-2570-4CCB-B765-DAF425E73333}" dt="2024-05-14T12:23:52.231" v="1059" actId="20577"/>
          <ac:spMkLst>
            <pc:docMk/>
            <pc:sldMk cId="3931132681" sldId="858"/>
            <ac:spMk id="3" creationId="{75D7DEF1-E20B-CC73-9037-408BF58ECEA0}"/>
          </ac:spMkLst>
        </pc:spChg>
      </pc:sldChg>
      <pc:sldChg chg="modSp add mod">
        <pc:chgData name="Владимир Повар" userId="bf9d548088cf03e8" providerId="LiveId" clId="{4DC2D0F5-2570-4CCB-B765-DAF425E73333}" dt="2024-05-14T12:25:08.441" v="1093" actId="20577"/>
        <pc:sldMkLst>
          <pc:docMk/>
          <pc:sldMk cId="2970888843" sldId="859"/>
        </pc:sldMkLst>
        <pc:spChg chg="mod">
          <ac:chgData name="Владимир Повар" userId="bf9d548088cf03e8" providerId="LiveId" clId="{4DC2D0F5-2570-4CCB-B765-DAF425E73333}" dt="2024-05-14T12:25:08.441" v="1093" actId="20577"/>
          <ac:spMkLst>
            <pc:docMk/>
            <pc:sldMk cId="2970888843" sldId="859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28:36.091" v="1095" actId="20577"/>
        <pc:sldMkLst>
          <pc:docMk/>
          <pc:sldMk cId="1574467252" sldId="860"/>
        </pc:sldMkLst>
        <pc:spChg chg="mod">
          <ac:chgData name="Владимир Повар" userId="bf9d548088cf03e8" providerId="LiveId" clId="{4DC2D0F5-2570-4CCB-B765-DAF425E73333}" dt="2024-05-14T12:28:36.091" v="1095" actId="20577"/>
          <ac:spMkLst>
            <pc:docMk/>
            <pc:sldMk cId="1574467252" sldId="860"/>
            <ac:spMk id="3" creationId="{75D7DEF1-E20B-CC73-9037-408BF58ECEA0}"/>
          </ac:spMkLst>
        </pc:spChg>
      </pc:sldChg>
      <pc:sldChg chg="modSp mod">
        <pc:chgData name="Владимир Повар" userId="bf9d548088cf03e8" providerId="LiveId" clId="{4DC2D0F5-2570-4CCB-B765-DAF425E73333}" dt="2024-05-14T12:30:06.851" v="1096" actId="20577"/>
        <pc:sldMkLst>
          <pc:docMk/>
          <pc:sldMk cId="696403544" sldId="861"/>
        </pc:sldMkLst>
        <pc:spChg chg="mod">
          <ac:chgData name="Владимир Повар" userId="bf9d548088cf03e8" providerId="LiveId" clId="{4DC2D0F5-2570-4CCB-B765-DAF425E73333}" dt="2024-05-14T12:30:06.851" v="1096" actId="20577"/>
          <ac:spMkLst>
            <pc:docMk/>
            <pc:sldMk cId="696403544" sldId="861"/>
            <ac:spMk id="3" creationId="{75D7DEF1-E20B-CC73-9037-408BF58ECEA0}"/>
          </ac:spMkLst>
        </pc:spChg>
      </pc:sldChg>
      <pc:sldMasterChg chg="del delSldLayout">
        <pc:chgData name="Владимир Повар" userId="bf9d548088cf03e8" providerId="LiveId" clId="{4DC2D0F5-2570-4CCB-B765-DAF425E73333}" dt="2024-05-14T12:34:53.474" v="1120" actId="47"/>
        <pc:sldMasterMkLst>
          <pc:docMk/>
          <pc:sldMasterMk cId="674750203" sldId="2147483660"/>
        </pc:sldMasterMkLst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4219646501" sldId="2147483661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2263880778" sldId="2147483662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129293888" sldId="2147483663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3557872475" sldId="2147483664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2370647389" sldId="2147483665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2271785384" sldId="2147483666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1754213534" sldId="2147483667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2799376755" sldId="2147483668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433290157" sldId="2147483669"/>
          </pc:sldLayoutMkLst>
        </pc:sldLayoutChg>
        <pc:sldLayoutChg chg="del">
          <pc:chgData name="Владимир Повар" userId="bf9d548088cf03e8" providerId="LiveId" clId="{4DC2D0F5-2570-4CCB-B765-DAF425E73333}" dt="2024-05-14T12:34:53.474" v="1120" actId="47"/>
          <pc:sldLayoutMkLst>
            <pc:docMk/>
            <pc:sldMasterMk cId="674750203" sldId="2147483660"/>
            <pc:sldLayoutMk cId="4155135338" sldId="214748367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37D404-188E-FC9C-D7F4-5D0256CBA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0CC501-5A97-3B29-52DA-DFF0713BA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84999F-2AB7-1AB5-8816-1923D4FAA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FA5252-D021-60B4-D202-DB4191786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50C42D-FE24-AD30-40D3-6E0469CC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9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85154-E502-3347-69AD-25485215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FA9305-9260-807F-ECE5-FA80A82AE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FEAE85-678A-FB96-6FB9-78F44678B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90480E-3058-C5A2-8358-22E3D561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AA6130-57A1-F0B4-4DDD-7FDBBAF8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3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9898AA-5F6D-79F7-C112-3AEDEDD36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1C635E-2BD9-2824-62CC-3781239FC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C69A3D-C3C9-CA77-EC56-F30FD749C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C728A-1580-1866-4F9E-1CC659204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D932C6-8002-C8A1-61B8-0C889C6D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95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3E05A-84D0-05B3-A178-E1B8788CE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7791E0-8677-1E91-0676-84EEB64C4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F8265-6FA0-AE9C-05E2-68FBE9585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90A8B5-83F6-36FF-A0C7-1F5264DDC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852261-265A-55B7-3EE5-2CDCB61ED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899EA5-93C5-331B-2C0D-C14A5924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4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848700-7FD1-241E-4BFB-5C0DE06D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DCE337-1DEA-2647-294C-7BB6B3E74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62B403-F37A-D086-ADA2-A2B29D408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BC3FB25-9E4D-0B1E-C393-BBCAA80C6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3680CC4-55F8-BA5C-1B72-0733BC1DD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09BF070-4932-431A-864C-13E09420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AAD9C9-92F4-20EF-82F8-3C2FEBA17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0CE4E36-8694-5E86-E6AF-9B6471812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21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480C5-F736-46EB-9E07-272942A3D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A99A5DA-20F6-316D-A5B5-8C39F4905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BED79D-C984-2C98-9351-C91EB1581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B75808-C257-F84A-01F8-A1E26811C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600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36F1E0-5703-3414-FB9B-51AFB69B4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A5DE3E5-1C20-6F6D-0E94-FA954E481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CD2B04-EA58-A6EE-E872-4C1892B1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65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D6AC9-6406-6A89-57B7-DD7ADE18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70F2D3-201D-E817-58E2-3E840CDA6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293CCB-4DA2-7745-29B3-8BA2FD2F7F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20D427-067D-E64B-01E9-D9D743204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EFE761-1578-09C5-008B-48F8A91F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CA3C67-8A8C-040F-D56F-C813C9EE5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812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B391A-C576-1E78-EED3-29B8B35C3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B54ACF-6901-3BA1-99A3-CC34F6FC2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D087AB-ABBE-E281-D402-176353DE7D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998A41-B7B7-C95C-453C-ACA68E6D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12A186-187B-B994-3815-5CDF1A388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70E276-9A58-27A8-6897-01DE75BA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97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D8A9E-9007-52A2-A466-E31E781F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F6E7BD-2800-D0B1-84E9-5F95D2547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4403A9-87AD-6641-67E6-46E5EEB70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905C5-EA94-567F-AB29-413E51E5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8FAA65-510C-EC68-C4FC-46392BD8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77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E9C5CD1-9FDD-C175-C95B-0E508BD439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4DDB57-DB56-717B-3D20-0B4D3B418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BDFB75-43EA-C93D-503C-261180A3F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999879-2E13-CDD4-37A8-40DAE2010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CDDA83-9D84-67ED-F33A-715FE558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826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8261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5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9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978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616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869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  <a:latin typeface="Aptos Narrow" panose="020B0004020202020204" pitchFamily="34" charset="0"/>
              </a:rPr>
              <a:t>vi.povar@mail.ru</a:t>
            </a:r>
            <a:endParaRPr lang="ru-RU" sz="1200" dirty="0">
              <a:solidFill>
                <a:srgbClr val="0066CC"/>
              </a:solidFill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784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B9037-273F-7056-83AA-9E9EA8982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0931" y="2783572"/>
            <a:ext cx="7046130" cy="2387600"/>
          </a:xfrm>
        </p:spPr>
        <p:txBody>
          <a:bodyPr anchor="b">
            <a:normAutofit/>
          </a:bodyPr>
          <a:lstStyle>
            <a:lvl1pPr algn="l">
              <a:defRPr sz="4400">
                <a:latin typeface="Aptos Narrow" panose="020B00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E4C6D-3EFA-D08A-F311-91CCAF3584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0929" y="5413434"/>
            <a:ext cx="7046129" cy="806332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7B4DCC-8061-7DDD-0957-38CD3CD2E4AC}"/>
              </a:ext>
            </a:extLst>
          </p:cNvPr>
          <p:cNvSpPr/>
          <p:nvPr userDrawn="1"/>
        </p:nvSpPr>
        <p:spPr>
          <a:xfrm>
            <a:off x="-74816" y="-66502"/>
            <a:ext cx="3948547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8346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EA4FD8-6353-2D4E-1A5B-F7DEC47E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470026"/>
            <a:ext cx="9528136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A886E7-9271-2476-954D-6C5BDF93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4448146"/>
            <a:ext cx="9528136" cy="150018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387F323-9213-AF43-5308-8DF48B363AD7}"/>
              </a:ext>
            </a:extLst>
          </p:cNvPr>
          <p:cNvSpPr/>
          <p:nvPr userDrawn="1"/>
        </p:nvSpPr>
        <p:spPr>
          <a:xfrm>
            <a:off x="-74816" y="-66502"/>
            <a:ext cx="1637609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49AA8-099F-7910-1287-F816166D93FB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73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8984F5-7045-129C-F49C-7B2138A9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464DD7-C976-5E5C-A2EA-694BFDBAD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8C4F073-F613-5EF1-BCAD-ADB765D3B28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A6C6E6-A9B6-1D23-9EE3-C07CBBECC4F6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077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5E26C2-E058-E524-AC3D-2E9E1E40B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438726"/>
          </a:xfrm>
        </p:spPr>
        <p:txBody>
          <a:bodyPr/>
          <a:lstStyle>
            <a:lvl1pPr marL="0" indent="0" algn="l">
              <a:buNone/>
              <a:defRPr sz="2400">
                <a:latin typeface="Aptos Narrow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683FFB-8350-AF64-A2FF-01F9B868EDE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909835"/>
            <a:ext cx="10515600" cy="4267127"/>
          </a:xfrm>
        </p:spPr>
        <p:txBody>
          <a:bodyPr/>
          <a:lstStyle>
            <a:lvl1pPr>
              <a:defRPr>
                <a:latin typeface="Aptos Narrow" panose="020B0004020202020204" pitchFamily="34" charset="0"/>
              </a:defRPr>
            </a:lvl1pPr>
            <a:lvl2pPr>
              <a:defRPr>
                <a:latin typeface="Aptos Narrow" panose="020B0004020202020204" pitchFamily="34" charset="0"/>
              </a:defRPr>
            </a:lvl2pPr>
            <a:lvl3pPr>
              <a:defRPr>
                <a:latin typeface="Aptos Narrow" panose="020B0004020202020204" pitchFamily="34" charset="0"/>
              </a:defRPr>
            </a:lvl3pPr>
            <a:lvl4pPr>
              <a:defRPr>
                <a:latin typeface="Aptos Narrow" panose="020B0004020202020204" pitchFamily="34" charset="0"/>
              </a:defRPr>
            </a:lvl4pPr>
            <a:lvl5pPr>
              <a:defRPr>
                <a:latin typeface="Aptos Narrow" panose="020B000402020202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906E9-819D-ABC5-4C1D-6B03663649C7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067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E84F8-EA77-307C-CBAB-B61A9E3BC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6C22FE-C115-1E66-A5BE-C89EF68B3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3415"/>
            <a:ext cx="5181600" cy="472354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4FF150-D90C-59AB-BD14-4B02E41BC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3415"/>
            <a:ext cx="5181600" cy="472354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02390-5D67-EB15-F9C0-3BC8C3C034A4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D9C7E4-BF1F-570A-DEFF-A647DA383D52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638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F6E11-D0A9-538A-E88D-2E21F97AC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1F66D2-AE03-8239-7723-6C14D8A43406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60F734-F5E2-37DA-F99F-AB9E4B7EDD4A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412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A40A21-B87E-0030-8862-CDC1B0AA1B37}"/>
              </a:ext>
            </a:extLst>
          </p:cNvPr>
          <p:cNvSpPr/>
          <p:nvPr userDrawn="1"/>
        </p:nvSpPr>
        <p:spPr>
          <a:xfrm>
            <a:off x="11712631" y="-66502"/>
            <a:ext cx="590205" cy="6924502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610DAA-CF7A-4CD9-4262-8B6B168D5A2E}"/>
              </a:ext>
            </a:extLst>
          </p:cNvPr>
          <p:cNvSpPr txBox="1"/>
          <p:nvPr userDrawn="1"/>
        </p:nvSpPr>
        <p:spPr>
          <a:xfrm>
            <a:off x="10181402" y="6354375"/>
            <a:ext cx="1223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66CC"/>
                </a:solidFill>
              </a:rPr>
              <a:t>vi.povar@mail.ru</a:t>
            </a:r>
            <a:endParaRPr lang="ru-RU" sz="12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2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6CE0F3-BDF4-2B09-541E-7DBD495C9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BBC0DA-A46F-E2D3-61EE-E5BC0DC6F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3B9B3-6971-4A3A-ACEF-FB18B1877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B8551-6A9A-44EA-9060-2352123ED91C}" type="datetimeFigureOut">
              <a:rPr lang="ru-RU" smtClean="0"/>
              <a:t>15.08.2026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45BC3E-2B48-0A50-8F0B-3EF2DEB5E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44678D-48BA-59F0-561F-EBE9E9373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D3758-170E-427C-B85D-FAB152E71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88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0943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8BA89-DBC6-8756-F6BF-935326E5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AF83B-75B8-684E-AE69-BA141DE2F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6413"/>
            <a:ext cx="10515600" cy="4800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80632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3600" kern="1200" dirty="0" smtClean="0">
          <a:solidFill>
            <a:schemeClr val="tx1"/>
          </a:solidFill>
          <a:latin typeface="Aptos Narrow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0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6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400" kern="1200" smtClean="0">
          <a:solidFill>
            <a:schemeClr val="tx1"/>
          </a:solidFill>
          <a:latin typeface="Aptos Narrow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320EA0F-183D-6976-DD47-9A88D604E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178" y="1599984"/>
            <a:ext cx="9528136" cy="199547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0070C0"/>
                </a:solidFill>
              </a:rPr>
              <a:t>Арбитражная практика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9942127-81F9-8605-A39D-07FA7ED7B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5178" y="3222332"/>
            <a:ext cx="9528136" cy="15001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2400" dirty="0">
                <a:solidFill>
                  <a:schemeClr val="tx1"/>
                </a:solidFill>
              </a:rPr>
              <a:t>Дополнительный материал к семинару</a:t>
            </a:r>
            <a:br>
              <a:rPr lang="ru-RU" sz="2400" dirty="0">
                <a:solidFill>
                  <a:schemeClr val="tx1"/>
                </a:solidFill>
              </a:rPr>
            </a:br>
            <a:r>
              <a:rPr lang="ru-RU" sz="2400" dirty="0">
                <a:solidFill>
                  <a:schemeClr val="tx1"/>
                </a:solidFill>
              </a:rPr>
              <a:t>«Идеи налоговой экономии в рамках законодательства: налог на прибыль, «зарплатные налоги», НДС.                                                       Практические задачи налогового планирования»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n-ea"/>
                <a:cs typeface="+mn-cs"/>
              </a:rPr>
              <a:t>                                                                                                                                      </a:t>
            </a:r>
            <a:br>
              <a:rPr lang="ru-RU" sz="2400" dirty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948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Уральского округа от 26.05.2021 N Ф09-2991/21 по делу                                                 N А60-34623/2020 </a:t>
            </a:r>
            <a:r>
              <a:rPr kumimoji="0" lang="ru-RU" i="0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«Фиктивный штраф за невыполнение условий договора»)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ООО «Аграрная группа-Урал»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(ОСН) заключила соглашение с поставщиком (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спецрежим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). По его условиям компания обязалась заказывать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не менее 4 300 тонн мяса ежемесячно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 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За нарушение обязательств полагался штраф 6000 руб./тонна.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 конце года поставщик подвел итоги поставок и выставил штраф, который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ООО «Аграрная группа-Урал»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включило в расходы.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Но налоговые органы решили, что штраф этот надуманный.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Взаимозависимость налицо (один адрес, телефон,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ip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-адрес).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К тому же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поставщик и не производил такой объем продукции (4 300 тонн в месяц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), что видно из статотчетности (формы № СП-51, 13-АПК)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46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Поволжского округа от 31.01.2022 N Ф06-13720/2021 по делу                                    N А72-13737/2020 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«Ремонт или реконструкция?»)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ООО «Кондитерская фабрика «Волжанка»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провела ремонт пола на одном из этажей здания.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Демонтировала старое напольное покрытие (мозаика, бетон, плитка), сделала бетонную стяжку и установила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сталефибробетонные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полы со специальным покрытием.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Оформили дефектную ведомость, издали приказ о проведении ремонта.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Спорные работы не повлекли за собой изменение функциональных характеристик основных средств, изменение служебного назначения помещений и размеров здания. Характерная для реконструкции замена несущих конструкций не производилась.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Компания решила, что это капремонт, и списала в расходы единовременно</a:t>
            </a:r>
          </a:p>
        </p:txBody>
      </p:sp>
    </p:spTree>
    <p:extLst>
      <p:ext uri="{BB962C8B-B14F-4D97-AF65-F5344CB8AC3E}">
        <p14:creationId xmlns:p14="http://schemas.microsoft.com/office/powerpoint/2010/main" val="69640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481588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Поволжского округа от 31.01.2022 N Ф06-13720/2021 по делу                                    N А72-13737/2020 (п</a:t>
            </a:r>
            <a:r>
              <a:rPr lang="ru-RU" sz="2400" dirty="0" err="1">
                <a:solidFill>
                  <a:srgbClr val="0070C0"/>
                </a:solidFill>
                <a:latin typeface="+mn-lt"/>
              </a:rPr>
              <a:t>родолжение</a:t>
            </a:r>
            <a:r>
              <a:rPr lang="ru-RU" sz="2400" dirty="0">
                <a:latin typeface="+mn-lt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Налоговые органы посчитали, что это реконструкция. И суды с этим согласились.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Выяснилось, что спорные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работы проведены в связи с установкой нового импортного оборудования (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могульной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линии) взамен устаревшего оборудования.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Из руководства по эксплуатации следует, что новое оборудование могло быть установлено в помещении с определенными требованиями, в том числе, и к полу.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 итогам работ компания получила возможность улучшить технико-экономические свойства цеха в целом.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Критерием разграничения ремонтных работ, осуществляемых в отношении основных средств, является не объем и характер выполненных работ, а цель их выполнения.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Конечным результатом работ стало оснащение цеха новым оборудованием</a:t>
            </a:r>
          </a:p>
        </p:txBody>
      </p:sp>
    </p:spTree>
    <p:extLst>
      <p:ext uri="{BB962C8B-B14F-4D97-AF65-F5344CB8AC3E}">
        <p14:creationId xmlns:p14="http://schemas.microsoft.com/office/powerpoint/2010/main" val="930261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Определение ВС РФ от 14.01.2021 N 304-ЭС20-21549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kumimoji="0" lang="ru-RU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«Убытки от недостач товаров необходимо оформлять правильно»)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8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Убытки от недостачи товаров случились в магазине самообслуживания. </a:t>
            </a:r>
            <a:r>
              <a:rPr lang="ru-RU" kern="1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Д</a:t>
            </a:r>
            <a:r>
              <a:rPr kumimoji="0" lang="ru-RU" i="0" u="none" strike="noStrike" kern="18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окументов</a:t>
            </a:r>
            <a:r>
              <a:rPr kumimoji="0" lang="ru-RU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об инвентаризации не хватит для учета расходов от недостачи!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У компании были только документы о поступлении товаров в торговые залы, инвентаризационная опись по форме ИНВ-3 и сличительная ведомость по форме ИНВ-19, оформленные при инвентаризации.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правоохранительные органы компания обратилась уже после проведения выездной проверки и только по крупным суммам недостач.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такой ситуации суд посчитал, что НДС с безвозмездной передачи и налог на прибыль инспекция доначислила законно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91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3"/>
            <a:ext cx="10515600" cy="5481588"/>
          </a:xfrm>
        </p:spPr>
        <p:txBody>
          <a:bodyPr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Дальневосточного округа от 27.05.2022 N Ф03-1519/2022       по делу N А59-1863/2021 </a:t>
            </a: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(«Премирование должно соответствовать принятым в организации положениям»)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200" u="none" strike="noStrike" kern="18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ООО «Контроль-ДВ»</a:t>
            </a:r>
            <a:r>
              <a:rPr kumimoji="0" lang="ru-RU" sz="2200" b="1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2200" b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выплатила крупные премии инженерно-техническим работникам. В приказах указано, что </a:t>
            </a: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премии выплачены на основании производственных показателей работы компании.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b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В положении об оплате труда в качестве основания для выплаты премии установили </a:t>
            </a: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достижение хороших результатов в своей деятельности, получение прибыли, увеличение объемов производства.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Налоговая инспекция решила, что выплаченные премии не соответствуют критериям, установленным самой компанией (у ООО убытки).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b="0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«Налоговый орган не оценивал экономическую целесообразность выплаты премий, а осуществлял </a:t>
            </a:r>
            <a:r>
              <a:rPr kumimoji="0" lang="ru-RU" sz="2200" u="none" strike="noStrike" kern="18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контроль законности и обоснованности включения сумм указанных премий в состав расходов, уменьшающих доходы при исчислении налога на прибыль</a:t>
            </a:r>
            <a:r>
              <a:rPr kumimoji="0" lang="ru-RU" sz="2200" b="1" u="none" strike="noStrike" kern="18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987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412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15.12.2022 N Ф09-8335/22                            по делу N А76-2626/2022 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(«Командировка – лучший вид туризма»)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2C2D2E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Компания 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МПК Яхонт возмещала командировочные расходы руководителю,  его супруге, коммерческому директору: суточные, стоимость проезда и проживания в городах Тель-Авив, Мюнхен, Барселона.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При проведении налоговой проверки и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нспекция пришла к выводу, что указанные поездки не обусловлены производственной необходимостью и не связаны с хозяйственной деятельностью налогоплательщика, что исключает признание расходов в указанной части обоснованными.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Спорные выплаты в общей сложности в сумме 2,5 млн руб. признали доходом сотрудников и обложили НДФЛ и страховыми взносами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2C2D2E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6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657"/>
            <a:ext cx="10515600" cy="5673343"/>
          </a:xfrm>
        </p:spPr>
        <p:txBody>
          <a:bodyPr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15.12.2022 N Ф09-8335/22                            по делу N А76-2626/2022 (п</a:t>
            </a: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родолжение)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«Налогоплательщиком не представлены документы, подтверждающие производственную необходимость указанных поездок как-то: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документы, подтверждающие проведение конкретных действий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 изучению конъюнктуры рынка (которые привели или могли привести производственную деятельность налогоплательщика к какому-либо результату);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сведения о том,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какие организации пригласили налогоплательщика для переговоров, с какими организациями проведены встречи, переговоры, кто при этом присутствовал, какие темы обсуждались;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информация о предложениях по покупке или реализации товара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(в том числе в рамках предложения рекламных акций по продвижению продукции);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сведения о проведении предварительной деловой переписке, предшествующей проведению переговоров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685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290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Западно-Сибирского округа от 10.08.2021 N Ф04-7946/2020                                    по делу N А27-10868/2019 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(«Убыток прошлых лет, не подтвержденный документально»)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Налоговый орган доначислил налог на прибыль (пени, штраф), указав на неправомерное уменьшение налоговой базы по налогу на прибыль на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документально не подтвержденную сумму убытков прошлых периодов.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Доводы Общества: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наличие в материалах дела достаточных доказательств, подтверждающих расходы налогоплательщика (представлено 25 папок копий документов);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доходы, расходы и размер понесенного убытка задекларированы сдачей декларации по налогу на прибыль;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правильность учета и их экономическая обоснованность подтверждены актом проведенной налоговой проверки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098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290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Западно-Сибирского округа от 10.08.2021 N Ф04-7946/2020                                    по делу N А27-10868/2019 (продолжение)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Обществом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не представлены первичные документы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подтверждающие фактическое несение расходов, в том числе на оплату труда, сырья и материалов, топлива, запасных частей, стройматериалов, инвентаря, спецодежды.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Результаты ранее проведенных выездных налоговых проверок за предыдущие налоговые периоды не исключают обязанность налогоплательщика по документальному обоснованию суммы убытка, заявленного в проверяемом периоде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438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290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Центрального округа от 16.06.2021 N Ф10-1977/2021                                                    по делу N А54-4648/2018 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(«Гонорар успеха» не учитывается для налога на прибыль»)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Между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АО "360 АРЗ"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(заказчик) и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ООО "РБС"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(исполнитель) заключен договор об оказании информационно-консультационных услуг.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Предметом договора является обязанность ООО "РБС" оказать услугу по проведению консультирования АО "360 АРЗ" по вопросам толкования и применения налогового законодательства и налогового учета по земельному налогу.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Согласно договору АО "360 АРЗ" обязуется принять оказанные исполнителем услуги и оплатить их в процентном соотношении от суммы экономического эффекта, полученного заказчиком в ходе исполнения договора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(25% суммы, на которую в результате действий исполнителя будет уменьшено налоговое бремя заказчика по земельному налогу).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Размер вознаграждения составил 26,6 млн руб.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993366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132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249"/>
            <a:ext cx="10515600" cy="828408"/>
          </a:xfrm>
        </p:spPr>
        <p:txBody>
          <a:bodyPr/>
          <a:lstStyle/>
          <a:p>
            <a:r>
              <a:rPr lang="ru-RU" dirty="0"/>
              <a:t>Налог на прибыль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290"/>
            <a:ext cx="10515600" cy="5938787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i="0" u="none" strike="noStrike" kern="1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Расходы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Центрального округа от 16.06.2021 N Ф10-1977/2021                                                    по делу N А54-4648/2018 (п</a:t>
            </a:r>
            <a:r>
              <a:rPr kumimoji="0" lang="ru-RU" sz="240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родолжение 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b="1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Решение</a:t>
            </a:r>
            <a:endParaRPr kumimoji="0" lang="ru-RU" b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«Договор в части, в которой оплата услуг ООО "РБС" поставлена в зависимость от принятия арбитражными судами благоприятного для налогоплательщика судебного акта, обоснованно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расценен налоговым органом как недействительный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поскольку противоречит требованиям закона, в связи с чем уменьшение налоговой базы на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размер расходов, определенных по недействительной сделке, не соответствует нормам статьи 252 НК РФ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«Судами установлено, что исходя из буквального толкования условий договора, стоимость фактически оказанных услуг составила 148 333 руб., 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выплата "гонорара успеха" не связана с осуществлением ООО "РБС" каких-либо иных дополнительных юридических действий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888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«Зарплатные» налоги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66" y="1193534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Определение ВС РФ от 11.02.2021 N 307-ЭС20-23792 по делу N А66-6506/2019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(Подотчет, по которому не отчитались включается в доход работнику)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ООО "Монтажная строительная компания"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систематически (ежедневно!) 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перечисляло на банковские карты директора и главбуха деньги, а также выдавало им наличные из кассы в подотчет.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Расходование большинства подотчетных сумм не подкреплено авансовыми отчетами и </a:t>
            </a:r>
            <a:r>
              <a:rPr lang="ru-RU" dirty="0" err="1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первичкой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Документы, подтверждающие приобретение, оплату и оприходование товарно-материальных ценностей, отсутствуют. К авансовым отчетам не приложены командировочные удостоверения и приказы о направлении работников в командировку.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Из 35,1 млн руб., которые получил директор, и 9,2 млн руб., выданных главбуху, документально подтвержденными оказались расходы лишь на сумму 4,6 млн и 412 тыс. руб. </a:t>
            </a: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соответственно. 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Все остальное суды отнесли к доходу физлиц</a:t>
            </a:r>
          </a:p>
        </p:txBody>
      </p:sp>
    </p:spTree>
    <p:extLst>
      <p:ext uri="{BB962C8B-B14F-4D97-AF65-F5344CB8AC3E}">
        <p14:creationId xmlns:p14="http://schemas.microsoft.com/office/powerpoint/2010/main" val="143598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«Зарплатные» налоги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66" y="1193534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Постановление АС Дальневосточного округа от 18.03.2020 N Ф03-123/2020                          по делу N А73-6462/2019 </a:t>
            </a:r>
            <a:r>
              <a:rPr lang="ru-RU" dirty="0">
                <a:latin typeface="+mn-lt"/>
              </a:rPr>
              <a:t>(Фиктивный аутсорсинг)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Обществу доначислены страховые взносы на обязательное пенсионное страхование, пени, штраф по пункту 3 ст. 122 НК РФ в связи с заключением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договоров по предоставлению персонала с целью искажения сведений о зарплате работников общества и неуплаты страховых взносов.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Решение: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Судебные инстанции исходили из доказанности налоговым органом обстоятельств, указанных в пункте 1 статьи 54.1 НК РФ: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условия договоров не выполнялись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контрагенты зарплату и страховые взносы не уплачивали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работники формально числились в штате контрагентов, но работали в обществе и получали там зарплату</a:t>
            </a:r>
          </a:p>
        </p:txBody>
      </p:sp>
    </p:spTree>
    <p:extLst>
      <p:ext uri="{BB962C8B-B14F-4D97-AF65-F5344CB8AC3E}">
        <p14:creationId xmlns:p14="http://schemas.microsoft.com/office/powerpoint/2010/main" val="4130158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«Зарплатные» налоги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66" y="1193534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Определение ВС РФ от 14.02.2019 N 304-КГ18-25124 по делу N А70-13715/2017 </a:t>
            </a:r>
            <a:r>
              <a:rPr lang="ru-RU" dirty="0">
                <a:latin typeface="+mn-lt"/>
              </a:rPr>
              <a:t>(Перевод работников в ИП)</a:t>
            </a: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Суд поддержал доводы налогового органа о создании налогоплательщиком незаконной схемы минимизации налогообложения, заключая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договоры гражданско-правового характера со своими работниками, зарегистрированными в качестве индивидуальных предпринимателей.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Суды обратили внимание, что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непосредственным заказчиком услуг был работодатель,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местом оказания услуг являлся его офис,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индивидуальные предприниматели не оплачивали аренду помещений, техники и другого оборудования.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Работники находились на территории организации 40 часов в неделю и выполняли свои должностные обязанности, при этом организация ежемесячно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выплачивала индивидуальным предпринимателям денежное вознаграждение независимо от фактического выполнения работ и составления подтверждающих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104695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«Зарплатные» налоги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66" y="1193534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Определение ВС РФ от 10.02.2022 N 304-ЭС21-28407 по делу N А46-5115/2021 </a:t>
            </a:r>
            <a:r>
              <a:rPr lang="ru-RU" sz="2400" dirty="0">
                <a:latin typeface="+mn-lt"/>
              </a:rPr>
              <a:t>(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ИП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единоличный исполнительный орган. Дело в пользу налогового органа) </a:t>
            </a:r>
            <a:endParaRPr lang="ru-RU" dirty="0">
              <a:solidFill>
                <a:srgbClr val="0070C0"/>
              </a:solidFill>
              <a:latin typeface="+mn-lt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Директор сложил полномочия, мотивировав свое увольнение достижением пенсионного возраста и нежеланием работать на руководящей позиции. В тот же день он получил статус ИП (консультирование по вопросам коммерческой деятельности и управления).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Тем же числом участники ООО на общем собрании утвердили новоявленного ИП единоличным исполнительным органом.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Гражданско-правовой и трудовой договоры содержали идентичные права и обязанности исполнителя (работника). При этом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вознаграждение ИП выросло в 1 000 раз по сравнению с зарплатой директора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 заняло значительную долю в структуре расходов ООО.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Оплата управляющему производилась регулярно, а не по факту оказания им консультационных услуг. Суммы не привязывались к реальным объемам работы, результативность (какую пользу ИП приносит предприятию) никак не отслеживалась</a:t>
            </a:r>
          </a:p>
        </p:txBody>
      </p:sp>
    </p:spTree>
    <p:extLst>
      <p:ext uri="{BB962C8B-B14F-4D97-AF65-F5344CB8AC3E}">
        <p14:creationId xmlns:p14="http://schemas.microsoft.com/office/powerpoint/2010/main" val="4189028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«Зарплатные» налоги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266" y="1193534"/>
            <a:ext cx="10515600" cy="5405388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</a:rPr>
              <a:t>Постановление АС Восточно-Сибирского округа от 20.11.2020 N Ф02-6036/2020                  по делу N А19-27765/2019 </a:t>
            </a:r>
            <a:r>
              <a:rPr lang="ru-RU" sz="2400" dirty="0">
                <a:latin typeface="+mn-lt"/>
              </a:rPr>
              <a:t>(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ИП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- единоличный исполнительный орган. Дело в пользу налогоплательщика) </a:t>
            </a:r>
            <a:endParaRPr lang="ru-RU" dirty="0">
              <a:solidFill>
                <a:srgbClr val="0070C0"/>
              </a:solidFill>
              <a:latin typeface="+mn-lt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Компания указала на несколько причин перехода на новую систему управления: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производство нуждалось в тотальном перевооружении.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после привлечения управляющего-ИП экономические показатели производства возросли.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Функции управляющего отличаются от функций генерального директора тем, что деятельность управляющего направлена на получение им дохода на основе принципа «чем больше доход управляемого, тем больше доход управляющего». Отсюда и увеличение его дохода и заинтересованности в результате.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Управляющий самостоятельно нес все расходы, связанные с поездками, переговорами и управленческой деятельностью. Компания же предоставила ему помещение и обеспечила оргтехникой, средствами связи, офисной мебелью и другим оборудованием</a:t>
            </a:r>
          </a:p>
        </p:txBody>
      </p:sp>
    </p:spTree>
    <p:extLst>
      <p:ext uri="{BB962C8B-B14F-4D97-AF65-F5344CB8AC3E}">
        <p14:creationId xmlns:p14="http://schemas.microsoft.com/office/powerpoint/2010/main" val="3186491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«Зарплатные» налоги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Северо-Западного округа от 06.03.23 № А13-5448/2022 </a:t>
            </a:r>
            <a:r>
              <a:rPr lang="ru-RU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(Страховые взносы на социальные выплаты)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SzPts val="1000"/>
              <a:buNone/>
              <a:tabLst>
                <a:tab pos="457200" algn="l"/>
              </a:tabLst>
            </a:pPr>
            <a:endParaRPr lang="ru-RU" kern="0" dirty="0"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 мнению контролеров, работодатель занизил базу для начисления взносов на сумму выплаченных работникам премий: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 праздникам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(Новому году, Дню защитника отечества, 8 Марта и др.)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а ведение здорового образа жизни (отказ от курения, занятие спортом)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за участие в общественной жизни компании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Narrow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SzPts val="1000"/>
              <a:buNone/>
              <a:tabLst>
                <a:tab pos="457200" algn="l"/>
              </a:tabLst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227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«Зарплатные» налоги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Северо-Западного округа от 06.03.23 № А13-5448/2022</a:t>
            </a:r>
          </a:p>
          <a:p>
            <a:pPr marL="0" lvl="0" indent="0" algn="just">
              <a:spcBef>
                <a:spcPts val="600"/>
              </a:spcBef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(продолжение)</a:t>
            </a:r>
          </a:p>
          <a:p>
            <a:pPr marL="0" lvl="0" indent="0" algn="just">
              <a:spcBef>
                <a:spcPts val="600"/>
              </a:spcBef>
              <a:buNone/>
            </a:pPr>
            <a:endParaRPr lang="ru-RU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kern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Решение:</a:t>
            </a:r>
            <a:endParaRPr lang="ru-RU" kern="1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kern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 описанной ситуации объекта обложения взносами не возникает</a:t>
            </a:r>
            <a:r>
              <a:rPr lang="ru-RU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Взносы начисляются на выплаты, которые связаны с выполнением трудовых обязанностей и зависят от результатов труда.</a:t>
            </a:r>
            <a:endParaRPr lang="ru-RU" kern="1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kern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Выплаты «праздничных» премий не были предусмотрены трудовыми договорами, не носили систематического характера и не зависели от трудовых успехов работников.</a:t>
            </a:r>
            <a:endParaRPr lang="ru-RU" kern="1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just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Премии к праздничным дням являлись единовременными выплатами социального характера, не установленными трудовыми договорами. </a:t>
            </a:r>
            <a:r>
              <a:rPr lang="ru-RU" kern="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Поскольку они не относятся к выплатам, связанным с выполнением работниками трудовых обязанностей</a:t>
            </a:r>
            <a:r>
              <a:rPr lang="ru-RU" kern="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они не облагаются взносами</a:t>
            </a: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531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«Зарплатные» налоги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24.03.2021 N Ф01-791/2021                                                     по делу N А28-27/2020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(страховые взносы на социальные выплаты)</a:t>
            </a:r>
            <a:endParaRPr lang="ru-RU" sz="2400" dirty="0">
              <a:solidFill>
                <a:srgbClr val="0070C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Работодатель 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выдал работникам по договорам дарения подарки в виде денежных средств, в том числе в марте на сумму 4,5 млн руб., в октябре – 4,5 млн руб., в декабре – 7,2 млн руб.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При проверке выяснили: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размер подарка зависел от квалификации работника, его стажа, зарплаты и должности.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Выплаченные денежные средства по договорам дарения в бухгалтерском учете отражались по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кредиту счета 70 "Расчеты с персоналом по оплате труда", а также в сводах начислений, расчетных листках конкретных работников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530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 panose="020B0004020202020204" pitchFamily="34" charset="0"/>
                <a:ea typeface="+mj-ea"/>
                <a:cs typeface="+mj-cs"/>
              </a:rPr>
              <a:t>«Зарплатные» налоги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24.03.2021 N Ф01-791/2021                                                    по делу N А28-27/2020 (продолжение)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b="1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</a:rPr>
              <a:t>Решение:</a:t>
            </a:r>
          </a:p>
          <a:p>
            <a:pPr marL="0" lv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«</a:t>
            </a: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Размер денежного подарка не являлся фиксированным (одинаковым для всех работников), а зависел от занимаемой должности работника </a:t>
            </a:r>
            <a:r>
              <a:rPr lang="ru-RU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(в том числе, наличия функций управления), размера среднегодовой заработной платы, стажа работы на предприятии, квалификации работника, фактического трудового вклада работника в конкретном периоде (с учетом нахождения в отпуске по уходу за ребенком).</a:t>
            </a:r>
            <a:br>
              <a:rPr lang="ru-RU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</a:br>
            <a: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  <a:t>Спорные выплаты работникам, формально оформленные как подарки по договорам дарения, исходя из их подлинного экономического содержания, фактически являлись частью системы оплаты труда и носили стимулирующий характер.</a:t>
            </a:r>
            <a:br>
              <a:rPr lang="ru-RU" dirty="0">
                <a:solidFill>
                  <a:srgbClr val="0070C0"/>
                </a:solidFill>
                <a:latin typeface="+mn-lt"/>
                <a:ea typeface="Calibri" panose="020F0502020204030204" pitchFamily="34" charset="0"/>
              </a:rPr>
            </a:br>
            <a:br>
              <a:rPr lang="ru-RU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+mn-lt"/>
                <a:ea typeface="Calibri" panose="020F0502020204030204" pitchFamily="34" charset="0"/>
              </a:rPr>
              <a:t>При таких обстоятельствах суды сделали правильный вывод о том, что названные выплаты подлежат обложению страховыми взносами»</a:t>
            </a:r>
          </a:p>
        </p:txBody>
      </p:sp>
    </p:spTree>
    <p:extLst>
      <p:ext uri="{BB962C8B-B14F-4D97-AF65-F5344CB8AC3E}">
        <p14:creationId xmlns:p14="http://schemas.microsoft.com/office/powerpoint/2010/main" val="1223876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Центрального округа от 25.09.2019 N Ф10-3977/2019                                                    по делу N А62-9330/2018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(Высокая зарплата и налоговая оптимизация)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Два участника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ООО "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Полимерхолдинг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"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(по 50% долей каждый), являясь топ-менеджерами организации - генеральным директором и заместителем генерального директора, выплатили себе за год премию 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 5 млн руб.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80 остальных сотрудников на всех получили за год 7,3 млн руб.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Инспекцией в ходе проведения выездной налоговой проверки установлено неправомерное включение в состав расходов по налогу на прибыль организаций расходов на выплату генеральному директору общества и заместителю генерального директора 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br>
              <a:rPr lang="ru-RU" sz="1800" dirty="0">
                <a:solidFill>
                  <a:srgbClr val="000000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</a:br>
            <a:endParaRPr lang="ru-RU" sz="1800" b="1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826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Постановление АС Центрального округа от 25.09.2019 N Ф10-3977/2019                                                    по делу N А62-9330/2018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 (продолжение)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Times New Roman" panose="02020603050405020304" pitchFamily="18" charset="0"/>
                <a:cs typeface="Arial" panose="020B0604020202020204" pitchFamily="34" charset="0"/>
              </a:rPr>
              <a:t>Судами приняты следующие обоснования размеров премий: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Генеральный директор, обладает специальной квалификацией (кандидат химических наук),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разрабатывает и внедряет все рецептуры, существующие на заводе (в проверяемый период создано около шестидесяти. Также он занимается обучением практически всего персонала производства.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Зам. Генерального директора помимо основной деятельности,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осуществляет разработку и внедрение систем анализа, учета, оптимизации производственной деятельности предприятия, тем самым выполняет функции нескольких отделов (планово-финансового, договорного), которые отсутствуют в штатном расписании общества</a:t>
            </a: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br>
              <a:rPr lang="ru-RU" sz="1800" dirty="0">
                <a:solidFill>
                  <a:srgbClr val="000000"/>
                </a:solidFill>
                <a:highlight>
                  <a:srgbClr val="FFFF00"/>
                </a:highlight>
                <a:latin typeface="+mn-lt"/>
                <a:ea typeface="Calibri" panose="020F0502020204030204" pitchFamily="34" charset="0"/>
              </a:rPr>
            </a:br>
            <a:endParaRPr lang="ru-RU" sz="1800" b="1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600"/>
              </a:spcBef>
              <a:buNone/>
              <a:defRPr/>
            </a:pPr>
            <a:endParaRPr lang="ru-RU" kern="100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03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16.11.2022 N Ф01-6481/2022                                                 по делу N А43-42071/2021                                                                                                                                                  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kumimoji="0" lang="ru-RU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«Схема «Бумажный» Производственный кооператив)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«ООО "Маркетинг </a:t>
            </a:r>
            <a:r>
              <a:rPr kumimoji="0" lang="ru-RU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компани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оказывало услуги мерчандайзинга (выкладка продукции в супермаркетах). Основная статья затрат - выплаты мерчандайзерам (существенные суммы НДФЛ, страховых взносов).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Идея «оптимизации»: зарегистрировали производственный кооператив.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Платили ему за услуги, а тот выплачивал пайщикам-мерчандайзерам в виде дивидендов (удерживая НДФЛ, без начисления взносов)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239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Постановление АС Волго-Вятского округа от 16.11.2022 N Ф01-6481/2022                                                 по делу N А43-42071/2021 (продолжение)</a:t>
            </a:r>
            <a:r>
              <a:rPr lang="ru-RU" sz="2400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2C2D2E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На допросе мерчандайзеры рассказали, что </a:t>
            </a: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не являлись членами кооператива, паевой взнос не вносили, на собраниях никогда не присутствовали и доверенности на принятие решений по вопросам деятельности кооператива от своего имени не выдавали. 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Решение: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установлено, что с целью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неисчисления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и неуплаты страховых взносов налогоплательщик при участии подконтрольного ему лица создал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искусственную ситуацию, когда под видом выплаты дивидендов фактически оплачивался труд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лиц, которые официально у налогоплательщика трудоустроены не были</a:t>
            </a:r>
          </a:p>
          <a:p>
            <a:pPr lvl="0" indent="0">
              <a:lnSpc>
                <a:spcPct val="115000"/>
              </a:lnSpc>
              <a:spcBef>
                <a:spcPts val="600"/>
              </a:spcBef>
              <a:spcAft>
                <a:spcPts val="675"/>
              </a:spcAft>
              <a:buNone/>
              <a:defRPr/>
            </a:pPr>
            <a:endParaRPr lang="ru-RU" dirty="0">
              <a:solidFill>
                <a:prstClr val="black"/>
              </a:solidFill>
              <a:highlight>
                <a:srgbClr val="FFFF00"/>
              </a:highlight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686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28.12.2021 N Ф09-9055/21                            по делу N А76-4285/2021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(Фиктивные у</a:t>
            </a:r>
            <a:r>
              <a:rPr lang="ru-RU" dirty="0" err="1">
                <a:latin typeface="+mn-lt"/>
                <a:ea typeface="Times New Roman" panose="02020603050405020304" pitchFamily="18" charset="0"/>
              </a:rPr>
              <a:t>ченические</a:t>
            </a:r>
            <a:r>
              <a:rPr lang="ru-RU" dirty="0">
                <a:latin typeface="+mn-lt"/>
                <a:ea typeface="Times New Roman" panose="02020603050405020304" pitchFamily="18" charset="0"/>
              </a:rPr>
              <a:t> договоры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ООО "Чебаркульская птица«)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"Выплаченная ученикам стипендия имела сдельно-повременный характер оплаты труда, зависела от квалификации, сложности работы, временных условий выполнения работы (в выходные, в ночное время, праздничные дни и др.), от количества и качества выпускаемой продукции, имела стимулирующие надбавки за расширенную зону обслуживания, за вредные условия труда и другие конкретные условия выполнения самой работы».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Лица, которые являлись учениками по договорам подтвердили, что были вовлечены в процесс производства сразу же после заключения ученического договора, знали о выполняемых обязанностях без проведения обучения либо же характер их обязанностей не требовал специальной подготовки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987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Уральского округа от 28.12.2021 N Ф09-9055/21                            по делу N А76-4285/2021 (продолжение)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«Налоговый орган пришел к выводу о том, что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ООО "Чебаркульская птица" формально заключало с физическими лицами ученические договоры, которые по своей природе являлись трудовыми соглашениями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(договорами), целью формального документооборота являлось занижение налоговой базы при исчислении страховых взносов с сумм выплаченных в рамках ученических договоров стипендий».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 Narrow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«Суды заключили, что в рассматриваемом случае, налогоплательщик, заключая ученические договоры, был осведомлен, что фактически оформляет трудовые отношения»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22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Поволжского округа от 12.09.2022 N Ф06-6239/2021                                                      по делу N А55-11555/2020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(«Профсоюзная схема» экономии страховых взносов)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Между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ООО ЧОО "Россияне"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и профсоюзом заключен договор. Организация обязалась перечислять профсоюзу добровольные пожертвования на уставную деятельность.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Ежемесячно территориальный профсоюз перечислял работникам компании на карточки материальную помощь. Она не облагается взносами, так как не подпадает под нормы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 статьи 420 НК РФ.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Дата выплаты зарплаты совпадала с получением материальной помощи. Сумма помощи сопоставима с суммой пожертвований от компании профсоюзу.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Times New Roman" panose="02020603050405020304" pitchFamily="18" charset="0"/>
                <a:cs typeface="+mn-cs"/>
              </a:rPr>
              <a:t>Зарплата у сотрудников ООО была на 30 процентов меньше, чем средняя по региону.                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+mn-cs"/>
              </a:rPr>
              <a:t>Когда ООО расторгло соглашение с профсоюзом, то зарплата у его сотрудников сразу выросла как раз на 30 процентов</a:t>
            </a:r>
          </a:p>
        </p:txBody>
      </p:sp>
    </p:spTree>
    <p:extLst>
      <p:ext uri="{BB962C8B-B14F-4D97-AF65-F5344CB8AC3E}">
        <p14:creationId xmlns:p14="http://schemas.microsoft.com/office/powerpoint/2010/main" val="3652035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317CF-CE40-FE21-F0A3-66D5E275C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Страховые взносы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D7DEF1-E20B-CC73-9037-408BF58E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224013"/>
            <a:ext cx="10515600" cy="5405388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Постановление АС Поволжского округа от 12.09.2022 N Ф06-6239/2021                                                      по делу N А55-11555/2020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(продолжение)</a:t>
            </a:r>
          </a:p>
          <a:p>
            <a:pPr marL="0" marR="0" lvl="0" indent="0" algn="just" defTabSz="9144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Решение: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«Суммы выплачиваемой членам профсоюза - работникам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ООО ЧОО "Россияне"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материальной помощи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не носят никакого социального характера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, не зависят от материального состояния членов профсоюза - работников налогоплательщика.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Times New Roman" panose="02020603050405020304" pitchFamily="18" charset="0"/>
              </a:rPr>
              <a:t>Размер материальной помощи зависит как от занимаемой должности, так и от отработанного времени, то есть, привязан к штатному расписанию, что свидетельствует о том, что поступавшая ежемесячно на карту работника сумма материальной помощи является оплатой за труд»</a:t>
            </a:r>
          </a:p>
        </p:txBody>
      </p:sp>
    </p:spTree>
    <p:extLst>
      <p:ext uri="{BB962C8B-B14F-4D97-AF65-F5344CB8AC3E}">
        <p14:creationId xmlns:p14="http://schemas.microsoft.com/office/powerpoint/2010/main" val="1979320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80DD0B3A-FEE6-923F-31CF-10B8B30A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000" dirty="0"/>
              <a:t>НДС</a:t>
            </a:r>
            <a:br>
              <a:rPr lang="ru-RU" sz="4000" dirty="0"/>
            </a:br>
            <a:r>
              <a:rPr lang="ru-RU" dirty="0"/>
              <a:t> 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38A73F5A-37F1-CDF1-192A-1CA5C413CA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32322"/>
            <a:ext cx="10515600" cy="70954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Определение ВС РФ от 14.02.2020 № 304-ЭС20-393                                                     </a:t>
            </a:r>
            <a:r>
              <a:rPr lang="ru-RU" sz="2000" dirty="0"/>
              <a:t>(Налоговая оговорка в договоре)</a:t>
            </a:r>
          </a:p>
          <a:p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9520E9D5-E6AF-40F4-3FB0-F0554181DD6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284373"/>
            <a:ext cx="10515600" cy="4761686"/>
          </a:xfr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Компания приобрела два импортных комбайна и заявила к вычету НДС.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 ходе камеральной проверки контролеры сняли вычеты. Продавец — недобросовестный контрагент, завысивший свои вычеты с помощью фиктивных счетов-фактур,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Поставщик нарушил условие договора, согласно которому </a:t>
            </a:r>
            <a:r>
              <a:rPr kumimoji="0" lang="ru-RU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стороны обязаны обеспечить добросовестное поведение в отношениях с контрагентами и налоговыми органами. Кроме того, в договоре стороны закрепили компенсацию финансовых потерь из-за недобросовестных действий.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К таким потерям они отнесли и доначисления, в том числе по НДС из-за признания вычетов незаконными.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 Narrow"/>
                <a:ea typeface="Calibri" panose="020F0502020204030204" pitchFamily="34" charset="0"/>
                <a:cs typeface="Arial" panose="020B0604020202020204" pitchFamily="34" charset="0"/>
              </a:rPr>
              <a:t>Судьи согласились, что поставщик обязан возместить компании доначисленный НДС, а также пени и штраф</a:t>
            </a:r>
            <a:endParaRPr lang="ru-RU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5839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Aptos Narrow"/>
        <a:ea typeface=""/>
        <a:cs typeface=""/>
      </a:majorFont>
      <a:minorFont>
        <a:latin typeface="Aptos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3255</Words>
  <Application>Microsoft Office PowerPoint</Application>
  <PresentationFormat>Широкоэкранный</PresentationFormat>
  <Paragraphs>217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Aptos Narrow</vt:lpstr>
      <vt:lpstr>Arial</vt:lpstr>
      <vt:lpstr>Calibri</vt:lpstr>
      <vt:lpstr>Calibri Light</vt:lpstr>
      <vt:lpstr>Тема Office</vt:lpstr>
      <vt:lpstr>1_Тема Office</vt:lpstr>
      <vt:lpstr>3_Тема Office</vt:lpstr>
      <vt:lpstr>Арбитражная практика 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Налог на прибыль</vt:lpstr>
      <vt:lpstr> «Зарплатные» налоги </vt:lpstr>
      <vt:lpstr> «Зарплатные» налоги </vt:lpstr>
      <vt:lpstr> «Зарплатные» налоги </vt:lpstr>
      <vt:lpstr> «Зарплатные» налоги </vt:lpstr>
      <vt:lpstr> «Зарплатные» налоги </vt:lpstr>
      <vt:lpstr>«Зарплатные» налоги</vt:lpstr>
      <vt:lpstr>«Зарплатные» налоги</vt:lpstr>
      <vt:lpstr>«Зарплатные» налоги</vt:lpstr>
      <vt:lpstr>«Зарплатные» налоги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Страховые взносы</vt:lpstr>
      <vt:lpstr> НДС 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Налог на прибыль. Арбитражные споры</dc:title>
  <dc:creator>Владимир Повар</dc:creator>
  <cp:lastModifiedBy>Владимир Повар</cp:lastModifiedBy>
  <cp:revision>21</cp:revision>
  <dcterms:created xsi:type="dcterms:W3CDTF">2023-11-18T06:20:43Z</dcterms:created>
  <dcterms:modified xsi:type="dcterms:W3CDTF">2026-08-15T15:45:58Z</dcterms:modified>
</cp:coreProperties>
</file>