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2" r:id="rId1"/>
  </p:sldMasterIdLst>
  <p:notesMasterIdLst>
    <p:notesMasterId r:id="rId80"/>
  </p:notesMasterIdLst>
  <p:handoutMasterIdLst>
    <p:handoutMasterId r:id="rId81"/>
  </p:handoutMasterIdLst>
  <p:sldIdLst>
    <p:sldId id="269" r:id="rId2"/>
    <p:sldId id="270" r:id="rId3"/>
    <p:sldId id="477" r:id="rId4"/>
    <p:sldId id="332" r:id="rId5"/>
    <p:sldId id="481" r:id="rId6"/>
    <p:sldId id="480" r:id="rId7"/>
    <p:sldId id="479" r:id="rId8"/>
    <p:sldId id="485" r:id="rId9"/>
    <p:sldId id="484" r:id="rId10"/>
    <p:sldId id="487" r:id="rId11"/>
    <p:sldId id="486" r:id="rId12"/>
    <p:sldId id="489" r:id="rId13"/>
    <p:sldId id="491" r:id="rId14"/>
    <p:sldId id="493" r:id="rId15"/>
    <p:sldId id="492" r:id="rId16"/>
    <p:sldId id="495" r:id="rId17"/>
    <p:sldId id="497" r:id="rId18"/>
    <p:sldId id="501" r:id="rId19"/>
    <p:sldId id="500" r:id="rId20"/>
    <p:sldId id="499" r:id="rId21"/>
    <p:sldId id="498" r:id="rId22"/>
    <p:sldId id="503" r:id="rId23"/>
    <p:sldId id="502" r:id="rId24"/>
    <p:sldId id="507" r:id="rId25"/>
    <p:sldId id="506" r:id="rId26"/>
    <p:sldId id="509" r:id="rId27"/>
    <p:sldId id="508" r:id="rId28"/>
    <p:sldId id="511" r:id="rId29"/>
    <p:sldId id="510" r:id="rId30"/>
    <p:sldId id="512" r:id="rId31"/>
    <p:sldId id="514" r:id="rId32"/>
    <p:sldId id="513" r:id="rId33"/>
    <p:sldId id="515" r:id="rId34"/>
    <p:sldId id="516" r:id="rId35"/>
    <p:sldId id="518" r:id="rId36"/>
    <p:sldId id="517" r:id="rId37"/>
    <p:sldId id="520" r:id="rId38"/>
    <p:sldId id="521" r:id="rId39"/>
    <p:sldId id="523" r:id="rId40"/>
    <p:sldId id="522" r:id="rId41"/>
    <p:sldId id="525" r:id="rId42"/>
    <p:sldId id="524" r:id="rId43"/>
    <p:sldId id="527" r:id="rId44"/>
    <p:sldId id="526" r:id="rId45"/>
    <p:sldId id="528" r:id="rId46"/>
    <p:sldId id="530" r:id="rId47"/>
    <p:sldId id="529" r:id="rId48"/>
    <p:sldId id="532" r:id="rId49"/>
    <p:sldId id="531" r:id="rId50"/>
    <p:sldId id="535" r:id="rId51"/>
    <p:sldId id="534" r:id="rId52"/>
    <p:sldId id="537" r:id="rId53"/>
    <p:sldId id="536" r:id="rId54"/>
    <p:sldId id="538" r:id="rId55"/>
    <p:sldId id="540" r:id="rId56"/>
    <p:sldId id="539" r:id="rId57"/>
    <p:sldId id="542" r:id="rId58"/>
    <p:sldId id="541" r:id="rId59"/>
    <p:sldId id="543" r:id="rId60"/>
    <p:sldId id="544" r:id="rId61"/>
    <p:sldId id="546" r:id="rId62"/>
    <p:sldId id="545" r:id="rId63"/>
    <p:sldId id="548" r:id="rId64"/>
    <p:sldId id="549" r:id="rId65"/>
    <p:sldId id="547" r:id="rId66"/>
    <p:sldId id="550" r:id="rId67"/>
    <p:sldId id="553" r:id="rId68"/>
    <p:sldId id="551" r:id="rId69"/>
    <p:sldId id="555" r:id="rId70"/>
    <p:sldId id="554" r:id="rId71"/>
    <p:sldId id="557" r:id="rId72"/>
    <p:sldId id="558" r:id="rId73"/>
    <p:sldId id="556" r:id="rId74"/>
    <p:sldId id="560" r:id="rId75"/>
    <p:sldId id="561" r:id="rId76"/>
    <p:sldId id="562" r:id="rId77"/>
    <p:sldId id="559" r:id="rId78"/>
    <p:sldId id="565" r:id="rId79"/>
  </p:sldIdLst>
  <p:sldSz cx="9144000" cy="6858000" type="screen4x3"/>
  <p:notesSz cx="6797675" cy="9926638"/>
  <p:defaultTextStyle>
    <a:defPPr rtl="0">
      <a:defRPr lang="ru-RU"/>
    </a:defPPr>
    <a:lvl1pPr algn="l" rtl="0" fontAlgn="base">
      <a:spcBef>
        <a:spcPct val="20000"/>
      </a:spcBef>
      <a:spcAft>
        <a:spcPct val="0"/>
      </a:spcAft>
      <a:buClr>
        <a:schemeClr val="accent2"/>
      </a:buClr>
      <a:buSzPct val="70000"/>
      <a:buFont typeface="Wingdings" pitchFamily="2" charset="2"/>
      <a:buChar char="l"/>
      <a:defRPr sz="26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20000"/>
      </a:spcBef>
      <a:spcAft>
        <a:spcPct val="0"/>
      </a:spcAft>
      <a:buClr>
        <a:schemeClr val="accent2"/>
      </a:buClr>
      <a:buSzPct val="70000"/>
      <a:buFont typeface="Wingdings" pitchFamily="2" charset="2"/>
      <a:buChar char="l"/>
      <a:defRPr sz="26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20000"/>
      </a:spcBef>
      <a:spcAft>
        <a:spcPct val="0"/>
      </a:spcAft>
      <a:buClr>
        <a:schemeClr val="accent2"/>
      </a:buClr>
      <a:buSzPct val="70000"/>
      <a:buFont typeface="Wingdings" pitchFamily="2" charset="2"/>
      <a:buChar char="l"/>
      <a:defRPr sz="26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20000"/>
      </a:spcBef>
      <a:spcAft>
        <a:spcPct val="0"/>
      </a:spcAft>
      <a:buClr>
        <a:schemeClr val="accent2"/>
      </a:buClr>
      <a:buSzPct val="70000"/>
      <a:buFont typeface="Wingdings" pitchFamily="2" charset="2"/>
      <a:buChar char="l"/>
      <a:defRPr sz="26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20000"/>
      </a:spcBef>
      <a:spcAft>
        <a:spcPct val="0"/>
      </a:spcAft>
      <a:buClr>
        <a:schemeClr val="accent2"/>
      </a:buClr>
      <a:buSzPct val="70000"/>
      <a:buFont typeface="Wingdings" pitchFamily="2" charset="2"/>
      <a:buChar char="l"/>
      <a:defRPr sz="26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6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6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6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6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93611"/>
    <a:srgbClr val="A44114"/>
    <a:srgbClr val="F3B99F"/>
    <a:srgbClr val="B94917"/>
    <a:srgbClr val="FF6600"/>
    <a:srgbClr val="000066"/>
    <a:srgbClr val="00002C"/>
    <a:srgbClr val="C4E7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7155" autoAdjust="0"/>
  </p:normalViewPr>
  <p:slideViewPr>
    <p:cSldViewPr>
      <p:cViewPr>
        <p:scale>
          <a:sx n="125" d="100"/>
          <a:sy n="125" d="100"/>
        </p:scale>
        <p:origin x="-122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8" d="100"/>
          <a:sy n="88" d="100"/>
        </p:scale>
        <p:origin x="2976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presProps" Target="presProp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notesMaster" Target="notesMasters/notesMaster1.xml"/><Relationship Id="rId85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Прямоугольник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46275" cy="496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62" tIns="46582" rIns="93162" bIns="46582" numCol="1" rtlCol="0" anchor="t" anchorCtr="0" compatLnSpc="1">
            <a:prstTxWarp prst="textNoShape">
              <a:avLst/>
            </a:prstTxWarp>
          </a:bodyPr>
          <a:lstStyle>
            <a:lvl1pPr defTabSz="931719"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pPr rtl="0"/>
            <a:endParaRPr lang="ru-RU"/>
          </a:p>
        </p:txBody>
      </p:sp>
      <p:sp>
        <p:nvSpPr>
          <p:cNvPr id="34819" name="Прямоугольник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863" y="1"/>
            <a:ext cx="2946275" cy="496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62" tIns="46582" rIns="93162" bIns="46582" numCol="1" rtlCol="0" anchor="t" anchorCtr="0" compatLnSpc="1">
            <a:prstTxWarp prst="textNoShape">
              <a:avLst/>
            </a:prstTxWarp>
          </a:bodyPr>
          <a:lstStyle>
            <a:lvl1pPr algn="r" defTabSz="931719"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pPr rtl="0"/>
            <a:fld id="{23C9B80B-570E-43B4-AD45-E22FFC1F7FE2}" type="datetime1">
              <a:rPr lang="ru-RU" smtClean="0"/>
              <a:t>20.01.2026</a:t>
            </a:fld>
            <a:endParaRPr lang="ru-RU"/>
          </a:p>
        </p:txBody>
      </p:sp>
      <p:sp>
        <p:nvSpPr>
          <p:cNvPr id="34820" name="Прямоугольник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28273"/>
            <a:ext cx="2946275" cy="496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62" tIns="46582" rIns="93162" bIns="46582" numCol="1" rtlCol="0" anchor="b" anchorCtr="0" compatLnSpc="1">
            <a:prstTxWarp prst="textNoShape">
              <a:avLst/>
            </a:prstTxWarp>
          </a:bodyPr>
          <a:lstStyle>
            <a:lvl1pPr defTabSz="931719"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pPr rtl="0"/>
            <a:endParaRPr lang="ru-RU"/>
          </a:p>
        </p:txBody>
      </p:sp>
      <p:sp>
        <p:nvSpPr>
          <p:cNvPr id="34821" name="Прямоугольник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863" y="9428273"/>
            <a:ext cx="2946275" cy="496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62" tIns="46582" rIns="93162" bIns="46582" numCol="1" rtlCol="0" anchor="b" anchorCtr="0" compatLnSpc="1">
            <a:prstTxWarp prst="textNoShape">
              <a:avLst/>
            </a:prstTxWarp>
          </a:bodyPr>
          <a:lstStyle>
            <a:lvl1pPr algn="r" defTabSz="931719"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pPr rtl="0"/>
            <a:fld id="{F0B6EC5B-DE15-4B62-9DC0-DE1BD893DD1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486820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Прямоугольник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46275" cy="496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62" tIns="46582" rIns="93162" bIns="46582" numCol="1" rtlCol="0" anchor="t" anchorCtr="0" compatLnSpc="1">
            <a:prstTxWarp prst="textNoShape">
              <a:avLst/>
            </a:prstTxWarp>
          </a:bodyPr>
          <a:lstStyle>
            <a:lvl1pPr defTabSz="931719"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26627" name="Прямоугольник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863" y="1"/>
            <a:ext cx="2946275" cy="496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62" tIns="46582" rIns="93162" bIns="46582" numCol="1" rtlCol="0" anchor="t" anchorCtr="0" compatLnSpc="1">
            <a:prstTxWarp prst="textNoShape">
              <a:avLst/>
            </a:prstTxWarp>
          </a:bodyPr>
          <a:lstStyle>
            <a:lvl1pPr algn="r" defTabSz="931719"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pPr rtl="0"/>
            <a:fld id="{A867F65D-90F6-401F-80D9-A03799D5A7F4}" type="datetime1">
              <a:rPr lang="ru-RU" noProof="0" smtClean="0"/>
              <a:t>20.01.2026</a:t>
            </a:fld>
            <a:endParaRPr lang="ru-RU" noProof="0"/>
          </a:p>
        </p:txBody>
      </p:sp>
      <p:sp>
        <p:nvSpPr>
          <p:cNvPr id="26628" name="Прямоугольник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6629" name="Прямоугольник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384" y="4715832"/>
            <a:ext cx="5436909" cy="4466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62" tIns="46582" rIns="93162" bIns="46582" numCol="1" rtlCol="0" anchor="t" anchorCtr="0" compatLnSpc="1">
            <a:prstTxWarp prst="textNoShape">
              <a:avLst/>
            </a:prstTxWarp>
          </a:bodyPr>
          <a:lstStyle/>
          <a:p>
            <a:pPr lvl="0" rtl="0"/>
            <a:r>
              <a:rPr lang="ru-RU" noProof="0" dirty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26630" name="Прямоугольник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428273"/>
            <a:ext cx="2946275" cy="496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62" tIns="46582" rIns="93162" bIns="46582" numCol="1" rtlCol="0" anchor="b" anchorCtr="0" compatLnSpc="1">
            <a:prstTxWarp prst="textNoShape">
              <a:avLst/>
            </a:prstTxWarp>
          </a:bodyPr>
          <a:lstStyle>
            <a:lvl1pPr defTabSz="931719"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26631" name="Прямоугольник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863" y="9428273"/>
            <a:ext cx="2946275" cy="496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62" tIns="46582" rIns="93162" bIns="46582" numCol="1" rtlCol="0" anchor="b" anchorCtr="0" compatLnSpc="1">
            <a:prstTxWarp prst="textNoShape">
              <a:avLst/>
            </a:prstTxWarp>
          </a:bodyPr>
          <a:lstStyle>
            <a:lvl1pPr algn="r" defTabSz="931719"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pPr rtl="0"/>
            <a:fld id="{823FACB9-4E35-4CB3-835A-2EBF55FAEDE3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97186942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57502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2280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AEA305B-8BBB-382A-7B05-11C3CE84F1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E04B63CD-19FE-AC74-4A98-6636752E1A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352977EA-AEE6-E1C1-F3C2-7D48502A05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756B6F8D-3E48-7E38-1842-FB7C87253E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99795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19138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E458517-0790-18C4-9386-25AE9AC3C4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9117A123-3A6D-CB55-87B6-67BB44A003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FA7B75AB-27FD-DCED-5889-447C6277E94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6D42580C-8D9E-F61D-BB73-88B10E5C8E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73243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472DD28-B85B-3620-25BE-DDE777C59E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4AAE0A49-65CE-85AA-DF2C-9229DEA9F9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8E3F9997-C600-8B0A-51CF-806258F417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CBCB319D-B527-05AD-1855-F85ABBEC99D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90378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9C4A9C8-9087-07D1-F4B0-CCF3F62602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8FA24315-3607-B879-25F1-56EF1C5011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D5F06C9D-FA9C-85F3-32F1-EAED3A79E2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1B2BA470-E546-2EF8-72E3-660DD02F0BF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6679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B46A2D9-E963-DA3D-F1A7-0CD2F00A0F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5D2ACD20-4DDA-1273-0BA7-B5E78B63D1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1B0728AC-4543-8F6F-FFEC-47C1DEA4F9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2AFD6E1A-ADDC-BEC5-CB34-CA2B149264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05319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665F92A-FC6F-2788-47A4-BDAE991F21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66CC7761-7883-B4A5-806A-312E00CC90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A31AF9D8-5FB4-108B-6620-50B3B76B42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6336C75A-F541-873B-DA48-9F7E868152F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26941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3C6F9E2-D1AD-4CAD-5548-804A390033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45AC8A9C-6E87-2305-0A6C-778D7B1599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1805E4DF-BB49-5FC9-B478-51FBDA35AB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97FE5EF3-2788-6830-4FFD-62842A10023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44435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8666B31-5990-277D-CC98-59F0D98819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5E9E9013-61CE-349A-2730-A51F760DBF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C254DE59-FF0F-C189-A016-31AB64AB3C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474ECAFB-C510-43C0-330C-B7B07CCAFA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79033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F85A479-4D09-FB03-2B36-5F3B9B1FBF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C9942AD9-3444-0329-7400-7E63A3003AE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602D93A5-7C9E-90C2-3F44-E0066522E3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8809CD21-78D2-7848-DE35-14C2E0A179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79341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F0AB701-3D85-86B8-A574-58BFF3B700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631F96A9-130E-C918-016C-7FE0C989FB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CAF6E5BC-E76D-EAB5-2B71-84E62D8857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C9A79C63-9DE6-6BBB-9B47-F95F8C3ABE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27056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9DAE230-96E4-D39A-34C6-A89081ABEE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C84A8B13-90A3-26E8-2F31-9BCA475883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40840DEA-B23C-FA2D-E38D-F63A3E14B8B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92F7CB56-2DAF-602E-B38F-55A15BE68D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00813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3CFC275-3301-B3FE-7F77-3DF98CEE88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7A478B24-F517-404A-6599-5FF039732DF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FA4005C7-B43A-44F6-B434-F0AF7DF9D9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28829DB5-6921-C5CF-2DBF-623262DBE5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56612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66BE7C55-907A-5F09-4861-6B17AFD9D9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2A38C194-EE2B-B28B-D5A4-DEB51BDD9C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6567F5A6-3C0E-16FD-56C8-0BF3BE1CE2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EB5C8702-1A69-F62B-5F88-C378E329281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82704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06914B6-679B-A706-9B7C-131F1DC69E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1D919C38-6BBC-36CD-8504-1E4238FF04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53DE3643-26F3-DA0A-EDB6-A9CEC0E580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F915801-9E4F-1D29-92CF-FB4331707D8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2365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4358064-6D3F-C2B4-ED6C-13190917E0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C899B516-701A-E7E2-645F-40CA50D704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DBBC0235-4639-BB3E-1C1C-FD12DA7536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D6585D98-8F38-2156-6ECF-B87A6AE50B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65065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AB27137-9A32-BD80-D700-7695CF8346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8FDCAB50-DA61-541E-E2F8-C3A679B082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A6A7891B-FDAD-2C92-7A70-AE6908A1AD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B21B2BC7-4E3E-5BBC-907F-D6EB0C92242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963296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D25DF1F-E822-0C70-E8AB-0D03758E9E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3DEB9CC2-2842-3233-DD63-3F20FC76EC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BB2D157F-88C7-25B5-40D7-79B4F4887C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989ABCE5-D3B3-794E-A28A-518A7B2A49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130793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295C0CAC-845C-B641-2B63-99485F4597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35A4A031-16CA-DD5A-4E42-8FF083843BB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1853CA67-409D-8432-BA80-FF42FADC1A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13FC98DA-352C-1263-279B-828FFE11453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13064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9DF098C-F683-9DED-37CE-94FB9183EA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E45A9DF8-608F-2ADA-1453-D1654B2806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A74749FA-4088-332D-4BC0-DCD7F11137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4ED00A15-39B5-0DFA-10CB-89E33EFBED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645384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B5A0588-F620-61E5-34B0-9EA92C2320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13B68D84-99DB-D896-3210-980ACCA2D1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C6C214B6-E33D-E6DA-9512-55E0B150025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C1BDBE2F-01C1-85D4-D12C-C7FE5E1750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737095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6FCCB4CB-5FA3-FDE0-22D9-A58A6BC31B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41C6CFEA-4A50-6F47-EA44-1F1E5E4471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9FD4F12F-ECA8-3C13-6605-BB6BF271B3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45445C97-312A-9A36-F4B3-DACB7416E3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044872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339E225-3466-DF8A-5E58-81028386A2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7D61F69B-EFF8-D371-0CEB-F56CACC9BC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AD3352A7-1D16-04F7-A2D9-1B3A17F695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57E15207-068B-11B5-468D-BB266F757A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579017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37FB6D7-2B5A-1BB2-E0EF-4E65BCDB11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1C6F7DEB-AFF4-3982-4B1D-4A5FFBB1681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7A878F1D-DE9B-EF41-87EB-E073930C2F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0116F435-CB63-8167-20AA-87233751EC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634538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EAD0D21-660E-206C-CA28-A82BF508C8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A6DA7227-5F7C-7A56-ABFA-76BB844FE83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4940DFCB-0A2C-FECB-C5A1-C981087BC5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4D95267E-8C27-83B1-48AC-34519CD968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965218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B7BFC6D-546E-1F1D-7EB4-09767CA0B1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F7FAF857-0847-DCCC-084F-526BC7180F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858BAF1C-B232-06D5-11A0-36FC83738A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BC591091-E25F-3D4E-37D7-88AE3214CD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995992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D0553E0-7000-D497-A4EB-2AD408B40F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40148CC9-64DC-D0D9-ADB3-58A7257372F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299D93E7-7710-4158-8028-DB1D617B45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4CCA89C8-8BC4-CF39-B6A9-5A79344D043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781077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F1688721-31BC-8FAA-95CC-E2444297F4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34037F15-3D88-9EA4-B14A-7597799693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596CA894-0CED-A6AC-89C1-7A8A6AA337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C2CFB170-38FD-3B24-02B7-8AB9F5B945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41031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6DF32702-AEFC-2078-A237-8A0972679E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EFB730FE-F5F5-E664-7931-2F372BBD5B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829CFCC3-6031-8464-76C7-AE388ED2EF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9A242B5A-D3FE-3D1E-DDB2-3E0CBF60B4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948845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C6156E7-46F0-0C15-4593-01AD84EEDD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7090F2A4-9FCE-2840-8675-52D554DD7E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C7794383-9AF7-B5E5-E9B0-C80E7EFD3C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56807A7C-4092-4B85-C54C-48CFB1C5BFE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890555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0B7D9DF-C8EF-ACB2-F36F-62452C576A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B7624AB4-C094-2906-476F-E3FA54C907B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0D8BA91B-119E-01DC-DF56-AA7CCD9D88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E9BD3B52-2F0C-0FD6-D68F-05F2073A0F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992650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079F100-2B11-EC4E-1559-3DE59AFB86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D4A02927-6149-C3CD-C1BD-F5B983FB401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44C5F7CC-9D5F-9756-CAB2-75D8C4EEBD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F4C0B555-6C91-487C-2A08-7C4F919223E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24198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C3F4F82-EC6F-B322-64CE-447C07C034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C21C05C0-A7DF-10DA-97E6-2572DB5ECA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B624B9CE-D244-AF0A-0082-2936079F0D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13A343D1-300E-9797-6850-12CACC9B70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815850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8DD042D-B671-5323-6C81-F5B7CEF210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9F5C62E2-EE7A-88AB-47A1-C2B09C23BB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F5AB29D5-6B64-A9AE-6E9A-D87092207D5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A2A35F47-FFB3-A190-D29D-B3B50BC8E0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486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63690DFB-D5A6-E9B1-8282-3BF972133B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F7D0A3BA-8930-D91F-7D17-7559381ED7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7C9CCC13-BE09-2294-0C9D-0416687DCA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F5D81E15-BD6A-0415-78C6-F5F250DE47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37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865570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80A22EB-5AE9-E067-809E-5565C659C8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34DB59CA-8976-8067-B4DC-3995DC0B71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01374336-DD93-490E-6081-C7A1FAED42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15E09AE6-635C-B6FE-EB85-A7578A6374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38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376847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1CE41D7-BA24-C489-5F6D-D1624BEA57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0E7B7E88-A9A7-2150-6717-69B779D71B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F6B7821C-1C4F-B52E-9462-586B8E30A3E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E9CE4C89-08D9-B6FE-18E0-A523829FED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39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136861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88F67A7-5513-5AA1-A53D-4A20095527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E00564A5-D3B5-A103-07EE-06B5C1EEB0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9661C01B-20BB-F5A6-15A9-A5A61C08F2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28E44B6E-AFD6-1780-C341-8A867F956C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40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478066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BA44E45-FC00-C76A-1EB8-311ADD77EA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121DD059-97D1-BB61-AC71-42A39920CEF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33AA1EB6-9C1F-34E2-4ED2-27D27BAA68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0773D8BE-CB68-B9EC-22A5-74359AAF13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41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2153307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D88CF30-A0DE-B804-426C-F37AA555A9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A769E49B-346F-9482-E886-F15208CBC5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A1CB2413-7471-2867-9A1C-0108AE23D9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849AAF69-0B36-C7E9-2A88-24959F7B08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42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4385002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CFF4D1B-8689-7F80-BEAF-1FF92563CA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D15B0338-4127-A4A2-97F9-9A77D68E39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AC57AA16-6EF5-2280-35D3-F3834CF2170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BCAE19E9-F7A0-B4C2-94AE-B449EFE244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43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3549817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7CC85AB-360C-1162-2BDD-19615B4D4C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C38C07FA-EA64-6EE3-A5BE-88112534DC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91B3A462-ADD8-87DD-CCC7-466C8F4FDE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B1CCE23E-D5B1-DF8D-2BA1-0717AC64CF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44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6160497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6C3735F9-40C9-AEDC-14CA-2DC7D248F0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42C349CA-C575-55B3-0C39-F1E2E4EC77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5C0E7C97-BBCF-76D9-6907-BF1363E3C9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948AE134-4F7F-ADB6-227F-09FF0457D4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45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3699753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64BD79C-E3DA-85E6-B0B2-1F30A60775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542C46B3-0CFE-BA5A-F3DC-DE351A0D2F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81A7ED78-0EE8-7A87-B315-AC406868C1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54C852DB-5441-65D0-E53A-33D475EB09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46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8243974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F1D616F-D770-89DF-F9C7-97C18C1D62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1C388966-4013-7C8D-3D25-59738EED2C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6DB25AAB-F4DA-487A-E92E-62765EE6FB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C2421AA-8E7B-0496-18F3-9A64200F513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47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7535709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4420522-32D5-20A0-8F25-37055243C3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FFB3038E-A807-E00A-BE89-AB8C630C5E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F21539D3-B9EC-505D-C10A-36445129B3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9B950961-5C38-27DE-D087-6C35C5AD150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48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92205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4EF58B4-65F9-BEF9-61DF-C912EB2411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915454E1-6122-1DBE-BF1B-247869E9B5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EA5A5086-AE6F-0B2B-EE65-93BD969D9D6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0B3888A5-8BD5-43C0-4A51-8355DF3FEC5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49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3449770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783FB2F-92E7-B8CF-37B5-546492F288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EA7A6936-7C3A-70BF-4B5D-FD807F764E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D75E5363-8AA6-39DC-D896-DBCCC4A2AF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BC7261CD-CF33-DA3E-7724-F79D095BC6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50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4124908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64E082D-2CEC-3753-2E26-0B031D2DEF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45C05033-5819-2514-DAC8-7E27DC06CFE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D4CE043A-FF1A-2566-F36F-D9A93960CFD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D81B62D-2A42-5800-029B-01D3F56934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51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4241812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D82EB75-1FC0-37A4-8300-AD06D53F4A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B46BF409-908A-72B4-C2B3-ADF3AE06A4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13A5CDD2-0382-6701-2A3B-7F3D091661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5B24FE64-1394-1112-0190-E2F77DA063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52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8283847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B1C2256-B7D1-982C-68B1-B46B2BF8AA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3D426D32-F5D1-C421-24E8-D0CB8CF983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71BA017A-83AE-DAA4-9BFD-E4D15A17048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8BC6A4EB-30BF-3E8E-2359-A5E959736A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53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5579177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BE01742-1D04-21A7-E3B3-1ECA719250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DB297404-1FFA-6783-4558-0D66A0E731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11206685-36F0-DF15-BE3B-966B61B545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0D4C147C-9159-FF95-7697-7FAA20A9B4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54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8573821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1EE5EEA-BFFB-7CDC-75D0-5EB3AC472F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4E0351C0-4E0F-6847-24E2-0E5E635C32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8D6F226C-0E9B-A63E-D290-C0ED7F7750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08EFF936-095E-93B4-5805-13D6B881BD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55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7480650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B64A1D7-9109-669D-FC8B-C5C68947C4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8862B8F8-EE1B-0589-CCC5-B99FAB6C11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7FB8CF74-44DC-02FA-C922-E48557D29C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51476B4D-EDF7-1C55-0D83-DB93E7DCEA3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56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5355697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22C04C9-EA58-B47E-4B68-E89B120389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866393D7-53E8-966F-75CB-1BFD9BBCAE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B180CBF8-D75C-AAE2-29FD-8B80B0C98C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2D633E70-F86B-614F-99B2-59179D4C47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57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372319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6D6A715F-443B-5060-2BB2-088681ACBC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74C9E573-2300-AECA-01F8-35F96A18EF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59412781-34FC-5E26-FC7E-A3E8687538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4B8F6FFD-0078-5E68-D877-35A06828A67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58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6533227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7BE8666-E9E3-B16C-A041-E96EBE81AF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1F9FE0A9-4C13-FCA1-7954-EB5566C2B3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6ED3A602-2959-C2FA-07CA-CBFFB105D1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6FF7F0F0-B7F4-F93B-836F-5EA1A780AF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59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7474521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4F73615-1EBE-8819-DFBF-22D28281D8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CDF514A7-FB70-06B3-7655-A42E39240B8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7C87906C-2F2F-80B2-749A-FC0610B6BB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23D187BA-56CF-4357-91C9-98C86CB66C8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60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9371639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0B13D4F-7C07-A395-0BE6-0C50274ED7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DC252CF7-8A22-90AB-7E3D-3380583F01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5A8541F6-AE51-2DCE-AE88-DC9EBB6423B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5658BB58-E60F-5C65-B321-B2451B342BE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61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9611005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1DAAB05-D6D6-5001-2797-57C6281E5D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B37C241C-96E4-C9D4-0BFE-A8264B6E1B1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33040210-7477-D477-69F9-2BFFB9C940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1E2FA250-CF42-CBD1-AF50-07C38A5635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62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6167350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1257E8F-1333-A060-B352-EAB331BF37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0A9AEBC1-E7BB-71F6-BE59-ED54D93FCFE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B843F20B-37FA-A278-E846-526487DAF3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D0D1AC76-376D-D02D-B17A-FCE615DA90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63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1567102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177F96C-2255-5BD4-A29A-CBCB00B4C1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06520819-B88C-0D25-CD2D-39A4178F8A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6D693D0C-C4E2-B9E7-C75E-C2B6B8C19EA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A93A627B-504C-E81E-7CF0-051BCA151C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64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1457845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EC860CE-A1F3-694D-A0E4-2898F606D6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D8929B89-5BF6-CFB2-864E-C389155BE9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B73F0017-9F49-60F0-8B75-6221F27569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6D54019D-5794-69C9-7DF9-806FE27D75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65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8655247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B90011F-ED4B-8715-3C4C-1F186C86F9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5B58666C-272B-AE00-DD51-4457F1FF8D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9E7566AE-1AE8-5C1A-C019-755E8F29F5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7312E8A1-22D4-E30D-8E60-3C4CB3DA5E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66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7172876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835064D-2D00-4024-A469-F91C118317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F515A873-3EA4-37DA-E961-0C3F3CDAE5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D48C7BA6-CB16-E7FF-6C3A-3C146A948B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93629986-2C3F-CC33-3494-B7F446CC150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67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1651970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EBE643F-2178-0A19-6FFB-D41191056E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7844AC26-F309-77E5-BC4A-86077BA1B65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9FE78082-CE07-756D-9197-64461BB63A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2CF1D8E0-744A-8A58-C23F-F32AEEBC57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68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5893879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1E09E68-CA4F-689B-09DA-E403947510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427EE6FB-BDE0-F7E5-31A8-075A3FEC2D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03532B97-092A-AA3E-3E59-5EFA5203F5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718459A8-D4AE-C40D-087E-9F664303FB6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69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536136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3A49126-F7F8-181F-E6B2-A57DD39F70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937157D7-2C95-3219-43C9-34FAF63BCA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47D43BA8-134F-3602-F7E8-5736A44901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6CBF370D-7553-97D6-4FC8-884F63E2A2A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70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3891117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65192B6-D54D-55C3-DFBF-D66855BE52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F2744D61-5302-2FDF-AEEA-371BCC1B06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1560BB24-5EC1-EF0E-A36B-BD77438202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7D55E0F3-7E5F-F362-8C5E-80DD72B788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71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7065810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6CC249BC-8665-720E-BE90-C6CEBF8DDA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55596BE8-A75C-AC62-D458-00479841BB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286171C1-E52D-2DEF-D7D3-91657562A2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655E3569-D94E-C808-5C65-B55B4BCE55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72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7544443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B843663-D1D5-E34A-1EA6-A24CA1B6A4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A1156529-BE94-8266-E73C-A4B75CACC4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A50CCBBE-F236-DE2F-646F-B9C75B61B0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46B34B5E-F221-84FB-009F-416C8F68F95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73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2469486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79224CD-7DCB-90F9-0262-FDB71205D3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8FDAB6A2-A4D3-D069-9EBC-33D09B71FF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584F8656-74D0-5127-A9C4-1A46224172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0BAD312F-4818-6F99-8146-E761893331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74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3645110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0564869-A6A6-84A6-8AE2-2036E1A360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E2C907F7-03E1-F29B-8480-0B32625C45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7472B7F9-83C6-EDD5-23EA-4EECA6E900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046F842C-AE2A-DB72-B995-E3CAF0DBA5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75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9855786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E41C635-CE50-B2E3-F37B-DF17CD1254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1785B65E-8645-26D8-F135-6D9ECC6164B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52464F85-7651-B687-FF57-284A700E1B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EC843276-9B30-42FB-5AD8-4D421D9FA22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76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7462888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1608C59-EE8E-37FF-BE25-688A09CEA6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39807438-555F-A6B6-6D5D-8B4008AF87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AA5BC922-775B-2675-5CB5-1E530B4959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8C861CE-064D-387D-B15E-7E0018CCB3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77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2175818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BD0CD15-CC97-D5F6-A7BE-12AA494C6C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xmlns="" id="{F2CDE904-E361-C643-F49E-674E708444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xmlns="" id="{03B6437B-69B2-F3AE-8AD3-17714354F3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4C08F493-E064-CC17-C6C6-15973B42784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823FACB9-4E35-4CB3-835A-2EBF55FAEDE3}" type="slidenum">
              <a:rPr lang="ru-RU" smtClean="0"/>
              <a:pPr rtl="0"/>
              <a:t>78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06903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Линия 2"/>
          <p:cNvSpPr>
            <a:spLocks noChangeShapeType="1"/>
          </p:cNvSpPr>
          <p:nvPr/>
        </p:nvSpPr>
        <p:spPr bwMode="auto">
          <a:xfrm>
            <a:off x="7315200" y="1066800"/>
            <a:ext cx="0" cy="449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tlCol="0"/>
          <a:lstStyle/>
          <a:p>
            <a:pPr rtl="0"/>
            <a:endParaRPr lang="ru-RU" noProof="0"/>
          </a:p>
        </p:txBody>
      </p:sp>
      <p:grpSp>
        <p:nvGrpSpPr>
          <p:cNvPr id="47112" name="Группа 8"/>
          <p:cNvGrpSpPr>
            <a:grpSpLocks/>
          </p:cNvGrpSpPr>
          <p:nvPr/>
        </p:nvGrpSpPr>
        <p:grpSpPr bwMode="auto">
          <a:xfrm>
            <a:off x="7493000" y="2992438"/>
            <a:ext cx="1338263" cy="2189162"/>
            <a:chOff x="4704" y="1885"/>
            <a:chExt cx="843" cy="1379"/>
          </a:xfrm>
        </p:grpSpPr>
        <p:sp>
          <p:nvSpPr>
            <p:cNvPr id="47113" name="Овал 9"/>
            <p:cNvSpPr>
              <a:spLocks noChangeArrowheads="1"/>
            </p:cNvSpPr>
            <p:nvPr/>
          </p:nvSpPr>
          <p:spPr bwMode="auto">
            <a:xfrm>
              <a:off x="4704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7114" name="Овал 10"/>
            <p:cNvSpPr>
              <a:spLocks noChangeArrowheads="1"/>
            </p:cNvSpPr>
            <p:nvPr/>
          </p:nvSpPr>
          <p:spPr bwMode="auto">
            <a:xfrm>
              <a:off x="4883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7115" name="Овал 11"/>
            <p:cNvSpPr>
              <a:spLocks noChangeArrowheads="1"/>
            </p:cNvSpPr>
            <p:nvPr/>
          </p:nvSpPr>
          <p:spPr bwMode="auto">
            <a:xfrm>
              <a:off x="5062" y="1885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7116" name="Овал 12"/>
            <p:cNvSpPr>
              <a:spLocks noChangeArrowheads="1"/>
            </p:cNvSpPr>
            <p:nvPr/>
          </p:nvSpPr>
          <p:spPr bwMode="auto">
            <a:xfrm>
              <a:off x="4704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7117" name="Овал 13"/>
            <p:cNvSpPr>
              <a:spLocks noChangeArrowheads="1"/>
            </p:cNvSpPr>
            <p:nvPr/>
          </p:nvSpPr>
          <p:spPr bwMode="auto">
            <a:xfrm>
              <a:off x="4883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7118" name="Овал 14"/>
            <p:cNvSpPr>
              <a:spLocks noChangeArrowheads="1"/>
            </p:cNvSpPr>
            <p:nvPr/>
          </p:nvSpPr>
          <p:spPr bwMode="auto">
            <a:xfrm>
              <a:off x="5062" y="2064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7119" name="Овал 15"/>
            <p:cNvSpPr>
              <a:spLocks noChangeArrowheads="1"/>
            </p:cNvSpPr>
            <p:nvPr/>
          </p:nvSpPr>
          <p:spPr bwMode="auto">
            <a:xfrm>
              <a:off x="5241" y="2064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7120" name="Овал 16"/>
            <p:cNvSpPr>
              <a:spLocks noChangeArrowheads="1"/>
            </p:cNvSpPr>
            <p:nvPr/>
          </p:nvSpPr>
          <p:spPr bwMode="auto">
            <a:xfrm>
              <a:off x="4704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7121" name="Овал 17"/>
            <p:cNvSpPr>
              <a:spLocks noChangeArrowheads="1"/>
            </p:cNvSpPr>
            <p:nvPr/>
          </p:nvSpPr>
          <p:spPr bwMode="auto">
            <a:xfrm>
              <a:off x="4883" y="2243"/>
              <a:ext cx="127" cy="12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7122" name="Овал 18"/>
            <p:cNvSpPr>
              <a:spLocks noChangeArrowheads="1"/>
            </p:cNvSpPr>
            <p:nvPr/>
          </p:nvSpPr>
          <p:spPr bwMode="auto">
            <a:xfrm>
              <a:off x="5062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7123" name="Овал 19"/>
            <p:cNvSpPr>
              <a:spLocks noChangeArrowheads="1"/>
            </p:cNvSpPr>
            <p:nvPr/>
          </p:nvSpPr>
          <p:spPr bwMode="auto">
            <a:xfrm>
              <a:off x="5241" y="2243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7124" name="Овал 20"/>
            <p:cNvSpPr>
              <a:spLocks noChangeArrowheads="1"/>
            </p:cNvSpPr>
            <p:nvPr/>
          </p:nvSpPr>
          <p:spPr bwMode="auto">
            <a:xfrm>
              <a:off x="5420" y="2243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7125" name="Овал 21"/>
            <p:cNvSpPr>
              <a:spLocks noChangeArrowheads="1"/>
            </p:cNvSpPr>
            <p:nvPr/>
          </p:nvSpPr>
          <p:spPr bwMode="auto">
            <a:xfrm>
              <a:off x="4704" y="2421"/>
              <a:ext cx="127" cy="128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7126" name="Овал 22"/>
            <p:cNvSpPr>
              <a:spLocks noChangeArrowheads="1"/>
            </p:cNvSpPr>
            <p:nvPr/>
          </p:nvSpPr>
          <p:spPr bwMode="auto">
            <a:xfrm>
              <a:off x="4883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7127" name="Овал 23"/>
            <p:cNvSpPr>
              <a:spLocks noChangeArrowheads="1"/>
            </p:cNvSpPr>
            <p:nvPr/>
          </p:nvSpPr>
          <p:spPr bwMode="auto">
            <a:xfrm>
              <a:off x="5062" y="2421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7128" name="Овал 24"/>
            <p:cNvSpPr>
              <a:spLocks noChangeArrowheads="1"/>
            </p:cNvSpPr>
            <p:nvPr/>
          </p:nvSpPr>
          <p:spPr bwMode="auto">
            <a:xfrm>
              <a:off x="5241" y="2421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7129" name="Овал 25"/>
            <p:cNvSpPr>
              <a:spLocks noChangeArrowheads="1"/>
            </p:cNvSpPr>
            <p:nvPr/>
          </p:nvSpPr>
          <p:spPr bwMode="auto">
            <a:xfrm>
              <a:off x="4704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7130" name="Овал 26"/>
            <p:cNvSpPr>
              <a:spLocks noChangeArrowheads="1"/>
            </p:cNvSpPr>
            <p:nvPr/>
          </p:nvSpPr>
          <p:spPr bwMode="auto">
            <a:xfrm>
              <a:off x="4883" y="2600"/>
              <a:ext cx="127" cy="12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7131" name="Овал 27"/>
            <p:cNvSpPr>
              <a:spLocks noChangeArrowheads="1"/>
            </p:cNvSpPr>
            <p:nvPr/>
          </p:nvSpPr>
          <p:spPr bwMode="auto">
            <a:xfrm>
              <a:off x="5062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7132" name="Овал 28"/>
            <p:cNvSpPr>
              <a:spLocks noChangeArrowheads="1"/>
            </p:cNvSpPr>
            <p:nvPr/>
          </p:nvSpPr>
          <p:spPr bwMode="auto">
            <a:xfrm>
              <a:off x="5241" y="2600"/>
              <a:ext cx="127" cy="12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7133" name="Овал 29"/>
            <p:cNvSpPr>
              <a:spLocks noChangeArrowheads="1"/>
            </p:cNvSpPr>
            <p:nvPr/>
          </p:nvSpPr>
          <p:spPr bwMode="auto">
            <a:xfrm>
              <a:off x="5420" y="2600"/>
              <a:ext cx="127" cy="128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7134" name="Овал 30"/>
            <p:cNvSpPr>
              <a:spLocks noChangeArrowheads="1"/>
            </p:cNvSpPr>
            <p:nvPr/>
          </p:nvSpPr>
          <p:spPr bwMode="auto">
            <a:xfrm>
              <a:off x="4704" y="2779"/>
              <a:ext cx="127" cy="12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7135" name="Овал 31"/>
            <p:cNvSpPr>
              <a:spLocks noChangeArrowheads="1"/>
            </p:cNvSpPr>
            <p:nvPr/>
          </p:nvSpPr>
          <p:spPr bwMode="auto">
            <a:xfrm>
              <a:off x="4883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7136" name="Овал 32"/>
            <p:cNvSpPr>
              <a:spLocks noChangeArrowheads="1"/>
            </p:cNvSpPr>
            <p:nvPr/>
          </p:nvSpPr>
          <p:spPr bwMode="auto">
            <a:xfrm>
              <a:off x="5062" y="2779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7137" name="Овал 33"/>
            <p:cNvSpPr>
              <a:spLocks noChangeArrowheads="1"/>
            </p:cNvSpPr>
            <p:nvPr/>
          </p:nvSpPr>
          <p:spPr bwMode="auto">
            <a:xfrm>
              <a:off x="5241" y="2779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7138" name="Овал 34"/>
            <p:cNvSpPr>
              <a:spLocks noChangeArrowheads="1"/>
            </p:cNvSpPr>
            <p:nvPr/>
          </p:nvSpPr>
          <p:spPr bwMode="auto">
            <a:xfrm>
              <a:off x="4704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7139" name="Овал 35"/>
            <p:cNvSpPr>
              <a:spLocks noChangeArrowheads="1"/>
            </p:cNvSpPr>
            <p:nvPr/>
          </p:nvSpPr>
          <p:spPr bwMode="auto">
            <a:xfrm>
              <a:off x="4883" y="2958"/>
              <a:ext cx="127" cy="12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7140" name="Овал 36"/>
            <p:cNvSpPr>
              <a:spLocks noChangeArrowheads="1"/>
            </p:cNvSpPr>
            <p:nvPr/>
          </p:nvSpPr>
          <p:spPr bwMode="auto">
            <a:xfrm>
              <a:off x="5062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7141" name="Овал 37"/>
            <p:cNvSpPr>
              <a:spLocks noChangeArrowheads="1"/>
            </p:cNvSpPr>
            <p:nvPr/>
          </p:nvSpPr>
          <p:spPr bwMode="auto">
            <a:xfrm>
              <a:off x="5241" y="2958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7142" name="Овал 38"/>
            <p:cNvSpPr>
              <a:spLocks noChangeArrowheads="1"/>
            </p:cNvSpPr>
            <p:nvPr/>
          </p:nvSpPr>
          <p:spPr bwMode="auto">
            <a:xfrm>
              <a:off x="4883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7143" name="Овал 39"/>
            <p:cNvSpPr>
              <a:spLocks noChangeArrowheads="1"/>
            </p:cNvSpPr>
            <p:nvPr/>
          </p:nvSpPr>
          <p:spPr bwMode="auto">
            <a:xfrm>
              <a:off x="5241" y="3137"/>
              <a:ext cx="127" cy="127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</p:grpSp>
      <p:sp>
        <p:nvSpPr>
          <p:cNvPr id="47144" name="Линия 40"/>
          <p:cNvSpPr>
            <a:spLocks noChangeShapeType="1"/>
          </p:cNvSpPr>
          <p:nvPr/>
        </p:nvSpPr>
        <p:spPr bwMode="auto">
          <a:xfrm>
            <a:off x="304800" y="2819400"/>
            <a:ext cx="8229600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47107" name="Заголовок 1"/>
          <p:cNvSpPr>
            <a:spLocks noGrp="1" noChangeArrowheads="1"/>
          </p:cNvSpPr>
          <p:nvPr>
            <p:ph type="ctrTitle"/>
          </p:nvPr>
        </p:nvSpPr>
        <p:spPr>
          <a:xfrm>
            <a:off x="315913" y="466725"/>
            <a:ext cx="6781800" cy="2133600"/>
          </a:xfrm>
        </p:spPr>
        <p:txBody>
          <a:bodyPr rtlCol="0"/>
          <a:lstStyle>
            <a:lvl1pPr algn="r">
              <a:defRPr sz="4400"/>
            </a:lvl1pPr>
          </a:lstStyle>
          <a:p>
            <a:pPr lvl="0" rtl="0"/>
            <a:r>
              <a:rPr lang="ru-RU" noProof="0"/>
              <a:t>Образец заголовка</a:t>
            </a:r>
          </a:p>
        </p:txBody>
      </p:sp>
      <p:sp>
        <p:nvSpPr>
          <p:cNvPr id="47108" name="Текст 2"/>
          <p:cNvSpPr>
            <a:spLocks noGrp="1" noChangeArrowheads="1"/>
          </p:cNvSpPr>
          <p:nvPr>
            <p:ph type="subTitle" idx="1"/>
          </p:nvPr>
        </p:nvSpPr>
        <p:spPr>
          <a:xfrm>
            <a:off x="849313" y="3049588"/>
            <a:ext cx="6248400" cy="2362200"/>
          </a:xfrm>
        </p:spPr>
        <p:txBody>
          <a:bodyPr rtlCol="0"/>
          <a:lstStyle>
            <a:lvl1pPr marL="0" indent="0" algn="r">
              <a:buFontTx/>
              <a:buNone/>
              <a:defRPr sz="2900"/>
            </a:lvl1pPr>
          </a:lstStyle>
          <a:p>
            <a:pPr lvl="0" rtl="0"/>
            <a:r>
              <a:rPr lang="ru-RU" noProof="0"/>
              <a:t>Образец подзаголовка</a:t>
            </a:r>
          </a:p>
        </p:txBody>
      </p:sp>
      <p:sp>
        <p:nvSpPr>
          <p:cNvPr id="47109" name="Дата 3"/>
          <p:cNvSpPr>
            <a:spLocks noGrp="1" noChangeArrowheads="1"/>
          </p:cNvSpPr>
          <p:nvPr>
            <p:ph type="dt" sz="half" idx="2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fld id="{AA908749-E233-400E-AA8B-676D58DAF3A7}" type="datetime1">
              <a:rPr lang="ru-RU" altLang="en-US" noProof="0" smtClean="0"/>
              <a:t>20.01.2026</a:t>
            </a:fld>
            <a:endParaRPr lang="ru-RU" altLang="en-US" noProof="0"/>
          </a:p>
        </p:txBody>
      </p:sp>
      <p:sp>
        <p:nvSpPr>
          <p:cNvPr id="47110" name="Нижний колонтитул 4"/>
          <p:cNvSpPr>
            <a:spLocks noGrp="1" noChangeArrowheads="1"/>
          </p:cNvSpPr>
          <p:nvPr>
            <p:ph type="ftr" sz="quarter" idx="3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47111" name="Номер слайда 5"/>
          <p:cNvSpPr>
            <a:spLocks noGrp="1" noChangeArrowheads="1"/>
          </p:cNvSpPr>
          <p:nvPr>
            <p:ph type="sldNum" sz="quarter" idx="4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fld id="{E945280F-DE53-48B1-9FB9-96A39916642A}" type="slidenum">
              <a:rPr lang="ru-RU" altLang="en-US" noProof="0" smtClean="0"/>
              <a:pPr/>
              <a:t>‹#›</a:t>
            </a:fld>
            <a:endParaRPr lang="ru-RU" altLang="en-US" noProof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1pPr marL="45720" indent="0">
              <a:buFontTx/>
              <a:buNone/>
              <a:defRPr/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fld id="{A789F0BA-4750-4D69-95A3-A63F3B4C82B8}" type="datetime1">
              <a:rPr lang="ru-RU" altLang="en-US" noProof="0" smtClean="0"/>
              <a:t>20.01.2026</a:t>
            </a:fld>
            <a:endParaRPr lang="ru-RU" altLang="en-US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fld id="{71C6F290-D301-4864-9490-340EF11588D9}" type="slidenum">
              <a:rPr lang="ru-RU" altLang="en-US" noProof="0" smtClean="0"/>
              <a:pPr/>
              <a:t>‹#›</a:t>
            </a:fld>
            <a:endParaRPr lang="ru-RU" altLang="en-US" noProof="0"/>
          </a:p>
        </p:txBody>
      </p:sp>
    </p:spTree>
    <p:extLst>
      <p:ext uri="{BB962C8B-B14F-4D97-AF65-F5344CB8AC3E}">
        <p14:creationId xmlns:p14="http://schemas.microsoft.com/office/powerpoint/2010/main" val="30360729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rtlCol="0" anchor="t"/>
          <a:lstStyle>
            <a:lvl1pPr algn="l">
              <a:defRPr sz="4000" b="1" cap="all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rtlCol="0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fld id="{31C05D85-84B3-48B7-9D97-D1BA1D9A2FC7}" type="datetime1">
              <a:rPr lang="ru-RU" altLang="en-US" noProof="0" smtClean="0"/>
              <a:t>20.01.2026</a:t>
            </a:fld>
            <a:endParaRPr lang="ru-RU" altLang="en-US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fld id="{D0208CE1-DD55-4A43-A479-EF83A2DC3985}" type="slidenum">
              <a:rPr lang="ru-RU" altLang="en-US" noProof="0" smtClean="0"/>
              <a:pPr/>
              <a:t>‹#›</a:t>
            </a:fld>
            <a:endParaRPr lang="ru-RU" altLang="en-US" noProof="0"/>
          </a:p>
        </p:txBody>
      </p:sp>
    </p:spTree>
    <p:extLst>
      <p:ext uri="{BB962C8B-B14F-4D97-AF65-F5344CB8AC3E}">
        <p14:creationId xmlns:p14="http://schemas.microsoft.com/office/powerpoint/2010/main" val="16219752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 hasCustomPrompt="1"/>
          </p:nvPr>
        </p:nvSpPr>
        <p:spPr>
          <a:xfrm>
            <a:off x="1143000" y="1524000"/>
            <a:ext cx="3619500" cy="4411663"/>
          </a:xfrm>
        </p:spPr>
        <p:txBody>
          <a:bodyPr rtlCol="0"/>
          <a:lstStyle>
            <a:lvl1pPr marL="45720" indent="0">
              <a:buFontTx/>
              <a:buNone/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 hasCustomPrompt="1"/>
          </p:nvPr>
        </p:nvSpPr>
        <p:spPr>
          <a:xfrm>
            <a:off x="4914900" y="1524000"/>
            <a:ext cx="3619500" cy="4411663"/>
          </a:xfrm>
        </p:spPr>
        <p:txBody>
          <a:bodyPr rtlCol="0"/>
          <a:lstStyle>
            <a:lvl1pPr marL="45720" indent="0">
              <a:buFontTx/>
              <a:buNone/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fld id="{3D4E2866-DF10-41D5-BDCB-4A04F6AA6B93}" type="datetime1">
              <a:rPr lang="ru-RU" altLang="en-US" noProof="0" smtClean="0"/>
              <a:t>20.01.2026</a:t>
            </a:fld>
            <a:endParaRPr lang="ru-RU" altLang="en-US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fld id="{0927AF89-6755-46F5-BBCF-E571D7F311A5}" type="slidenum">
              <a:rPr lang="ru-RU" altLang="en-US" noProof="0" smtClean="0"/>
              <a:pPr/>
              <a:t>‹#›</a:t>
            </a:fld>
            <a:endParaRPr lang="ru-RU" altLang="en-US" noProof="0"/>
          </a:p>
        </p:txBody>
      </p:sp>
    </p:spTree>
    <p:extLst>
      <p:ext uri="{BB962C8B-B14F-4D97-AF65-F5344CB8AC3E}">
        <p14:creationId xmlns:p14="http://schemas.microsoft.com/office/powerpoint/2010/main" val="1037358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457200" y="1535113"/>
            <a:ext cx="4040188" cy="63976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 hasCustomPrompt="1"/>
          </p:nvPr>
        </p:nvSpPr>
        <p:spPr>
          <a:xfrm>
            <a:off x="457200" y="2174875"/>
            <a:ext cx="4040188" cy="3951288"/>
          </a:xfrm>
        </p:spPr>
        <p:txBody>
          <a:bodyPr rtlCol="0"/>
          <a:lstStyle>
            <a:lvl1pPr marL="45720" indent="0">
              <a:buFontTx/>
              <a:buNone/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 hasCustomPrompt="1"/>
          </p:nvPr>
        </p:nvSpPr>
        <p:spPr>
          <a:xfrm>
            <a:off x="4645025" y="1535113"/>
            <a:ext cx="4041775" cy="63976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 hasCustomPrompt="1"/>
          </p:nvPr>
        </p:nvSpPr>
        <p:spPr>
          <a:xfrm>
            <a:off x="4645025" y="2174875"/>
            <a:ext cx="4041775" cy="3951288"/>
          </a:xfrm>
        </p:spPr>
        <p:txBody>
          <a:bodyPr rtlCol="0"/>
          <a:lstStyle>
            <a:lvl1pPr marL="45720" indent="0">
              <a:buFontTx/>
              <a:buNone/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fld id="{A24A4474-5A87-48DB-8262-3E6316078229}" type="datetime1">
              <a:rPr lang="ru-RU" altLang="en-US" noProof="0" smtClean="0"/>
              <a:t>20.01.2026</a:t>
            </a:fld>
            <a:endParaRPr lang="ru-RU" altLang="en-US" noProof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fld id="{F76BE3C0-1208-4260-82C3-0EB040027195}" type="slidenum">
              <a:rPr lang="ru-RU" altLang="en-US" noProof="0" smtClean="0"/>
              <a:pPr/>
              <a:t>‹#›</a:t>
            </a:fld>
            <a:endParaRPr lang="ru-RU" altLang="en-US" noProof="0"/>
          </a:p>
        </p:txBody>
      </p:sp>
    </p:spTree>
    <p:extLst>
      <p:ext uri="{BB962C8B-B14F-4D97-AF65-F5344CB8AC3E}">
        <p14:creationId xmlns:p14="http://schemas.microsoft.com/office/powerpoint/2010/main" val="1393253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fld id="{BC661749-4BC5-495C-973F-2A93DEFCBF4D}" type="datetime1">
              <a:rPr lang="ru-RU" altLang="en-US" noProof="0" smtClean="0"/>
              <a:t>20.01.2026</a:t>
            </a:fld>
            <a:endParaRPr lang="ru-RU" altLang="en-US" noProof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fld id="{D5F02DF6-5EF1-449D-8E8F-F40E7D2FCBCB}" type="slidenum">
              <a:rPr lang="ru-RU" altLang="en-US" noProof="0" smtClean="0"/>
              <a:pPr/>
              <a:t>‹#›</a:t>
            </a:fld>
            <a:endParaRPr lang="ru-RU" altLang="en-US" noProof="0"/>
          </a:p>
        </p:txBody>
      </p:sp>
    </p:spTree>
    <p:extLst>
      <p:ext uri="{BB962C8B-B14F-4D97-AF65-F5344CB8AC3E}">
        <p14:creationId xmlns:p14="http://schemas.microsoft.com/office/powerpoint/2010/main" val="8673688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fld id="{90C3FE87-D376-4BDC-A80C-0B93909FAC0F}" type="datetime1">
              <a:rPr lang="ru-RU" altLang="en-US" noProof="0" smtClean="0"/>
              <a:t>20.01.2026</a:t>
            </a:fld>
            <a:endParaRPr lang="ru-RU" altLang="en-US" noProof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fld id="{AC3460AA-1533-4548-8781-A6D0EAE276D6}" type="slidenum">
              <a:rPr lang="ru-RU" altLang="en-US" noProof="0" smtClean="0"/>
              <a:pPr/>
              <a:t>‹#›</a:t>
            </a:fld>
            <a:endParaRPr lang="ru-RU" altLang="en-US" noProof="0"/>
          </a:p>
        </p:txBody>
      </p:sp>
    </p:spTree>
    <p:extLst>
      <p:ext uri="{BB962C8B-B14F-4D97-AF65-F5344CB8AC3E}">
        <p14:creationId xmlns:p14="http://schemas.microsoft.com/office/powerpoint/2010/main" val="12510941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rtlCol="0"/>
          <a:lstStyle>
            <a:lvl1pPr algn="l">
              <a:defRPr sz="2000" b="1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>
          <a:xfrm>
            <a:off x="3575050" y="273050"/>
            <a:ext cx="5111750" cy="5853113"/>
          </a:xfrm>
        </p:spPr>
        <p:txBody>
          <a:bodyPr rtlCol="0"/>
          <a:lstStyle>
            <a:lvl1pPr marL="45720" indent="0">
              <a:buFontTx/>
              <a:buNone/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457200" y="1435100"/>
            <a:ext cx="3008313" cy="4691063"/>
          </a:xfrm>
        </p:spPr>
        <p:txBody>
          <a:bodyPr rtlCol="0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fld id="{15869A9A-69DB-4581-895A-3BCA620952B7}" type="datetime1">
              <a:rPr lang="ru-RU" altLang="en-US" noProof="0" smtClean="0"/>
              <a:t>20.01.2026</a:t>
            </a:fld>
            <a:endParaRPr lang="ru-RU" altLang="en-US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fld id="{C6386842-FEC9-453F-B6F7-7C945F3A2D73}" type="slidenum">
              <a:rPr lang="ru-RU" altLang="en-US" noProof="0" smtClean="0"/>
              <a:pPr/>
              <a:t>‹#›</a:t>
            </a:fld>
            <a:endParaRPr lang="ru-RU" altLang="en-US" noProof="0"/>
          </a:p>
        </p:txBody>
      </p:sp>
    </p:spTree>
    <p:extLst>
      <p:ext uri="{BB962C8B-B14F-4D97-AF65-F5344CB8AC3E}">
        <p14:creationId xmlns:p14="http://schemas.microsoft.com/office/powerpoint/2010/main" val="15309245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rtlCol="0"/>
          <a:lstStyle>
            <a:lvl1pPr algn="l">
              <a:defRPr sz="2000" b="1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idx="1" hasCustomPrompt="1"/>
          </p:nvPr>
        </p:nvSpPr>
        <p:spPr>
          <a:xfrm>
            <a:off x="1792288" y="612775"/>
            <a:ext cx="5486400" cy="4114800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1792288" y="5367338"/>
            <a:ext cx="5486400" cy="804862"/>
          </a:xfrm>
        </p:spPr>
        <p:txBody>
          <a:bodyPr rtlCol="0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fld id="{C82D7165-3498-45FA-AD18-09B79056FA62}" type="datetime1">
              <a:rPr lang="ru-RU" altLang="en-US" noProof="0" smtClean="0"/>
              <a:t>20.01.2026</a:t>
            </a:fld>
            <a:endParaRPr lang="ru-RU" altLang="en-US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fld id="{E96DA581-ADE3-4A40-91CB-711A776CAC29}" type="slidenum">
              <a:rPr lang="ru-RU" altLang="en-US" noProof="0" smtClean="0"/>
              <a:pPr/>
              <a:t>‹#›</a:t>
            </a:fld>
            <a:endParaRPr lang="ru-RU" altLang="en-US" noProof="0"/>
          </a:p>
        </p:txBody>
      </p:sp>
    </p:spTree>
    <p:extLst>
      <p:ext uri="{BB962C8B-B14F-4D97-AF65-F5344CB8AC3E}">
        <p14:creationId xmlns:p14="http://schemas.microsoft.com/office/powerpoint/2010/main" val="29115662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>
            <a:lvl1pPr marL="45720" indent="0">
              <a:buFontTx/>
              <a:buNone/>
              <a:defRPr/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fld id="{CD7FFECE-7EC3-4E38-AB60-7BF9A097CB4D}" type="datetime1">
              <a:rPr lang="ru-RU" altLang="en-US" noProof="0" smtClean="0"/>
              <a:t>20.01.2026</a:t>
            </a:fld>
            <a:endParaRPr lang="ru-RU" altLang="en-US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fld id="{872E90EB-6CA4-453F-8712-C339590DE034}" type="slidenum">
              <a:rPr lang="ru-RU" altLang="en-US" noProof="0" smtClean="0"/>
              <a:pPr/>
              <a:t>‹#›</a:t>
            </a:fld>
            <a:endParaRPr lang="ru-RU" altLang="en-US" noProof="0"/>
          </a:p>
        </p:txBody>
      </p:sp>
    </p:spTree>
    <p:extLst>
      <p:ext uri="{BB962C8B-B14F-4D97-AF65-F5344CB8AC3E}">
        <p14:creationId xmlns:p14="http://schemas.microsoft.com/office/powerpoint/2010/main" val="4113127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457950" y="228600"/>
            <a:ext cx="2076450" cy="5707063"/>
          </a:xfrm>
        </p:spPr>
        <p:txBody>
          <a:bodyPr vert="eaVert"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 hasCustomPrompt="1"/>
          </p:nvPr>
        </p:nvSpPr>
        <p:spPr>
          <a:xfrm>
            <a:off x="228600" y="228600"/>
            <a:ext cx="6076950" cy="5707063"/>
          </a:xfrm>
        </p:spPr>
        <p:txBody>
          <a:bodyPr vert="eaVert" rtlCol="0"/>
          <a:lstStyle>
            <a:lvl1pPr marL="45720" indent="0">
              <a:buFontTx/>
              <a:buNone/>
              <a:defRPr/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fld id="{BE6651CC-0A69-435C-A377-0073BEF118EA}" type="datetime1">
              <a:rPr lang="ru-RU" altLang="en-US" noProof="0" smtClean="0"/>
              <a:t>20.01.2026</a:t>
            </a:fld>
            <a:endParaRPr lang="ru-RU" altLang="en-US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fld id="{26D251BA-4196-46F7-BF5E-DE37F6712AD1}" type="slidenum">
              <a:rPr lang="ru-RU" altLang="en-US" noProof="0" smtClean="0"/>
              <a:pPr/>
              <a:t>‹#›</a:t>
            </a:fld>
            <a:endParaRPr lang="ru-RU" altLang="en-US" noProof="0"/>
          </a:p>
        </p:txBody>
      </p:sp>
    </p:spTree>
    <p:extLst>
      <p:ext uri="{BB962C8B-B14F-4D97-AF65-F5344CB8AC3E}">
        <p14:creationId xmlns:p14="http://schemas.microsoft.com/office/powerpoint/2010/main" val="325170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Линия 2"/>
          <p:cNvSpPr>
            <a:spLocks noChangeShapeType="1"/>
          </p:cNvSpPr>
          <p:nvPr/>
        </p:nvSpPr>
        <p:spPr bwMode="auto">
          <a:xfrm>
            <a:off x="7962900" y="152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tlCol="0"/>
          <a:lstStyle/>
          <a:p>
            <a:pPr rtl="0"/>
            <a:endParaRPr lang="ru-RU" noProof="0"/>
          </a:p>
        </p:txBody>
      </p:sp>
      <p:grpSp>
        <p:nvGrpSpPr>
          <p:cNvPr id="46088" name="Группа 8"/>
          <p:cNvGrpSpPr>
            <a:grpSpLocks/>
          </p:cNvGrpSpPr>
          <p:nvPr/>
        </p:nvGrpSpPr>
        <p:grpSpPr bwMode="auto">
          <a:xfrm>
            <a:off x="8153400" y="152400"/>
            <a:ext cx="792163" cy="1295400"/>
            <a:chOff x="5136" y="960"/>
            <a:chExt cx="528" cy="864"/>
          </a:xfrm>
        </p:grpSpPr>
        <p:sp>
          <p:nvSpPr>
            <p:cNvPr id="46089" name="Овал 9"/>
            <p:cNvSpPr>
              <a:spLocks noChangeArrowheads="1"/>
            </p:cNvSpPr>
            <p:nvPr/>
          </p:nvSpPr>
          <p:spPr bwMode="auto">
            <a:xfrm>
              <a:off x="5136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6090" name="Овал 10"/>
            <p:cNvSpPr>
              <a:spLocks noChangeArrowheads="1"/>
            </p:cNvSpPr>
            <p:nvPr/>
          </p:nvSpPr>
          <p:spPr bwMode="auto">
            <a:xfrm>
              <a:off x="5248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6091" name="Овал 11"/>
            <p:cNvSpPr>
              <a:spLocks noChangeArrowheads="1"/>
            </p:cNvSpPr>
            <p:nvPr/>
          </p:nvSpPr>
          <p:spPr bwMode="auto">
            <a:xfrm>
              <a:off x="5360" y="960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6092" name="Овал 12"/>
            <p:cNvSpPr>
              <a:spLocks noChangeArrowheads="1"/>
            </p:cNvSpPr>
            <p:nvPr/>
          </p:nvSpPr>
          <p:spPr bwMode="auto">
            <a:xfrm>
              <a:off x="5136" y="1072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6093" name="Овал 13"/>
            <p:cNvSpPr>
              <a:spLocks noChangeArrowheads="1"/>
            </p:cNvSpPr>
            <p:nvPr/>
          </p:nvSpPr>
          <p:spPr bwMode="auto">
            <a:xfrm>
              <a:off x="5248" y="1072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6094" name="Овал 14"/>
            <p:cNvSpPr>
              <a:spLocks noChangeArrowheads="1"/>
            </p:cNvSpPr>
            <p:nvPr/>
          </p:nvSpPr>
          <p:spPr bwMode="auto">
            <a:xfrm>
              <a:off x="5360" y="1072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6095" name="Овал 15"/>
            <p:cNvSpPr>
              <a:spLocks noChangeArrowheads="1"/>
            </p:cNvSpPr>
            <p:nvPr/>
          </p:nvSpPr>
          <p:spPr bwMode="auto">
            <a:xfrm>
              <a:off x="5472" y="1072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6096" name="Овал 16"/>
            <p:cNvSpPr>
              <a:spLocks noChangeArrowheads="1"/>
            </p:cNvSpPr>
            <p:nvPr/>
          </p:nvSpPr>
          <p:spPr bwMode="auto">
            <a:xfrm>
              <a:off x="5136" y="1184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6097" name="Овал 17"/>
            <p:cNvSpPr>
              <a:spLocks noChangeArrowheads="1"/>
            </p:cNvSpPr>
            <p:nvPr/>
          </p:nvSpPr>
          <p:spPr bwMode="auto">
            <a:xfrm>
              <a:off x="5248" y="1184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6098" name="Овал 18"/>
            <p:cNvSpPr>
              <a:spLocks noChangeArrowheads="1"/>
            </p:cNvSpPr>
            <p:nvPr/>
          </p:nvSpPr>
          <p:spPr bwMode="auto">
            <a:xfrm>
              <a:off x="5360" y="1184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6099" name="Овал 19"/>
            <p:cNvSpPr>
              <a:spLocks noChangeArrowheads="1"/>
            </p:cNvSpPr>
            <p:nvPr/>
          </p:nvSpPr>
          <p:spPr bwMode="auto">
            <a:xfrm>
              <a:off x="5472" y="1184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6100" name="Овал 20"/>
            <p:cNvSpPr>
              <a:spLocks noChangeArrowheads="1"/>
            </p:cNvSpPr>
            <p:nvPr/>
          </p:nvSpPr>
          <p:spPr bwMode="auto">
            <a:xfrm>
              <a:off x="5584" y="1184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6101" name="Овал 21"/>
            <p:cNvSpPr>
              <a:spLocks noChangeArrowheads="1"/>
            </p:cNvSpPr>
            <p:nvPr/>
          </p:nvSpPr>
          <p:spPr bwMode="auto">
            <a:xfrm>
              <a:off x="5136" y="1296"/>
              <a:ext cx="80" cy="8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6102" name="Овал 22"/>
            <p:cNvSpPr>
              <a:spLocks noChangeArrowheads="1"/>
            </p:cNvSpPr>
            <p:nvPr/>
          </p:nvSpPr>
          <p:spPr bwMode="auto">
            <a:xfrm>
              <a:off x="5248" y="1296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6103" name="Овал 23"/>
            <p:cNvSpPr>
              <a:spLocks noChangeArrowheads="1"/>
            </p:cNvSpPr>
            <p:nvPr/>
          </p:nvSpPr>
          <p:spPr bwMode="auto">
            <a:xfrm>
              <a:off x="5360" y="1296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6104" name="Овал 24"/>
            <p:cNvSpPr>
              <a:spLocks noChangeArrowheads="1"/>
            </p:cNvSpPr>
            <p:nvPr/>
          </p:nvSpPr>
          <p:spPr bwMode="auto">
            <a:xfrm>
              <a:off x="5472" y="1296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6105" name="Овал 25"/>
            <p:cNvSpPr>
              <a:spLocks noChangeArrowheads="1"/>
            </p:cNvSpPr>
            <p:nvPr/>
          </p:nvSpPr>
          <p:spPr bwMode="auto">
            <a:xfrm>
              <a:off x="5136" y="1408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6106" name="Овал 26"/>
            <p:cNvSpPr>
              <a:spLocks noChangeArrowheads="1"/>
            </p:cNvSpPr>
            <p:nvPr/>
          </p:nvSpPr>
          <p:spPr bwMode="auto">
            <a:xfrm>
              <a:off x="5248" y="1408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6107" name="Овал 27"/>
            <p:cNvSpPr>
              <a:spLocks noChangeArrowheads="1"/>
            </p:cNvSpPr>
            <p:nvPr/>
          </p:nvSpPr>
          <p:spPr bwMode="auto">
            <a:xfrm>
              <a:off x="5360" y="1408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6108" name="Овал 28"/>
            <p:cNvSpPr>
              <a:spLocks noChangeArrowheads="1"/>
            </p:cNvSpPr>
            <p:nvPr/>
          </p:nvSpPr>
          <p:spPr bwMode="auto">
            <a:xfrm>
              <a:off x="5472" y="1408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6109" name="Овал 29"/>
            <p:cNvSpPr>
              <a:spLocks noChangeArrowheads="1"/>
            </p:cNvSpPr>
            <p:nvPr/>
          </p:nvSpPr>
          <p:spPr bwMode="auto">
            <a:xfrm>
              <a:off x="5584" y="1408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6110" name="Овал 30"/>
            <p:cNvSpPr>
              <a:spLocks noChangeArrowheads="1"/>
            </p:cNvSpPr>
            <p:nvPr/>
          </p:nvSpPr>
          <p:spPr bwMode="auto">
            <a:xfrm>
              <a:off x="5136" y="1520"/>
              <a:ext cx="80" cy="8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6111" name="Овал 31"/>
            <p:cNvSpPr>
              <a:spLocks noChangeArrowheads="1"/>
            </p:cNvSpPr>
            <p:nvPr/>
          </p:nvSpPr>
          <p:spPr bwMode="auto">
            <a:xfrm>
              <a:off x="5248" y="1520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6112" name="Овал 32"/>
            <p:cNvSpPr>
              <a:spLocks noChangeArrowheads="1"/>
            </p:cNvSpPr>
            <p:nvPr/>
          </p:nvSpPr>
          <p:spPr bwMode="auto">
            <a:xfrm>
              <a:off x="5360" y="1520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6113" name="Овал 33"/>
            <p:cNvSpPr>
              <a:spLocks noChangeArrowheads="1"/>
            </p:cNvSpPr>
            <p:nvPr/>
          </p:nvSpPr>
          <p:spPr bwMode="auto">
            <a:xfrm>
              <a:off x="5472" y="1520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6114" name="Овал 34"/>
            <p:cNvSpPr>
              <a:spLocks noChangeArrowheads="1"/>
            </p:cNvSpPr>
            <p:nvPr/>
          </p:nvSpPr>
          <p:spPr bwMode="auto">
            <a:xfrm>
              <a:off x="5136" y="1632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6115" name="Овал 35"/>
            <p:cNvSpPr>
              <a:spLocks noChangeArrowheads="1"/>
            </p:cNvSpPr>
            <p:nvPr/>
          </p:nvSpPr>
          <p:spPr bwMode="auto">
            <a:xfrm>
              <a:off x="5248" y="1632"/>
              <a:ext cx="80" cy="8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6116" name="Овал 36"/>
            <p:cNvSpPr>
              <a:spLocks noChangeArrowheads="1"/>
            </p:cNvSpPr>
            <p:nvPr/>
          </p:nvSpPr>
          <p:spPr bwMode="auto">
            <a:xfrm>
              <a:off x="5360" y="1632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6117" name="Овал 37"/>
            <p:cNvSpPr>
              <a:spLocks noChangeArrowheads="1"/>
            </p:cNvSpPr>
            <p:nvPr/>
          </p:nvSpPr>
          <p:spPr bwMode="auto">
            <a:xfrm>
              <a:off x="5472" y="1632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6118" name="Овал 38"/>
            <p:cNvSpPr>
              <a:spLocks noChangeArrowheads="1"/>
            </p:cNvSpPr>
            <p:nvPr/>
          </p:nvSpPr>
          <p:spPr bwMode="auto">
            <a:xfrm>
              <a:off x="5248" y="1744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  <p:sp>
          <p:nvSpPr>
            <p:cNvPr id="46119" name="Овал 39"/>
            <p:cNvSpPr>
              <a:spLocks noChangeArrowheads="1"/>
            </p:cNvSpPr>
            <p:nvPr/>
          </p:nvSpPr>
          <p:spPr bwMode="auto">
            <a:xfrm>
              <a:off x="5472" y="1744"/>
              <a:ext cx="80" cy="80"/>
            </a:xfrm>
            <a:prstGeom prst="ellipse">
              <a:avLst/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ru-RU" noProof="0"/>
            </a:p>
          </p:txBody>
        </p:sp>
      </p:grpSp>
      <p:sp>
        <p:nvSpPr>
          <p:cNvPr id="46083" name="Заголовок 1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228600"/>
            <a:ext cx="76962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</a:bodyPr>
          <a:lstStyle/>
          <a:p>
            <a:pPr lvl="0" rtl="0"/>
            <a:r>
              <a:rPr lang="ru-RU" noProof="0"/>
              <a:t>Образец заголовка</a:t>
            </a:r>
          </a:p>
        </p:txBody>
      </p:sp>
      <p:sp>
        <p:nvSpPr>
          <p:cNvPr id="46084" name="Текст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43000" y="1524000"/>
            <a:ext cx="7391400" cy="4411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lvl="0" rtl="0"/>
            <a:r>
              <a:rPr lang="ru-RU" noProof="0" dirty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  <a:p>
            <a:pPr lvl="8" rtl="0"/>
            <a:endParaRPr lang="ru-RU" altLang="en-US" noProof="0" dirty="0"/>
          </a:p>
          <a:p>
            <a:pPr lvl="8" rtl="0"/>
            <a:endParaRPr lang="ru-RU" altLang="en-US" noProof="0" dirty="0"/>
          </a:p>
        </p:txBody>
      </p:sp>
      <p:sp>
        <p:nvSpPr>
          <p:cNvPr id="46085" name="Дата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SzTx/>
              <a:buFontTx/>
              <a:buNone/>
              <a:defRPr sz="1000"/>
            </a:lvl1pPr>
          </a:lstStyle>
          <a:p>
            <a:pPr rtl="0"/>
            <a:fld id="{314E3C84-3980-4D3F-886F-1BEAEB8F6B30}" type="datetime1">
              <a:rPr lang="ru-RU" altLang="en-US" noProof="0" smtClean="0"/>
              <a:t>20.01.2026</a:t>
            </a:fld>
            <a:endParaRPr lang="ru-RU" altLang="en-US" noProof="0"/>
          </a:p>
        </p:txBody>
      </p:sp>
      <p:sp>
        <p:nvSpPr>
          <p:cNvPr id="46086" name="Нижний колонтитул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ClrTx/>
              <a:buSzTx/>
              <a:buFontTx/>
              <a:buNone/>
              <a:defRPr sz="1000"/>
            </a:lvl1pPr>
          </a:lstStyle>
          <a:p>
            <a:pPr rtl="0"/>
            <a:r>
              <a:rPr lang="ru-RU" noProof="0"/>
              <a:t>Добавить нижний колонтитул</a:t>
            </a:r>
          </a:p>
        </p:txBody>
      </p:sp>
      <p:sp>
        <p:nvSpPr>
          <p:cNvPr id="46087" name="Номер слайда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SzTx/>
              <a:buFontTx/>
              <a:buNone/>
              <a:defRPr sz="1000"/>
            </a:lvl1pPr>
          </a:lstStyle>
          <a:p>
            <a:pPr rtl="0"/>
            <a:fld id="{D7E5119E-5338-4B55-81DC-57EAC9440FD0}" type="slidenum">
              <a:rPr lang="ru-RU" altLang="en-US" noProof="0" smtClean="0"/>
              <a:pPr/>
              <a:t>‹#›</a:t>
            </a:fld>
            <a:endParaRPr lang="ru-RU" altLang="en-US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</p:sldLayoutIdLst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</a:defRPr>
      </a:lvl9pPr>
    </p:titleStyle>
    <p:bodyStyle>
      <a:lvl1pPr marL="45720" indent="0" algn="l" rtl="0" eaLnBrk="1" fontAlgn="base" hangingPunct="1">
        <a:spcBef>
          <a:spcPct val="25000"/>
        </a:spcBef>
        <a:spcAft>
          <a:spcPct val="0"/>
        </a:spcAft>
        <a:buClr>
          <a:schemeClr val="tx2"/>
        </a:buClr>
        <a:buSzPct val="120000"/>
        <a:buFontTx/>
        <a:buNone/>
        <a:defRPr sz="27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1" fontAlgn="base" hangingPunct="1">
        <a:spcBef>
          <a:spcPct val="0"/>
        </a:spcBef>
        <a:spcAft>
          <a:spcPct val="25000"/>
        </a:spcAft>
        <a:buClr>
          <a:schemeClr val="accent2">
            <a:lumMod val="75000"/>
          </a:schemeClr>
        </a:buClr>
        <a:buSzPct val="55000"/>
        <a:buFont typeface="Wingdings" pitchFamily="2" charset="2"/>
        <a:buChar char="l"/>
        <a:defRPr sz="2400">
          <a:solidFill>
            <a:schemeClr val="tx1"/>
          </a:solidFill>
          <a:latin typeface="+mn-lt"/>
        </a:defRPr>
      </a:lvl2pPr>
      <a:lvl3pPr marL="987425" indent="-293688" algn="l" rtl="0" eaLnBrk="1" fontAlgn="base" hangingPunct="1">
        <a:spcBef>
          <a:spcPct val="0"/>
        </a:spcBef>
        <a:spcAft>
          <a:spcPct val="25000"/>
        </a:spcAft>
        <a:buClr>
          <a:schemeClr val="accent1">
            <a:lumMod val="50000"/>
          </a:schemeClr>
        </a:buClr>
        <a:buSzPct val="50000"/>
        <a:buFont typeface="Wingdings" pitchFamily="2" charset="2"/>
        <a:buChar char="l"/>
        <a:defRPr sz="2200">
          <a:solidFill>
            <a:schemeClr val="tx1"/>
          </a:solidFill>
          <a:latin typeface="+mn-lt"/>
        </a:defRPr>
      </a:lvl3pPr>
      <a:lvl4pPr marL="1281113" indent="-292100" algn="l" rtl="0" eaLnBrk="1" fontAlgn="base" hangingPunct="1">
        <a:spcBef>
          <a:spcPct val="20000"/>
        </a:spcBef>
        <a:spcAft>
          <a:spcPct val="0"/>
        </a:spcAft>
        <a:buClr>
          <a:schemeClr val="tx2">
            <a:lumMod val="75000"/>
          </a:schemeClr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1" fontAlgn="base" hangingPunct="1">
        <a:spcBef>
          <a:spcPct val="20000"/>
        </a:spcBef>
        <a:spcAft>
          <a:spcPct val="0"/>
        </a:spcAft>
        <a:buClr>
          <a:schemeClr val="accent3">
            <a:lumMod val="50000"/>
          </a:schemeClr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1920240" indent="-315913" algn="l" rtl="0" eaLnBrk="1" fontAlgn="base" hangingPunct="1">
        <a:spcBef>
          <a:spcPct val="20000"/>
        </a:spcBef>
        <a:spcAft>
          <a:spcPct val="0"/>
        </a:spcAft>
        <a:buClr>
          <a:schemeClr val="accent6">
            <a:lumMod val="50000"/>
          </a:schemeClr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240280" indent="-315913" algn="l" rtl="0" eaLnBrk="1" fontAlgn="base" hangingPunct="1">
        <a:spcBef>
          <a:spcPct val="20000"/>
        </a:spcBef>
        <a:spcAft>
          <a:spcPct val="0"/>
        </a:spcAft>
        <a:buClr>
          <a:schemeClr val="accent2">
            <a:lumMod val="50000"/>
          </a:schemeClr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651760" indent="-315913" algn="l" rtl="0" eaLnBrk="1" fontAlgn="base" hangingPunct="1">
        <a:spcBef>
          <a:spcPct val="20000"/>
        </a:spcBef>
        <a:spcAft>
          <a:spcPct val="0"/>
        </a:spcAft>
        <a:buClr>
          <a:schemeClr val="bg2">
            <a:lumMod val="75000"/>
          </a:schemeClr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108960" indent="-315913" algn="l" rtl="0" eaLnBrk="1" fontAlgn="base" hangingPunct="1">
        <a:spcBef>
          <a:spcPct val="20000"/>
        </a:spcBef>
        <a:spcAft>
          <a:spcPct val="0"/>
        </a:spcAft>
        <a:buClr>
          <a:schemeClr val="accent2">
            <a:lumMod val="50000"/>
          </a:schemeClr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70486D98-0B9B-4C4E-A25F-64BA4C5DBB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5913" y="116632"/>
            <a:ext cx="6781800" cy="2483693"/>
          </a:xfrm>
        </p:spPr>
        <p:txBody>
          <a:bodyPr rtlCol="0"/>
          <a:lstStyle/>
          <a:p>
            <a:pPr algn="ctr"/>
            <a:r>
              <a:rPr lang="ru-RU" sz="4000" dirty="0"/>
              <a:t>Налоговая реформа. Актуальные вопросы и обзор изменений в 2026г.</a:t>
            </a:r>
            <a:endParaRPr lang="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одзаголовок 4">
            <a:extLst>
              <a:ext uri="{FF2B5EF4-FFF2-40B4-BE49-F238E27FC236}">
                <a16:creationId xmlns:a16="http://schemas.microsoft.com/office/drawing/2014/main" xmlns="" id="{D655BBED-E65C-4B70-99E3-9318D4F249A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r>
              <a:rPr lang="ru" dirty="0"/>
              <a:t>Спикер: Сахацкая Марина Геннадьевна</a:t>
            </a:r>
          </a:p>
        </p:txBody>
      </p:sp>
    </p:spTree>
    <p:extLst>
      <p:ext uri="{BB962C8B-B14F-4D97-AF65-F5344CB8AC3E}">
        <p14:creationId xmlns:p14="http://schemas.microsoft.com/office/powerpoint/2010/main" val="34294848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EE2B656-4656-4646-A221-7C30814F2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16632"/>
            <a:ext cx="7696200" cy="504056"/>
          </a:xfrm>
        </p:spPr>
        <p:txBody>
          <a:bodyPr rtlCol="0"/>
          <a:lstStyle/>
          <a:p>
            <a:pPr rtl="0"/>
            <a:r>
              <a:rPr lang="ru" dirty="0"/>
              <a:t>Программа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6DABF9E-9B82-4C13-8452-952BD74F6D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620688"/>
            <a:ext cx="8305800" cy="6120680"/>
          </a:xfrm>
        </p:spPr>
        <p:txBody>
          <a:bodyPr rtlCol="0">
            <a:normAutofit/>
          </a:bodyPr>
          <a:lstStyle/>
          <a:p>
            <a:pPr lvl="0"/>
            <a:r>
              <a:rPr lang="ru-RU" sz="24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НДС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Налоговая ставка, перечень операций облагаемых НДС;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НДС на УСН, кто и как платит;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Льготы и освобождение по НДС и другое</a:t>
            </a: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Налог на прибыль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Порядок применения пониженных ставок;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Какие доходы и расходы включаются в расчет налоговой базы с учетом новых изменений;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Новая форма декларации, перенос убытков, исправление ошибок и другое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7200" kern="1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algn="just">
              <a:lnSpc>
                <a:spcPct val="107000"/>
              </a:lnSpc>
            </a:pPr>
            <a:endParaRPr lang="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10" y="6021288"/>
            <a:ext cx="8800086" cy="681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05660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3D33CA4-B3D1-724B-BAF8-2595746809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A330D9D-DF47-93F0-B657-D2A7ACCA6B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16632"/>
            <a:ext cx="7696200" cy="504056"/>
          </a:xfrm>
        </p:spPr>
        <p:txBody>
          <a:bodyPr rtlCol="0"/>
          <a:lstStyle/>
          <a:p>
            <a:pPr rtl="0"/>
            <a:r>
              <a:rPr lang="ru" dirty="0"/>
              <a:t>Программа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3CEC973-6597-E02E-9A37-8267E5136D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620688"/>
            <a:ext cx="8305800" cy="6120680"/>
          </a:xfrm>
        </p:spPr>
        <p:txBody>
          <a:bodyPr rtlCol="0">
            <a:normAutofit fontScale="32500" lnSpcReduction="20000"/>
          </a:bodyPr>
          <a:lstStyle/>
          <a:p>
            <a:r>
              <a:rPr lang="ru-RU" sz="6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НДФЛ и Страховые взносы</a:t>
            </a:r>
            <a:endParaRPr lang="ru-RU" sz="6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НДФЛ. Как и какие вычеты по НДФЛ применяются. Уточнили порядок расчета НДФЛ и перечень налогоплательщиков, которые будут платить НДФЛ больше. Доходы, которые не включаются в расчет по НДФЛ с учетом новых изменений и другое</a:t>
            </a:r>
          </a:p>
          <a:p>
            <a:r>
              <a:rPr lang="ru-RU" sz="6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Страховые взносы. Уточнили на 2026г лимит базы для расчета взносов. Основной вид деятельности подтверждать нужно только  по отдельным подразделениям. Уточнили порядок применения льготного тарифа и доходы, с которых исчисляются страховые вносы и не исчисляются.</a:t>
            </a:r>
          </a:p>
          <a:p>
            <a:endParaRPr lang="ru-RU" sz="6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6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4. УСН и ЕСХН</a:t>
            </a:r>
            <a:endParaRPr lang="ru-RU" sz="6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Сократили лимиты доходов для перехода на НДС;</a:t>
            </a:r>
          </a:p>
          <a:p>
            <a:r>
              <a:rPr lang="ru-RU" sz="6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Уточнили порядок применения пониженных ставок по УСН и лимиты для применения УСН и ЕСХН;</a:t>
            </a:r>
          </a:p>
          <a:p>
            <a:r>
              <a:rPr lang="ru-RU" sz="6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Уточнили расходы, которые можно учесть в УСН с учетом новых изменений и другое 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ru-RU" sz="72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algn="just">
              <a:lnSpc>
                <a:spcPct val="107000"/>
              </a:lnSpc>
            </a:pPr>
            <a:endParaRPr lang="ru" dirty="0"/>
          </a:p>
        </p:txBody>
      </p:sp>
    </p:spTree>
    <p:extLst>
      <p:ext uri="{BB962C8B-B14F-4D97-AF65-F5344CB8AC3E}">
        <p14:creationId xmlns:p14="http://schemas.microsoft.com/office/powerpoint/2010/main" val="30185902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CE83800-1E6B-4A93-87D3-3D70E59B3C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НДС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38AFC74-2DAB-4FF2-A66B-288CACB8B8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НДС будете платить по ставке 22 процента</a:t>
            </a: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Общая ставка НДС выросла с 20 до 22 процентов. Льготную ставку 10-процентов сохранили для всех социально значимых товаров – продукты питания, лекарства и медицинская продукция, товары для детей и другие.</a:t>
            </a: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(П. 3 ст. 164 НК в ред. Закона от 28.11.2025 № 425-ФЗ) 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b="0" i="0" dirty="0">
                <a:solidFill>
                  <a:srgbClr val="222222"/>
                </a:solidFill>
                <a:effectLst/>
                <a:latin typeface="Proxima Nova Rg Inner"/>
              </a:rPr>
              <a:t/>
            </a:r>
            <a:br>
              <a:rPr lang="ru-RU" sz="2400" b="0" i="0" dirty="0">
                <a:solidFill>
                  <a:srgbClr val="222222"/>
                </a:solidFill>
                <a:effectLst/>
                <a:latin typeface="Proxima Nova Rg Inner"/>
              </a:rPr>
            </a:br>
            <a:endParaRPr lang="ru-RU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10" y="6021288"/>
            <a:ext cx="8800086" cy="681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47787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85E058F-8B7C-D4EE-78B3-CC45448E8F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BA08704-07FF-296F-38D4-90AF043F89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НДС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123824B-821A-ED2B-6074-60639AE6E4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 fontScale="92500"/>
          </a:bodyPr>
          <a:lstStyle/>
          <a:p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Упрощенцы со ставками НДС 7(5) процентов могут отказаться от нулевой ставки при экспорте за пределы ЕАЭС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отказа на УСН от нулевой ставки НДС по экспортным операциям в 2026 году, в ИФНС нужно подать заявление в произвольной форме (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 7 ст. 6 НК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Отказаться можно на срок не менее 12 месяцев.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(П. 7 ст. 164 НК в ред. Закона от 28.11.2025 № 425-ФЗ)</a:t>
            </a:r>
            <a:b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0" i="0" dirty="0">
                <a:solidFill>
                  <a:srgbClr val="222222"/>
                </a:solidFill>
                <a:effectLst/>
                <a:latin typeface="Proxima Nova Rg Inner"/>
              </a:rPr>
              <a:t/>
            </a:r>
            <a:br>
              <a:rPr lang="ru-RU" b="0" i="0" dirty="0">
                <a:solidFill>
                  <a:srgbClr val="222222"/>
                </a:solidFill>
                <a:effectLst/>
                <a:latin typeface="Proxima Nova Rg Inner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86500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F5EA30ED-95CD-C83E-D097-08249FB7D4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E026D00-128F-C81A-12A4-F9611C2DBA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НДС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AF46CC4-95AB-974A-F268-89D05151AB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 fontScale="92500"/>
          </a:bodyPr>
          <a:lstStyle/>
          <a:p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Новые плательщики НДС на УСН могут отказаться от пониженной ставки НДС 7(5) процентов, даже если начали ее применять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Отказаться от пониженной ставки и перейти на общую ставку 22 процента можно в первый год уплаты НДС. 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Специального заявления нет, об отказе ИФНС узнает из декларации.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(П. 9 ст. 164 НК в ред. Закона от 28.11.2025 № 425-ФЗ)</a:t>
            </a:r>
            <a:b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46457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6F6E52B2-1B20-C3B3-289F-60E3B5BEA9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C1D02DD-9E25-D998-CE3B-7C0B1A4CE5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НДС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D163A17-1E62-AA23-8823-72C767EA41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 fontScale="92500"/>
          </a:bodyPr>
          <a:lstStyle/>
          <a:p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Упрощенцы с пониженными ставками НДС 5 (7) процентов не обязаны вести раздельный учет входного НДС</a:t>
            </a:r>
            <a:b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Раздельный учет отменили, поскольку входной НДС к вычету упрощенцы со ставками 5(7) процентов не принимают. До 2026 года ФНС также разрешала его не вести. Раздельный учет НДС по облагаемым и не облагаемым операциям по-прежнему необходим, чтобы заполнить раздел 7 декларации по НДС (п. 4 ст. 149 НК)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 4 ст. 170 НК в ред. Закона от 28.11.2025 № 425-ФЗ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92923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3203250-6C57-A6B8-87BE-5694562BFB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66AA148-7C3B-A239-6B9D-9F16B23A9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НДС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6141403-5D1D-82BF-15E7-21BD737139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 fontScale="92500"/>
          </a:bodyPr>
          <a:lstStyle/>
          <a:p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Концессионеры на УСН могут применять освобождение от НДС или пониженные ставки 7(5) процентов</a:t>
            </a:r>
          </a:p>
          <a:p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условии для освобождения от НДС или применения пониженных ставок НДС, у концессионера должно быть заключено соглашение в коммунальной сфере в городе с населением менее 100 тыс. человек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Абз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3 п. 2 ст. 145, п. 8 ст. 164 НК в ред. Закона от 28.11.2025 № 425-ФЗ</a:t>
            </a:r>
            <a:b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3241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2A48AD98-7D6B-ED11-CEDA-3F614417E4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066D0F4-C46E-F911-8072-E907A45D2F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НДС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0A4906E-3008-D11C-7D69-CFE583AC8B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 fontScale="92500" lnSpcReduction="10000"/>
          </a:bodyPr>
          <a:lstStyle/>
          <a:p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продаже товаров с территории РФ через электронные площадки (маркетплейсы) физлицам, которые их получают в стране ЕАЭС, не нужно платить НДС</a:t>
            </a:r>
          </a:p>
          <a:p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Местом реализации товаров территория РФ не признается, поэтому российские продавцы не должны платить НДС. 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 2 п. 1 ст. 147 НК в ред. Закона от 28.11.2025 № 425-ФЗ</a:t>
            </a:r>
          </a:p>
          <a:p>
            <a:r>
              <a:rPr lang="ru-RU" dirty="0"/>
              <a:t/>
            </a:r>
            <a:br>
              <a:rPr lang="ru-RU" dirty="0"/>
            </a:br>
            <a:r>
              <a:rPr lang="ru-RU" b="0" i="0" dirty="0">
                <a:solidFill>
                  <a:srgbClr val="222222"/>
                </a:solidFill>
                <a:effectLst/>
                <a:latin typeface="Proxima Nova Rg Inner"/>
              </a:rPr>
              <a:t/>
            </a:r>
            <a:br>
              <a:rPr lang="ru-RU" b="0" i="0" dirty="0">
                <a:solidFill>
                  <a:srgbClr val="222222"/>
                </a:solidFill>
                <a:effectLst/>
                <a:latin typeface="Proxima Nova Rg Inner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99950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6A577D1B-1BD1-94C4-94BC-F69EC47651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1E76F46-AF4B-EB66-DD32-F2E65D6D39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НДС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608BB2A-5851-C8D6-40C0-D6A904B496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сдаче в аренду иностранцам оборудования и мощностей для майнинга будете платить НДС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Местом реализации услуг по сдаче в аренду майнинговой инфраструктуры иностранным лицам будет признаваться территория РФ. Поэтому российские арендодатели будут платить НДС с таких услуг.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(Подп. 4 п. 1 ст. 148 НК в ред. Закона от 28.11.2025 № 425-ФЗ)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60136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E8DD10B-EDBE-D1F2-BE93-7AD9430E3E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9F5B8DC-BDB8-4928-958B-FF8D9E61D9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НДС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F153DA2-02E7-0784-6F36-46F3D1589D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безвозмездной передаче имущества для борьбы с коронавирусом надо исчислять НДС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передаче имущества НДС исчисляйте по ставке 22 процента. Восстанавливать входной налог не нужно (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уточненный подп. 2 п. 3 ст. 170 НК)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 5.1 п. 2 ст. 146 НК в ред. Закона от 28.11.2025 № 425-ФЗ (норма утратила силу)</a:t>
            </a:r>
          </a:p>
        </p:txBody>
      </p:sp>
    </p:spTree>
    <p:extLst>
      <p:ext uri="{BB962C8B-B14F-4D97-AF65-F5344CB8AC3E}">
        <p14:creationId xmlns:p14="http://schemas.microsoft.com/office/powerpoint/2010/main" val="24256592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FFA33C6-F29B-7C65-62C5-BB3FD5B25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704F062-6035-13C4-00EC-CFD4903477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НДС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7F9B92C-8361-0172-B5D5-95F6EDB5F3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 fontScale="85000" lnSpcReduction="1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Добытчики драгметаллов могут применять нулевую ставку НДС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Нулевую ставку НДС нужно подтверждать документами (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новый п. 8.3 статьи 165 НК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Это копия контракта на реализацию руды для аффинажа и документы, доп. соглашения (при наличии), акт приема-передачи и др.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2026 года такая операция освобождена от НДС на основании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подпункта 9 пункта 3 статьи 149 НК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Новый подп. 6.3 п. 1 ст. 164, подп. 9 п. 3 ст. 149 НК в ред. Закона от 28.11.2025 № 425-ФЗ</a:t>
            </a:r>
            <a:r>
              <a:rPr lang="ru-RU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67819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9F16826-8FC9-5530-438E-14E6AF2094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51407ED-6FD8-05FA-A5D5-BCACF2C7DE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НДС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6D59A58-744C-8389-31CA-3CFA150B90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Заявительный порядок возмещения НДС можно применять за налоговые периоды 2022-2026 годов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Возместить налог в заявительном порядке могут  налогоплательщики, у которых суммы совокупного налога , уплаченная за 3 календарных года, составляет не менее 2 миллиардов рублей, есть банковская гарантия или поручительство и которые на дату подачи соответствующего заявления не находятся в процессе реорганизации, ликвидации или банкротства.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 8 п. 2 ст. 176.1 НК в ред. Закона от 28.11.2025 № 425-ФЗ</a:t>
            </a:r>
            <a:r>
              <a:rPr lang="ru-RU" sz="24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41007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768177D-4127-AAC3-AC52-4BD3A1A22A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7EC7BDF-02E8-B284-1CD6-0973B558D8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464096"/>
          </a:xfrm>
        </p:spPr>
        <p:txBody>
          <a:bodyPr rtlCol="0"/>
          <a:lstStyle/>
          <a:p>
            <a:pPr algn="ctr" rtl="0"/>
            <a:r>
              <a:rPr lang="ru-RU" sz="2800" dirty="0"/>
              <a:t>НДС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359CD9B-7FFF-0023-149C-F99BD261BF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764704"/>
            <a:ext cx="7776864" cy="5976664"/>
          </a:xfrm>
        </p:spPr>
        <p:txBody>
          <a:bodyPr rtlCol="0">
            <a:noAutofit/>
          </a:bodyPr>
          <a:lstStyle/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Освободили от НДС  выплаты процентов по вкладам в драгметаллах 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список не облагаемых НДС добавили банковские операции: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выплата процентов в драгоценных металлах в слитках по договору банковского счета (вклада) в драгоценных металлах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(новый подп. 3.4 п. 3 ст. 149 НК).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размещение драгоценных металлов, не привлеченных во вклады 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(новый подп. 3.5 п. 3 ст. 149 НК).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вкладам, которые открыли в драгоценных металлах до 2026 года, банк не  начисляет НДС на проценты, которые выплачивает с 2026 года. </a:t>
            </a:r>
          </a:p>
          <a:p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 от 17.11.2025 № 417-ФЗ</a:t>
            </a:r>
            <a:r>
              <a:rPr lang="ru-RU" sz="22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15904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E7B0A96-D01C-0F3D-49C4-8C1D5500E6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B00374E-CE56-2C94-5F27-68BDD3FBA5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НДС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55612B8-FDDB-508B-C587-760E3CA0E0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 fontScale="25000" lnSpcReduction="20000"/>
          </a:bodyPr>
          <a:lstStyle/>
          <a:p>
            <a:r>
              <a:rPr lang="ru-RU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Установили новые льготы по НДС :</a:t>
            </a:r>
            <a:br>
              <a:rPr lang="ru-RU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0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0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00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Освобождены от НДС услуги операторов инвестиционных платформ, которые ведут деятельность по привлечению инвестиций </a:t>
            </a:r>
            <a:r>
              <a:rPr lang="ru-RU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(Закон от 02.08.2019 № 259-ФЗ). </a:t>
            </a:r>
          </a:p>
          <a:p>
            <a:r>
              <a:rPr lang="ru-RU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 12.2 п. 2 ст. 149 НК в ред. Закона от 28.11.2025 № 425-ФЗ</a:t>
            </a:r>
          </a:p>
          <a:p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Льготу по НДС применяют организации, лишенные статуса регионального оператора по обращению с твердыми коммунальными отходами (ТКО), но исполняющим его функции </a:t>
            </a:r>
            <a:r>
              <a:rPr lang="ru-RU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 36 п. 2 ст. 149 НК в ред. Закона от 28.11.2025 № 425-ФЗ</a:t>
            </a:r>
          </a:p>
          <a:p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Освобождены от НДС в том числе общественные организации инвалидов, которые произвели и реализовали подакцизные сахаросодержащие напитки  </a:t>
            </a:r>
            <a:r>
              <a:rPr lang="ru-RU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 2 п. 3 ст. 149 НК в ред. Закона от 28.11.2025 № 425-ФЗ</a:t>
            </a:r>
          </a:p>
          <a:p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44813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2574EA0A-47C2-0E5D-625C-7828922229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F276F41-AFCD-93FC-897E-3328648C85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НДС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94BF555-7C2F-025E-7B4C-72FBA495FE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 fontScale="85000" lnSpcReduction="2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Расширили перечень операций, облагаемых НДС по ставке 22 процента 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Банки, процессинговые центры и операторы платежных систем, которые осуществляют  операции по информационному и технологическому взаимодействию между участниками расчетов, включая оказание услуг по сбору, обработке и предоставлению участникам расчетов информации по операциям с банковскими картами,  облагают НДС операции, связанные с обслуживанием банковских карт. Дата заключения договора не имеет значения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 3 и 3.1 п. 3 ст. 149 НК в ред. Закона от 28.11.2025 № 425-ФЗ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10" y="6021288"/>
            <a:ext cx="8800086" cy="681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34159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9DF0FD8-06C2-D650-798A-54DA387582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67710B4-C291-3804-929C-15D687CF7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НАЛОГ  НА  ПРИБЫЛЬ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4B8084F-FE3A-BD81-A025-F0596DF947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Новая форма декларации по налогу на прибыль за 2025 год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разделы декларации не изменились. Упростили расчет налога по пониженной ставке в региональный бюджет в листе 02, разъяснили порядок одновременного применения ФИВ и РИВ в приложении 7 к листу 02, удалили неактуальные строки, связанные с отмененными нормами НК.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Главные изменения в декларации – надо заполнять новые листы для учета специальных операций. Для криптовалюты ввели новый лист 05.1. Лист 08 расширили для корректировок по рыночным ценам и доходов, приравненных к дивидендам.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отчетности за 2025 год, но не ранее 1 января 2026 года.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 ФНС от 03.10.2025 № ЕД-7-3/855@</a:t>
            </a: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10" y="6021288"/>
            <a:ext cx="8800086" cy="681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8426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D65750E-2946-2445-C4FD-72E8F1F9A9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38B84DD-EA44-AC8F-2165-D2CB0F768C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16632"/>
            <a:ext cx="7696200" cy="504056"/>
          </a:xfrm>
        </p:spPr>
        <p:txBody>
          <a:bodyPr rtlCol="0"/>
          <a:lstStyle/>
          <a:p>
            <a:pPr algn="ctr" rtl="0"/>
            <a:r>
              <a:rPr lang="ru-RU" sz="2800" dirty="0"/>
              <a:t>НАЛОГ  НА  ПРИБЫЛЬ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480D946-B75F-E3E2-EDED-C78FA48D95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620688"/>
            <a:ext cx="7776864" cy="6008712"/>
          </a:xfrm>
        </p:spPr>
        <p:txBody>
          <a:bodyPr rtlCol="0">
            <a:noAutofit/>
          </a:bodyPr>
          <a:lstStyle/>
          <a:p>
            <a:r>
              <a:rPr lang="ru-RU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Продолжайте применять лимит 50 процентов при переносе убытков до конца 2030 года, при пониженных ставках используйте исключение</a:t>
            </a:r>
          </a:p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Лимит убытков прошлых лет, на которые можно уменьшать налоговую базу, – не более 50 процентов от суммы первоначальной базы (</a:t>
            </a:r>
            <a:r>
              <a:rPr lang="ru-RU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 2.1 ст. 283 НК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Ранее по НК эта норма действовала по 31 декабря 2026 года включительно, но ее продлили. </a:t>
            </a:r>
          </a:p>
          <a:p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1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Исключение – убытки от деятельности по пониженным ставкам. Их разрешили учитывать без лимита еще в 2024г. другой поправкой в НК. Но впервые применить эту норму можно будет только к убыткам за 2025 год</a:t>
            </a:r>
          </a:p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 2.1 ст. 283 НК (в ред. п. 61 ст. 2 Закона от 28.11.2025 № 425-ФЗ)</a:t>
            </a:r>
            <a:br>
              <a:rPr lang="ru-RU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1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0" i="0" dirty="0">
                <a:solidFill>
                  <a:srgbClr val="222222"/>
                </a:solidFill>
                <a:effectLst/>
                <a:latin typeface="Proxima Nova Rg Inner"/>
              </a:rPr>
              <a:t/>
            </a:r>
            <a:br>
              <a:rPr lang="ru-RU" sz="2000" b="0" i="0" dirty="0">
                <a:solidFill>
                  <a:srgbClr val="222222"/>
                </a:solidFill>
                <a:effectLst/>
                <a:latin typeface="Proxima Nova Rg Inner"/>
              </a:rPr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5788603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23F7E801-37E4-CDB1-7E0B-717EBFF398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DAE74D9-6099-657A-6B23-788EE70B64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НАЛОГ  НА  ПРИБЫЛЬ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F5A4546-010F-6D98-FE31-47CC6E0594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 fontScale="85000" lnSpcReduction="2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ошибкам, которые привели к переплате налога, подается уточненная декларации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нашли неучтенные расходы или излишне отраженные доходы, придется сдавать уточненную декларацию – в случае если ошибку совершили до 2025 года или в период применения льготных ставок. 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Корректировать налоговую базу в текущем периоде нельзя.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Запрет прописали в пункте 1 статьи 54 НК.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Минфин и раньше не допускал списание старых расходов в текущем периоде при увеличении ставки налога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(письмо от 15.05.2025 № 03-03-06/1/47786)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 1 ст. 54 НК (в ред. п. 19 ст. 1 Закона от 28.11.2025 № 425-ФЗ)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38000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0D29D91-4A03-039E-432D-25AE792C49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8EB4CE1-A9D7-A21F-E889-AE97991591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536104"/>
          </a:xfrm>
        </p:spPr>
        <p:txBody>
          <a:bodyPr rtlCol="0"/>
          <a:lstStyle/>
          <a:p>
            <a:pPr algn="ctr" rtl="0"/>
            <a:r>
              <a:rPr lang="ru-RU" sz="2800" dirty="0"/>
              <a:t>НАЛОГ  НА  ПРИБЫЛЬ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E48108D-89F5-4345-485A-A3C00C0312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764704"/>
            <a:ext cx="7776864" cy="5760640"/>
          </a:xfrm>
        </p:spPr>
        <p:txBody>
          <a:bodyPr rtlCol="0">
            <a:noAutofit/>
          </a:bodyPr>
          <a:lstStyle/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Расширенному перечню высокотехнологичного оборудования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Перечень высокотехнологичного оборудования расширили. В перечень добавили 14 позиций: беспилотные авиационные системы, оборудование для топливно-энергетического комплекса и горных машин и т. д. Если планируете покупку таких активов в конце 2025 года, то ее выгоднее отложить так, чтобы ввод активов в эксплуатацию пришелся на 2026 год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Поправки внесены в перечень, который уже действовал ранее – 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распоряжение от 20.07.2023 № 1937-р (п. 1 ст. 257 НК).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Распоряжение Правительства от 02.09.2025 № 2426-р</a:t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22511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C5F7A6C-0A1F-1228-F1C2-078FF93700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E1C8D4C-0A88-5D76-64D0-7FAF3EA21B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464096"/>
          </a:xfrm>
        </p:spPr>
        <p:txBody>
          <a:bodyPr rtlCol="0"/>
          <a:lstStyle/>
          <a:p>
            <a:pPr algn="ctr" rtl="0"/>
            <a:r>
              <a:rPr lang="ru-RU" sz="2800" dirty="0"/>
              <a:t>НАЛОГ  НА  ПРИБЫЛЬ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FA18F4F-1E34-A873-141A-76E66E1BA3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692696"/>
            <a:ext cx="7776864" cy="5832648"/>
          </a:xfrm>
        </p:spPr>
        <p:txBody>
          <a:bodyPr rtlCol="0">
            <a:noAutofit/>
          </a:bodyPr>
          <a:lstStyle/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применением коэффициента 2 к расходам на ПО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Затраты на покупку программ, их адаптацию и модификацию нельзя учесть с коэффициентом 2, если в договоре на использование прав на ПО установили возможность передачи прав на программы иным лицам. Ограничение на учет расходов ввели, чтобы исключить многократное применение двойного коэффициента по одному и тому же имуществу.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Проверьте все действующие и будущие договоры на приобретение прав на программы. Ведите раздельный учет расходов на ПО, учитываемых с двойным коэффициентом и без него.</a:t>
            </a:r>
          </a:p>
          <a:p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 26 п. 1 ст. 264 НК (в ред. подп. «а» п. 51 ст. 2 Закона от 28.11.2025 № 425-ФЗ)</a:t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57647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A5FBC52-8B25-A1C5-2370-544D5B0814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139E25F-16BE-7AB9-A0BE-AACF7A8B3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НАЛОГ  НА  ПРИБЫЛЬ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01E3FE9-F9DF-2198-35C0-68324E3429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 fontScale="85000" lnSpcReduction="2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Матпомощь при рождении ребенка в пределах 1 млн руб. включайте в расходы по налогу на прибыль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признания выплаты в составе налоговых расходов материальная помощь должна быть выплачена в течение первого года после рождения или усыновления ребенка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(подп. 19.5 ст. 265 НК).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Лимит в размере 1 млн руб. действует на каждого ребенка для каждого родителя или усыновителя.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учета расходов важно, чтобы приказ был оформлен на единую сумму материальной помощи. Выплачивать сумму можно постепенно – частями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 19.15 п. 1 ст. 265 НК (в ред. подп. «б» п. 10 ст. 1, п. 2 ст. 2 Закона от 23.07.2025 № 227-ФЗ)</a:t>
            </a:r>
            <a:r>
              <a:rPr lang="ru-RU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257713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F920E24-0AA3-5FBC-728B-9E3D3A9C9D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7AD0AB6-6E92-1523-28A0-72E78536D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392088"/>
          </a:xfrm>
        </p:spPr>
        <p:txBody>
          <a:bodyPr rtlCol="0"/>
          <a:lstStyle/>
          <a:p>
            <a:pPr algn="ctr" rtl="0"/>
            <a:r>
              <a:rPr lang="ru-RU" sz="2800" dirty="0"/>
              <a:t>НАЛОГ  НА  ПРИБЫЛЬ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F79088E-953A-1EC1-2705-6839649382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620688"/>
            <a:ext cx="7776864" cy="6048672"/>
          </a:xfrm>
        </p:spPr>
        <p:txBody>
          <a:bodyPr rtlCol="0">
            <a:normAutofit fontScale="25000" lnSpcReduction="20000"/>
          </a:bodyPr>
          <a:lstStyle/>
          <a:p>
            <a:r>
              <a:rPr lang="ru-RU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Проверьте возможность увеличить региональный инвестиционный вычет за счет новых расходов, утвержденных субъектами РФ</a:t>
            </a:r>
          </a:p>
          <a:p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Субъекты РФ могут дополнить список расходов для РИВ, предусмотренный </a:t>
            </a:r>
            <a:r>
              <a:rPr lang="ru-RU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 подпунктах 1–10 пункта 2 статьи 286.1 НК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другими расходами и утвердить для них долю затрат – до 100 процентов. Применять новый РИВ разрешили даже тем, для кого РИВ по другим расходам в НК запрещен: резидентам ОЭЗ и ТОР участникам РИП, СЭЗ и т. д.</a:t>
            </a:r>
          </a:p>
          <a:p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вычета компания или ее обособленное подразделение должна находиться в регионе, где он установлен. Проверьте, для каких новых видов расходов в вашем регионе определили условия применения вычета, его предельный размер и категории получателей. </a:t>
            </a:r>
          </a:p>
          <a:p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Организации, которые добывают углеводородное сырье на новом морском месторождении, получили право учитывать расходы для РИВ,  в том числе по капвложениям в ОС</a:t>
            </a:r>
            <a:b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 11 п. 2, п. 4, 5, подп. 29–32 п. 6, п. 7, 11, 15 ст. 286.1, п. 48.37 НК (в ред. п. 66 и подп. «б» п. 55 ст. 2 Закона от 28.11.2025 № 425-ФЗ)</a:t>
            </a:r>
          </a:p>
          <a:p>
            <a:r>
              <a:rPr lang="ru-RU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r>
              <a:rPr lang="ru-RU" dirty="0"/>
              <a:t/>
            </a:r>
            <a:br>
              <a:rPr lang="ru-RU" dirty="0"/>
            </a:br>
            <a:r>
              <a:rPr lang="ru-RU" b="0" i="0" dirty="0">
                <a:solidFill>
                  <a:srgbClr val="222222"/>
                </a:solidFill>
                <a:effectLst/>
                <a:latin typeface="Proxima Nova Rg Inner"/>
              </a:rPr>
              <a:t/>
            </a:r>
            <a:br>
              <a:rPr lang="ru-RU" b="0" i="0" dirty="0">
                <a:solidFill>
                  <a:srgbClr val="222222"/>
                </a:solidFill>
                <a:effectLst/>
                <a:latin typeface="Proxima Nova Rg Inner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06461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2E426E2B-5CB7-933F-3599-DD1C604999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FE565B9-E0BA-B42B-5129-48D4A309ED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464096"/>
          </a:xfrm>
        </p:spPr>
        <p:txBody>
          <a:bodyPr rtlCol="0"/>
          <a:lstStyle/>
          <a:p>
            <a:pPr algn="ctr" rtl="0"/>
            <a:r>
              <a:rPr lang="ru-RU" sz="2800" dirty="0"/>
              <a:t>НАЛОГ  НА  ПРИБЫЛЬ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072D519-108B-D9CD-E9F3-28470B5F6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692696"/>
            <a:ext cx="7776864" cy="5936704"/>
          </a:xfrm>
        </p:spPr>
        <p:txBody>
          <a:bodyPr rtlCol="0">
            <a:noAutofit/>
          </a:bodyPr>
          <a:lstStyle/>
          <a:p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льготы по налогу, если вы резидент «Сколково» или иного инновационного технологического центра?</a:t>
            </a:r>
          </a:p>
          <a:p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1 января 2026 года если организация одновременно соответствует критериям применения льготы как участник инновационных проектов, резидент «Сколково» и как ИТ-компания, она применяет ставки по налогу на прибыль и тарифы страховых взносов, установленные для участников инновационных проектов (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абз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22 п. 1.15 ст. 284, 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абз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23 п. 5 ст. 427 НК, подп. «а» п. 62, подп. «з» п. 140 ст. 2 Закона от 28.11.2025 № 425-ФЗ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До 2026 года компания могла выбирать, какие льготы применять.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ИТ-компания одновременно разрабатывает и радиоэлектронную продукцию, то основания для льгот по каждому основанию нужно считать отдельно. </a:t>
            </a:r>
            <a:r>
              <a:rPr lang="ru-RU" dirty="0"/>
              <a:t/>
            </a:r>
            <a:br>
              <a:rPr lang="ru-RU" dirty="0"/>
            </a:b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 1.15 ст. 284 НК (в ред. подп. «а» п. 62 ст. 2 Закона от 28.11.2025 № 425-ФЗ)</a:t>
            </a:r>
            <a:b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0615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C17ACD1-C083-E29A-AC3F-A8A9F338F6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59DFC93-39C4-4C12-1BD1-273C904E7C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НАЛОГ  НА  ПРИБЫЛЬ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9B2E1AB-9B9E-1CF3-C80A-0400570D4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 fontScale="25000" lnSpcReduction="20000"/>
          </a:bodyPr>
          <a:lstStyle/>
          <a:p>
            <a:r>
              <a:rPr lang="ru-RU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Производителям радиоэлектронной продукции: доходы от проектирования оборудования включите в расчет лимита доходов для пониженной ставки</a:t>
            </a:r>
          </a:p>
          <a:p>
            <a:endParaRPr lang="ru-RU" sz="8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компаний из радиоэлектронной сферы в перечень доходов, которые учитываются при расчете лимита (70%), </a:t>
            </a:r>
            <a:r>
              <a:rPr lang="ru-RU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включили доходы от проектирования и (или) разработки производственного оборудования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Если вы производите радиоэлектронную продукцию и у вас есть такие доходы, прибавляйте их к остальным доходам (</a:t>
            </a:r>
            <a:r>
              <a:rPr lang="ru-RU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 п. 1.16 ст. 284 НК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при расчете доли льготных доходов. </a:t>
            </a:r>
          </a:p>
          <a:p>
            <a:endParaRPr lang="ru-RU" sz="8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повысит общий процент и поможет выполнить условие для применения пониженной ставки 8 процентов</a:t>
            </a:r>
          </a:p>
          <a:p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 1.16 ст. 284 НК (в ред. подп. «б» п. 62 ст. 2 Закона от 28.11.2025 № 425-ФЗ)</a:t>
            </a:r>
            <a:br>
              <a:rPr lang="ru-RU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9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/>
              <a:t/>
            </a:r>
            <a:br>
              <a:rPr lang="ru-RU" dirty="0"/>
            </a:br>
            <a:r>
              <a:rPr lang="ru-RU" b="0" i="0" dirty="0">
                <a:solidFill>
                  <a:srgbClr val="222222"/>
                </a:solidFill>
                <a:effectLst/>
                <a:latin typeface="Proxima Nova Rg Inner"/>
              </a:rPr>
              <a:t/>
            </a:r>
            <a:br>
              <a:rPr lang="ru-RU" b="0" i="0" dirty="0">
                <a:solidFill>
                  <a:srgbClr val="222222"/>
                </a:solidFill>
                <a:effectLst/>
                <a:latin typeface="Proxima Nova Rg Inner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30702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141DCBA-5E02-5379-A0DD-38B8190968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CEBE475-7103-9597-6363-F23D569C8B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НАЛОГ  НА  ПРИБЫЛЬ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FE6840B-98D1-BC14-8146-3639B7281E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 fontScale="25000" lnSpcReduction="20000"/>
          </a:bodyPr>
          <a:lstStyle/>
          <a:p>
            <a:r>
              <a:rPr lang="ru-RU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Компенсации, полученные за изъятие имущества для госнужд, не облагайте налогом на прибыль</a:t>
            </a:r>
            <a:br>
              <a:rPr lang="ru-RU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8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8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Освободили от налога компенсации убытков, получаемые за изъятие имущества для государственных или муниципальных нужд. Ранее вопрос об их учете был спорный, были решения высших судов в пользу компаний. Расходы на имущество, возмещаемые из бюджета, для налога не учитывайте, в том числе через амортизацию.</a:t>
            </a:r>
          </a:p>
          <a:p>
            <a:endParaRPr lang="ru-RU" sz="8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освобождения выплаты проверьте документы. У вас должно быть решение уполномоченного органа об изъятии имущества, а также соглашение (или вступившее в силу решение суда) о возмещении убытков. </a:t>
            </a:r>
          </a:p>
          <a:p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 33.4, 68 п. 1 ст. 251, п. 48.36 ст. 270 НК (в ред. подп. «д» и подп. «з» п. 49, подп. «д» п. 55 ст. 2 Закона от 28.11.2025 № 425-ФЗ)</a:t>
            </a:r>
          </a:p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9485407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660F28D-F9E4-F77B-D166-76DD66A985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63B5EC1-55B6-6F39-E462-3114A8AF0B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16632"/>
            <a:ext cx="7696200" cy="504056"/>
          </a:xfrm>
        </p:spPr>
        <p:txBody>
          <a:bodyPr rtlCol="0"/>
          <a:lstStyle/>
          <a:p>
            <a:pPr algn="ctr" rtl="0"/>
            <a:r>
              <a:rPr lang="ru-RU" sz="2800" dirty="0"/>
              <a:t>НАЛОГ  НА  ПРИБЫЛЬ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408CD95-21DC-ABF8-0F0F-571C7C99D5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620688"/>
            <a:ext cx="7776864" cy="5976664"/>
          </a:xfrm>
        </p:spPr>
        <p:txBody>
          <a:bodyPr rtlCol="0">
            <a:noAutofit/>
          </a:bodyPr>
          <a:lstStyle/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Долги по штрафам пеням и санкциям, подтвержденную судом, включайте в резерв вместе с основным сомнительным долгом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резерв сомнительных долгов можно включать не только просроченную дебиторскую задолженность, но и связанные с ней долги по штрафам, или пеням иным санкциям, по которым есть вступившее в силу решение суда. Санкции должны быть начислены по договору, по которому уже числится сомнительный долг.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расчете резерва проверьте, нет ли по вашим должникам судебных решений о взысканиях санкций. Если есть, добавьте эти суммы к резерву. К документам на увеличение резерва приложите копии решений суда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 1 ст. 266 НК (в ред. подп. «а» п. 53 ст. 2 Закона от 28.11.2025 № 425-ФЗ)</a:t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77293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E75801B-5041-5A47-9FDD-ADE0F96509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C13E00D-78E3-C5D1-23BB-A6C2190B77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НАЛОГ  НА  ПРИБЫЛЬ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5115A1D-31C4-390A-DD06-E92FFBAD1B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 fontScale="77500" lnSpcReduction="2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 списанием безнадежного долга проверьте, признан ли доход по этому договору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Запретили списывать в расходы долг контрагента как безнадежный, если по договору, из-за которого он возник, дата признания дохода в вашем учете еще не наступила. Перед формированием акта на списание безнадежного долга проверьте в регистрах налогового учета, был ли уже признан доход, связанный с задолженностью.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доход не был признан (например, действует особая дата признания дохода по НК), то списывать такой долг в расходы нельзя.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 2 ст. 266 НК (в ред. подп. «б» п. 53 ст. 2 Закона от 28.11.2025 № 425-ФЗ)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0" i="0" dirty="0">
                <a:solidFill>
                  <a:srgbClr val="222222"/>
                </a:solidFill>
                <a:effectLst/>
                <a:latin typeface="Proxima Nova Rg Inner"/>
              </a:rPr>
              <a:t/>
            </a:r>
            <a:br>
              <a:rPr lang="ru-RU" b="0" i="0" dirty="0">
                <a:solidFill>
                  <a:srgbClr val="222222"/>
                </a:solidFill>
                <a:effectLst/>
                <a:latin typeface="Proxima Nova Rg Inner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486263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4EF1E5F-887B-F3C6-274F-92892B168F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3C2FED9-CCCC-847D-28C6-10CAB59D01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16632"/>
            <a:ext cx="7696200" cy="504056"/>
          </a:xfrm>
        </p:spPr>
        <p:txBody>
          <a:bodyPr rtlCol="0"/>
          <a:lstStyle/>
          <a:p>
            <a:pPr algn="ctr" rtl="0"/>
            <a:r>
              <a:rPr lang="ru-RU" sz="2800" dirty="0"/>
              <a:t>НАЛОГ  НА  ПРИБЫЛЬ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CC35118-D66B-B811-C47B-23939AFC3B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620688"/>
            <a:ext cx="7776864" cy="5904656"/>
          </a:xfrm>
        </p:spPr>
        <p:txBody>
          <a:bodyPr rtlCol="0">
            <a:no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 увеличением предельного размера отчислений в резерв на дорогой ремонт, проверьте, не было ли такого же ремонта последние три года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Увеличивать резерв на сложный капремонт, длящийся более года, теперь можно только если такой же ремонт, как запланирован в графике, не делали в течение трех предыдущих налоговых периодов. 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Поправка в НК конкретизировала требования к условиям учета резерва. Ранее срок проведения предыдущих ремонтов был неопределенным, а описание их содержало включало расплывчатый критерий «аналогичные ремонты».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 2 ст. 324 НК (а ред. п. 74 п. 2 Закона от 28.11.2025 № 425-ФЗ)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83218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2F8DA50-F015-04B7-F9EE-F8AA72DA80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AD95903-0E4C-930A-2238-C7D0BEC896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392088"/>
          </a:xfrm>
        </p:spPr>
        <p:txBody>
          <a:bodyPr rtlCol="0"/>
          <a:lstStyle/>
          <a:p>
            <a:pPr algn="ctr" rtl="0"/>
            <a:r>
              <a:rPr lang="ru-RU" sz="2800" dirty="0"/>
              <a:t>НАЛОГ  НА  ПРИБЫЛЬ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8734306-D2CF-288E-EBE8-03802D5CA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620688"/>
            <a:ext cx="7776864" cy="6008712"/>
          </a:xfrm>
        </p:spPr>
        <p:txBody>
          <a:bodyPr rtlCol="0">
            <a:no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Субсидируемое имущество 2026 года амортизируйте, но в расходы включайте только то, по чему признали доходы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Имущество, созданное или купленное за счет целевых бюджетных субсидий, исключили из перечня не подлежащего амортизации. Теперь по нему можно начислять амортизацию. Если у вас на балансе есть такое имущество, внесите его в состав амортизируемого с 1 января 2026 года. Определите срок его полезного использования и начните ежемесячно начислять амортизацию.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 учета амортизации в расходах зависит от порядка признания самой субсидии. Расходы учитывать нельзя, если субсидия – это целевое финансирование, не учитываемое в доходах (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перечню из подп. 14 п. 1 ст. 251 НК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Расходы учитывать можно, если субсидия не поименована в этом перечне и относится к доходам, облагаемым налогом на прибыль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 3 п. 2 ст. 256 НК (в ред. п. 50 ст. 2 Закона от 28.11.2025 № 425-ФЗ)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34024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0DDF1FA-8C7A-6CF7-C579-D710357562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E1AAD82-4171-C491-CD3C-A74411783A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НАЛОГ  НА  ПРИБЫЛЬ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C11AD57-C523-62C9-5F56-AEF4829C78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безвозмездно передаете имущество по постановлению или акту региона, учитывайте его стоимость в расходах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Стоимость безвозмездно переданного имущества госорганам можно включить в расходы не только по федеральному закону, но и по акту Правительства РФ или региональных властей (например, постановлению правительства субъекта РФ). 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5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передаче убедитесь, что в акте прямо указана обязанность, а не просто право. Приложите копию этого акта к акту приема-передачи имущества – это основание для учета расходов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 48.7 п. 1 ст. 264 НК (в ред. подп. «б» п. 51 Закона от 28.11.2025 № 425-ФЗ)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220491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F4211C41-4E65-39E1-027F-FC03B3E48A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D3F8DA5-93B7-97BD-3169-A25C352DCE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16632"/>
            <a:ext cx="7696200" cy="504056"/>
          </a:xfrm>
        </p:spPr>
        <p:txBody>
          <a:bodyPr rtlCol="0"/>
          <a:lstStyle/>
          <a:p>
            <a:pPr algn="ctr" rtl="0"/>
            <a:r>
              <a:rPr lang="ru-RU" sz="2800" dirty="0"/>
              <a:t>НАЛОГ  НА  ПРИБЫЛЬ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82CE124-E239-8046-610C-534256173C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548680"/>
            <a:ext cx="7776864" cy="6120680"/>
          </a:xfrm>
        </p:spPr>
        <p:txBody>
          <a:bodyPr rtlCol="0">
            <a:no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Проверьте, можете ли продолжать применять льготы по налогу с выплат иностранным компаниям за роялти и международные перевозки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выплат иностранным компаниям из государств с приостановленными международными договорами сузили перечень льгот. С большинства выплат за международные перевозки (кроме морских) нужно будет удерживать налог по ставке 10 процентов, а с большинства роялти – по ставке 25 процентов.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Сохранили нулевую ставку только для морских перевозок (по договорам до 05.03.2022), а также пониженные ставки для роялти за патенты и ноу-хау. Добавили льготы для роялти за спортивные трансляции.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 11 п. 2, п. 3.1 ст. 310 НК (в ред. п. 72 ст. 2 Закона от 28.11.2025 № 425-ФЗ)</a:t>
            </a:r>
            <a:r>
              <a:rPr lang="ru-RU" sz="20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621949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23D4729E-7E24-DE99-4597-58D1E0458A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EDCBD30-6060-F5FE-288A-8424D344A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16632"/>
            <a:ext cx="7696200" cy="504056"/>
          </a:xfrm>
        </p:spPr>
        <p:txBody>
          <a:bodyPr rtlCol="0"/>
          <a:lstStyle/>
          <a:p>
            <a:pPr algn="ctr" rtl="0"/>
            <a:r>
              <a:rPr lang="ru-RU" sz="2800" dirty="0"/>
              <a:t>НАЛОГ  НА  ПРИБЫЛЬ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FE72013-E58F-3963-4AF5-50B9475D28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620688"/>
            <a:ext cx="7776864" cy="6120680"/>
          </a:xfrm>
        </p:spPr>
        <p:txBody>
          <a:bodyPr rtlCol="0">
            <a:noAutofit/>
          </a:bodyPr>
          <a:lstStyle/>
          <a:p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Прощенный долг иностранной компании с госучастием от 50 процентов, попавшей под санкции, можно списать как безнадежный и не удерживать с него налог</a:t>
            </a:r>
          </a:p>
          <a:p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Списать прощенный долг можно при одновременно выполнении условий: </a:t>
            </a:r>
          </a:p>
          <a:p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иностранная компания подпадает под международные санкции, которые блокируют расчеты;</a:t>
            </a:r>
          </a:p>
          <a:p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этой компанией прямо  или косвенно владеет недружественное государство (доля от 50%).</a:t>
            </a:r>
          </a:p>
          <a:p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Помимо этого с суммы такого прощенного долга не нужно удерживать налог у источника. Прежде чем списать долг, соберите и приложите к приказу документы, подтверждающие оба условия: выписки из санкционных списков и документы о структуре собственности контрагента</a:t>
            </a:r>
          </a:p>
          <a:p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 2 ст. 266, подп. 13 п. 2 ст. 310 НК (в ред. подп. «б» п. 53 ст. 2 Закона от 28.11.2025 № 425-ФЗ)</a:t>
            </a:r>
            <a:b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9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9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776148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8D83E66-BC64-2662-F492-F623ACF56E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FB48696-ABCE-195B-D4A5-F91D5FE20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НАЛОГ  НА  ПРИБЫЛЬ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5D92BCD-42C2-C5F3-0998-73B25D83EC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 fontScale="55000" lnSpcReduction="20000"/>
          </a:bodyPr>
          <a:lstStyle/>
          <a:p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Безвозмездная передаче имущества НКО</a:t>
            </a:r>
          </a:p>
          <a:p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безвозмездную передачу имущества НКО можно учесть в составе внереализационных только если в договоре прямо указано, что эта передача является пожертвованием.</a:t>
            </a:r>
          </a:p>
          <a:p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такая формулировка отсутствует, учесть расходы при расчёте налога на прибыль с 2026 года не получится.</a:t>
            </a:r>
          </a:p>
          <a:p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 19.6 ст. 265 НК (в ред. подп. «б» п. 52 Закона от 28.11.2025 № 425-ФЗ)</a:t>
            </a:r>
            <a:b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70134259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55DC293-6D87-B423-F44B-626A80DD83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5524613-9B25-6EB7-1DB3-2756D2D01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НАЛОГ  НА  ПРИБЫЛЬ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2330BBC-4DCA-C869-102C-1946E6AAD5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 fontScale="25000" lnSpcReduction="20000"/>
          </a:bodyPr>
          <a:lstStyle/>
          <a:p>
            <a:r>
              <a:rPr lang="ru-RU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Проверьте долю иностранных агентов в капитале, чтобы понять, сохранятся ли при выплатах пониженные ставки налога</a:t>
            </a:r>
          </a:p>
          <a:p>
            <a:endParaRPr lang="ru-RU" sz="8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в уставном капитале компании есть прямое или косвенное участие иностранных агентов (доля от 10%), то организация лишается права на пониженные ставки</a:t>
            </a:r>
            <a:r>
              <a:rPr lang="ru-RU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Запрет касается сферы образования и медицины, резидентов ОЭЗ и СЭЗ, ТОР, ИТ-компаний, «Сколково» других ИНТЦ, участников РИП, личных фондов, сельхозтоваропроизводителей, социальных организаций. </a:t>
            </a:r>
          </a:p>
          <a:p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 1.15 ст. 284, п. 1.18 ст. 284, п. 8 ст. 284 НК (в ред. подп. «г» и «ж» п. 62 ст. 2 Закона от 28.11.2025 № 425-ФЗ)</a:t>
            </a:r>
          </a:p>
          <a:p>
            <a:r>
              <a:rPr lang="ru-RU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r>
              <a:rPr lang="ru-RU" b="0" i="0" dirty="0">
                <a:solidFill>
                  <a:srgbClr val="222222"/>
                </a:solidFill>
                <a:effectLst/>
                <a:latin typeface="Proxima Nova Rg Inner"/>
              </a:rPr>
              <a:t/>
            </a:r>
            <a:br>
              <a:rPr lang="ru-RU" b="0" i="0" dirty="0">
                <a:solidFill>
                  <a:srgbClr val="222222"/>
                </a:solidFill>
                <a:effectLst/>
                <a:latin typeface="Proxima Nova Rg Inner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63962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1C5B12F-0219-21E7-A7C9-693C19208B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FF73105-52F5-3A61-6304-9700622C3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НАЛОГ  НА  ПРИБЫЛЬ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6C19D99-B1DC-AEF4-898F-FA92E6C476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544616"/>
          </a:xfrm>
        </p:spPr>
        <p:txBody>
          <a:bodyPr rtlCol="0">
            <a:no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вы связаны с иностранным агентом, безвозмездное имущество от участника облагайте налогом на прибыль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Иностранные агенты и компании с их участием от 10 процентов не имеют права на освобождение от налога на прибыль при безвозмездном получении имущества от своего участника (учредителя),  если даже все условия из подпункта 11 пункта 1 статьи 251 НК выполняются, (получение от участника с долей более 50% и т. д.), такая передача облагается налогом. 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ваша компания или участник имеют статус иностранного агента, с 2026 года включайте стоимость безвозмездных поступлений от участников в налоговую базу. Скорректируйте внутренние регламенты, чтобы отражать такие поступления в составе доходов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 11 п. 1 ст. 251 НК (в ред. подп. «б» п. 49 ст. 2 Закона от 28.11.2025 № 425-ФЗ)</a:t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05957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2B3BABFA-C664-2777-4581-2E0673CB9D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AD8D5B7-B897-6AC9-9D9A-8BD44D1B3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16632"/>
            <a:ext cx="7696200" cy="504056"/>
          </a:xfrm>
        </p:spPr>
        <p:txBody>
          <a:bodyPr rtlCol="0"/>
          <a:lstStyle/>
          <a:p>
            <a:pPr algn="ctr" rtl="0"/>
            <a:r>
              <a:rPr lang="ru-RU" sz="2800" dirty="0"/>
              <a:t>НАЛОГ  НА  ПРИБЫЛЬ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56B47CB-AA82-4D13-18F0-894D85F638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548680"/>
            <a:ext cx="7776864" cy="5832648"/>
          </a:xfrm>
        </p:spPr>
        <p:txBody>
          <a:bodyPr rtlCol="0">
            <a:no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Новые правила  для участников крупных международных групп (МГК) с доходом от 750 млн евро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российских участников МГК чей консолидированный доход превышает 750 млн евро, ввели новые правила. Они обязаны рассчитывать и доплачивать налог до эффективной ставки 15 процентов (глобальный минимальный налог). Для этого надо считать консолидированную налоговую базу по всем российским участникам группы по новым правилам. Если эффективная налоговая нагрузка группы в РФ ниже 15 процентов, нужна доплата.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Проверьте, относится ли ваша группа к МГК по критериям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 пункта 2 статьи 105.16-1 НК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превышает ли ее консолидированный доход порог в 750 млн евро. Если да, то с 2026 года считайте налоговую базу по-новому.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Ст. 288.5, п. 1.20 ст. 284, п. 1.1 ст. 274 НК (в ред. подп. «б» п. 58, подп. «д» п. 62, п. 69 Закона от 28.11.2025 № 425-ФЗ)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362445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F16229E-A87B-48D0-5E0B-63F0EE9B54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64B07C5-0FFC-3D2B-3AA5-DD2411343D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НАЛОГ  НА  ПРИБЫЛЬ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49F11F1-3546-07B8-1134-49E5F6169D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648672"/>
          </a:xfrm>
        </p:spPr>
        <p:txBody>
          <a:bodyPr rtlCol="0">
            <a:no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медоборудование для сотрудников 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перечня прочих расходов исключили статью для затрат на борьбу с ковидом (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 48.12 ст. 264 НК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Однако сами расходы на медоборудование, средства защиты и медобслуживание персонала по-прежнему можно учесть. Для этого надо обосновывать их другими статьями НК, например: как затраты на нормальные условия труда, содержание здравпункта (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 7 ст. 264 НК)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иные обоснованные расходы, связанные с производством и реализацией (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 49 п. 1 ст. 264 НК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подготовке документов на 2026 год убедитесь, что в приказах, актах и договорах на такие цели указана не ссылка на «борьбу с COVID-19», а общие производственные основания.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 48.12 п. 1 ст. 264, подп. 19.5 п. 1 ст. 265 НК (в ред. подп. «в» п. 51, подп. «а» п. 52 ст. 2 Закона от 28.11.2025 № 425-ФЗ)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453876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260875D-81C2-82AC-265F-5442D4471F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F9F33E1-A522-166F-1C6E-6856459447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16632"/>
            <a:ext cx="7696200" cy="432048"/>
          </a:xfrm>
        </p:spPr>
        <p:txBody>
          <a:bodyPr rtlCol="0"/>
          <a:lstStyle/>
          <a:p>
            <a:pPr algn="ctr" rtl="0"/>
            <a:r>
              <a:rPr lang="ru-RU" sz="2800" dirty="0"/>
              <a:t>НАЛОГ  НА  ПРИБЫЛЬ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7C003BC-55E3-FB23-03FB-7B9A52FEED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476672"/>
            <a:ext cx="7776864" cy="6192688"/>
          </a:xfrm>
        </p:spPr>
        <p:txBody>
          <a:bodyPr rtlCol="0">
            <a:noAutofit/>
          </a:bodyPr>
          <a:lstStyle/>
          <a:p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передаче имущества в счет дивидендов или выплаты имуществом действительной доли отражайте реализацию передаваемого объекта </a:t>
            </a:r>
          </a:p>
          <a:p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НК прямо закрепили правило: передача имущества в счёт выплаты дивидендов или действительной доли участнику приравнивается к продаже (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 2 ст. 249 НК)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Выручкой при этом считается сумма погашаемого долга перед участником. При этом право учесть остаточную стоимость имущества в расходах сохраняется.</a:t>
            </a:r>
          </a:p>
          <a:p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выплате дивидендов имуществом оформляйте операцию как обычную реализацию: составьте договор купли-продажи (или аналогичный), счет-фактуру, отразите выручку и остаточную стоимость в налоговом учете. Рассчитайте и заплатите налог на прибыль с финансового результата (выручка минус остаточная стоимость)</a:t>
            </a:r>
          </a:p>
          <a:p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Минфин и раньше приравнивал передачу имущества в счет выплаты дивидендов к реализации и требовал заплатить налоги (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письмо от 05.06.2024 № 03-03-06/1/51893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Но судьи не разделяли такой подход (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от 29.07.2021 № 302-ЭС21-11699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 2 ст. 249 НК (в ред. п. 47 ст. 2 Закона от 28.11.2025 № 425-ФЗ)</a:t>
            </a:r>
          </a:p>
        </p:txBody>
      </p:sp>
    </p:spTree>
    <p:extLst>
      <p:ext uri="{BB962C8B-B14F-4D97-AF65-F5344CB8AC3E}">
        <p14:creationId xmlns:p14="http://schemas.microsoft.com/office/powerpoint/2010/main" val="248725477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4159F6A-04C3-52A2-584C-ED2C95F295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EF3F7F2-934E-A13F-E411-7D4A7B8E5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НАЛОГ  НА  ПРИБЫЛЬ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90A4467-D1DB-4D3A-8086-0970193A5C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 fontScale="25000" lnSpcReduction="20000"/>
          </a:bodyPr>
          <a:lstStyle/>
          <a:p>
            <a:r>
              <a:rPr lang="ru-RU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переходе с УСН или ЕСХН на общий режим спишите оплаченные, но не учтенные расходы</a:t>
            </a:r>
            <a:br>
              <a:rPr lang="ru-RU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0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0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 можете учесть ранее оплаченные расходы, которые не могли списать на УСН или ЕСХН. Сделать это можно в первом месяце после перехода на общую систему. </a:t>
            </a:r>
          </a:p>
          <a:p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Необходимые условия:</a:t>
            </a:r>
          </a:p>
          <a:p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расходы были оплачены в течение трех лет перед переходом на общую систему;</a:t>
            </a:r>
          </a:p>
          <a:p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 правилам главы 25 НК такие расходы уменьшают базу по налогу на прибыль.</a:t>
            </a:r>
          </a:p>
          <a:p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 переходом на ОСНО проведите инвентаризацию и составьте реестр всех оплаченных, но не списанных расходов за последние три год .</a:t>
            </a:r>
          </a:p>
          <a:p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 3 п. 7 ст. 346.6, п. 2 ст. 346.25 НК (в ред. подп. «б» п. 97 и подп. «а» п. 103 ст. 2 Закона от 28.11.2025 № 425-ФЗ)</a:t>
            </a:r>
          </a:p>
          <a:p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850303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E7125A1-592C-030E-D96B-8FC4F16D5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571C4D3-6C2F-A0F9-187F-886E0BD8C2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16632"/>
            <a:ext cx="7696200" cy="504056"/>
          </a:xfrm>
        </p:spPr>
        <p:txBody>
          <a:bodyPr rtlCol="0"/>
          <a:lstStyle/>
          <a:p>
            <a:pPr algn="ctr" rtl="0"/>
            <a:r>
              <a:rPr lang="ru-RU" sz="2800" dirty="0"/>
              <a:t>НАЛОГ  НА  ПРИБЫЛЬ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A2E6839-B989-F4FC-9FA3-DB6F4D2118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620688"/>
            <a:ext cx="7776864" cy="6120680"/>
          </a:xfrm>
        </p:spPr>
        <p:txBody>
          <a:bodyPr rtlCol="0">
            <a:no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Букмекеры  платят налог на прибыль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Букмекеры стали платить не только налог на игорный бизнес, как это было ранее, но и налог на прибыль по ставке 25 процентов. Утвердите в учетной политике способы учета доходов и расходов, которые по главе 25 НК предполагают выбор. Доходы признавайте в учете по общим правилам. Расходы букмекеры могут признавать в учете не только общие (как все компании), но и отдельные.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Специальные расходы букмекеров – это, во-первых, выплаты выигрышей – учитывайте их на дату наступления результата азартной игры. А во вторых, целевые отчисления на спорт, которые обязательны по закону об азартных играх – признавайте их на последнюю дату квартала, в котором возникла база для их расчета. За счет этих расходов букмекеры смогут уменьшить налог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 56 п. 1 ст. 251, подп. 48.15 п. 1 ст. 264, подп. 19.16 п. 1 ст. 265, подп. 20, 21 п. 7 ст. 272 НК (в ред. Закона от 28.11.2025 № 425-ФЗ)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697099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EA332E0-8319-FAD4-8F82-82AA7465AC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856A3DD-7C55-75FA-0706-1FBFA41C2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НАЛОГ  НА  ПРИБЫЛЬ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CC61D38-4478-355E-3BDA-F1A7F48A49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 fontScale="85000" lnSpcReduction="2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Проценты по госбумагам признавайте в расходах ежемесячно, а не ежеквартально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и расходы по процентам от государственных и муниципальных ценных бумаг при методе начисления надо признавать ежемесячно – на последнее число каждого месяца.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Ранее это надо было делать каждый квартал. Проверьте, чтобы в вашей программе регламентная операция по начислению процентов выполнялась каждый месяц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 5 ст. 328 НК (в ред. п. 75 ст. 2 Закона от 28.11.2025 № 425-ФЗ)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0" dirty="0">
                <a:solidFill>
                  <a:srgbClr val="222222"/>
                </a:solidFill>
                <a:effectLst/>
                <a:latin typeface="Proxima Nova Rg Inner"/>
              </a:rPr>
              <a:t/>
            </a:r>
            <a:br>
              <a:rPr lang="ru-RU" b="1" i="0" dirty="0">
                <a:solidFill>
                  <a:srgbClr val="222222"/>
                </a:solidFill>
                <a:effectLst/>
                <a:latin typeface="Proxima Nova Rg Inner"/>
              </a:rPr>
            </a:b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23707194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F4D4964-6E30-9BA0-FCB7-B4C0E2F794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D509F02-ACCD-1C5C-1868-DA719E11AE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НАЛОГ  НА  ПРИБЫЛЬ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551D5E3-223C-5971-718F-83C278EB97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 fontScale="85000" lnSpcReduction="2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Льготные ставки налога по дивидендам международных холдингов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подтверждения ставки нужно выполнять условия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 статьи 284.10 НК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 отношении нулевой ставки по выплатам дивидендов в адрес МХК (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 1.1 п. 3 ст. 284 НК);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 отношении ставки 5 процентов по выплатам иностранным организациям дивидендов от МХК (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 1.2 п. 3 ст. 284 НК).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Ранее действовала отсрочка, которая позволяла условия не соблюдать. С 2026 года действуют общие правила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 3 ст. 9 Закона от 25.02.2022 № 18-ФЗ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0" i="0" dirty="0">
                <a:solidFill>
                  <a:srgbClr val="222222"/>
                </a:solidFill>
                <a:effectLst/>
                <a:latin typeface="Proxima Nova Rg Inner"/>
              </a:rPr>
              <a:t/>
            </a:r>
            <a:br>
              <a:rPr lang="ru-RU" b="0" i="0" dirty="0">
                <a:solidFill>
                  <a:srgbClr val="222222"/>
                </a:solidFill>
                <a:effectLst/>
                <a:latin typeface="Proxima Nova Rg Inner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353383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FCC81244-C466-AD7B-7B9B-856DBC0164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2FBD610-4CA1-391A-8B8C-FD28118A10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НАЛОГ  НА  ПРИБЫЛЬ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7EA0A65-F139-D97F-AA84-F7E97DEAF9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 fontScale="70000" lnSpcReduction="20000"/>
          </a:bodyPr>
          <a:lstStyle/>
          <a:p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выплатах дохода между компаниями из РФ и Объединенных Арабских Эмиратов применяйте льготные ставки налога по соглашению об избежание двойного налогообложения</a:t>
            </a:r>
          </a:p>
          <a:p>
            <a:endParaRPr lang="ru-RU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Пониженные ставки можно применять к доходам, выплаченным с 1 января 2026 года. Льготы действуют для компаний и физлиц, а не только для госсектора, как было ранее. </a:t>
            </a:r>
          </a:p>
          <a:p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Теперь, дивиденды, проценты и роялти облагайте налогами по пониженной ставке 10 процентов, если стороны не участвуют в уклонении от налогов. Перед выплатой надо получить подтверждение резидентства. </a:t>
            </a:r>
          </a:p>
          <a:p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Распоряжение Правительства от 11.02.2025 № 280-р, Закон</a:t>
            </a:r>
            <a:b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07.07.2025 № 189-ФЗ</a:t>
            </a:r>
            <a:br>
              <a:rPr lang="ru-RU" sz="3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10" y="6021288"/>
            <a:ext cx="8800086" cy="681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805633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9BEF624-FC04-AD44-1091-8FDC32CA74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75B28AC-9059-F6A9-D71A-A374601F3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НДФЛ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90ACD10-ED31-7410-E373-9932E608F2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Уточнили коды вычетов на обучение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Действующие коды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320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321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будут применяться только в отношении расходов на обучение в российских образовательных учреждениях. 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Добавили коды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333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334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вычетов на обучение в иностранных образовательных учреждениях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ФНС от 01.09.2025 № ЕД-7-11/757@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10" y="6021288"/>
            <a:ext cx="8800086" cy="681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847722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479D62C-4B2C-7EA3-686D-A26A008A57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4F2909C-A630-AF4C-16A3-0561B816F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16632"/>
            <a:ext cx="7696200" cy="576064"/>
          </a:xfrm>
        </p:spPr>
        <p:txBody>
          <a:bodyPr rtlCol="0"/>
          <a:lstStyle/>
          <a:p>
            <a:pPr algn="ctr" rtl="0"/>
            <a:r>
              <a:rPr lang="ru-RU" sz="2800" dirty="0"/>
              <a:t>НДФЛ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078474A-80AC-C58E-10CE-45528341AE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620688"/>
            <a:ext cx="7776864" cy="5904656"/>
          </a:xfrm>
        </p:spPr>
        <p:txBody>
          <a:bodyPr rtlCol="0">
            <a:noAutofit/>
          </a:bodyPr>
          <a:lstStyle/>
          <a:p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Иностранные агенты должны платить больше НДФЛ</a:t>
            </a:r>
            <a:b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3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3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иноагентов облагают по ставке 30 процентов независимо от налогового статуса. Их лишили льгот и вычетов по НДФЛ. </a:t>
            </a:r>
          </a:p>
          <a:p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частности, облагаются НДФЛ доходы от продажи имущества, долей в уставном капитале, акций,  облигаций вне зависимости от срока владения, а также стоимость имущества, полученного в порядке наследования и дарения от физлиц, в том числе близких родственников. </a:t>
            </a:r>
          </a:p>
          <a:p>
            <a:r>
              <a:rPr lang="ru-RU" sz="23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Иноагент не может получить инвестиционные вычеты и вычеты на долгосрочные сбережения</a:t>
            </a:r>
          </a:p>
          <a:p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Абз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5 п. 17.1, п. 17.2 и 17.2-1, п. 18 и 18.1 ст. 217, ст. 219.1, 219.2, 224 НК в ред. Закона от 28.11.2025 № 425-ФЗ</a:t>
            </a:r>
          </a:p>
          <a:p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59431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3A5108D-43D4-D25B-3088-C54DA9F958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28490EE-C5F3-82D3-CFDC-146F98DA2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НДФЛ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855F89B-7E8B-231A-0BA2-D3174524D7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расчете НДФЛ нужно выделять доли РК и СН с выплат по среднему заработку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выплат по среднему заработку при оплате отпускных, командировочных, компенсации за не отгулянный отпуск, выходного пособия при увольнении нужно выделять долю дохода, которая приходится на районные коэффициенты и надбавки. 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этой части дохода применяют шкалу ставок 13 (15) процентов, так как она относится к налоговой базе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 пункту 6.2 статьи 210 НК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 НК не прописали, как именно выделять такой доход. Допустимо определять долю «прямых северных» доходов в расчетном периоде и применять ее к сумме выплаты по среднему заработку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 6.2 ст. 210 НК в ред. Закона от 28.11.2025 № 425-ФЗ</a:t>
            </a:r>
          </a:p>
          <a:p>
            <a:r>
              <a:rPr lang="ru-RU" sz="2000" dirty="0"/>
              <a:t/>
            </a:r>
            <a:br>
              <a:rPr lang="ru-RU" sz="2000" dirty="0"/>
            </a:br>
            <a:r>
              <a:rPr lang="ru-RU" sz="2000" b="0" i="0" dirty="0">
                <a:solidFill>
                  <a:srgbClr val="222222"/>
                </a:solidFill>
                <a:effectLst/>
                <a:latin typeface="Proxima Nova Rg Inner"/>
              </a:rPr>
              <a:t/>
            </a:r>
            <a:br>
              <a:rPr lang="ru-RU" sz="2000" b="0" i="0" dirty="0">
                <a:solidFill>
                  <a:srgbClr val="222222"/>
                </a:solidFill>
                <a:effectLst/>
                <a:latin typeface="Proxima Nova Rg Inner"/>
              </a:rPr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98008673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330CFED-03F0-BDF5-7A43-518D172C73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5994B57-55F0-8319-ECC9-E25428E724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НДФЛ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DEB5ED1-F633-35CE-936D-2F55A5A640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 fontScale="40000" lnSpcReduction="20000"/>
          </a:bodyPr>
          <a:lstStyle/>
          <a:p>
            <a:r>
              <a:rPr lang="ru-RU" sz="5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Трудовые доходы граждан – резидентов ЕАЭС облагают НДФЛ независимо от статуса налогового резидента</a:t>
            </a:r>
          </a:p>
          <a:p>
            <a:endParaRPr lang="ru-RU" sz="5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5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трудовым доходам граждан – резидентов ЕАЭС применяют только прогрессивную шкалу ставок – 13–22 процента без каких-либо пересчетов на конец года. </a:t>
            </a:r>
          </a:p>
          <a:p>
            <a:endParaRPr lang="ru-RU" sz="5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5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Ранее НДФЛ с трудовых доходов граждан ЕАЭС удерживали по ставке 13–22 процента с первого дня их работы в организации. Если по итогам года работник не приобретал статус резидента России, НДФЛ за весь год пересчитывали по ставке 30 процентов</a:t>
            </a:r>
          </a:p>
          <a:p>
            <a:r>
              <a:rPr lang="ru-RU" sz="5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 3 ст. 224 НК в ред. Закона от 28.11.2025 № 425-ФЗ</a:t>
            </a:r>
          </a:p>
          <a:p>
            <a:r>
              <a:rPr lang="ru-RU" sz="5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0" i="0" dirty="0">
                <a:solidFill>
                  <a:srgbClr val="222222"/>
                </a:solidFill>
                <a:effectLst/>
                <a:latin typeface="Proxima Nova Rg Inner"/>
              </a:rPr>
              <a:t/>
            </a:r>
            <a:br>
              <a:rPr lang="ru-RU" b="0" i="0" dirty="0">
                <a:solidFill>
                  <a:srgbClr val="222222"/>
                </a:solidFill>
                <a:effectLst/>
                <a:latin typeface="Proxima Nova Rg Inner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741359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FAC9809F-C7FF-9706-D644-095CB87C28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D01A878-AE52-AF61-E271-E25855789E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НДФЛ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E1CE4E2-EF9E-695A-546E-041B6178AD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вычет по НДФЛ на фитнес можно включить больше расходов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Социальный вычет по НДФЛ за занятия спортом можно получить не только на себя и несовершеннолетних детей, но и на родителей, которые получают пенсию.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 7 п. 1 ст. 219 НК в ред. Закона от 28.11.2025 № 425-ФЗ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97983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1AA2EC5-9AEF-73F3-6A82-6950A67389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C24706D-A670-D9B1-B793-74452945B9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НДФЛ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4F35ACD-A8E9-9DA0-059B-08C457BB06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вычета по НДФЛ за ГТО вместо диспансеризации можно пройти профилактический медосмотр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Чтобы получить вычет НДФЛ за нормы ГТО, достаточно пройти либо профилактический медосмотр, либо диспансеризацию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 2.1 п. 1 ст. 218 НК в ред. Закона от 28.11.2025 № 425-ФЗ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453512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4C013E8-8603-8D57-4952-18C6764279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E2E8DA1-FB16-7613-9636-3406005713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НДФЛ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27B87E5-97F9-333C-4AE5-5F9081F433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загранкомандировках не нужно удерживать НДФЛ с компенсации стоимости полиса ДМС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Правило нужно применять к расходам на полис ДМС, который требуется оформить для въезда и пребывания на территориях иностранных государств на время служебной командировки. Такую компенсацию включили в перечень командировочных расходов, освобождаемых от НДФЛ.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Абз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13 п. 1 ст. 217 НК в ред. Закона от 28.11.2025 № 425-ФЗ</a:t>
            </a:r>
          </a:p>
        </p:txBody>
      </p:sp>
    </p:spTree>
    <p:extLst>
      <p:ext uri="{BB962C8B-B14F-4D97-AF65-F5344CB8AC3E}">
        <p14:creationId xmlns:p14="http://schemas.microsoft.com/office/powerpoint/2010/main" val="307782193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D070813-CBB3-C4C6-B1F9-D8B1CEA768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2265EB3-78FC-56FD-66A7-AF533F0B8F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НДФЛ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12E600A-4E23-4DA5-DFEA-2B91C183ED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Букмекеров  обязали удерживать НДФЛ вне зависимости от величины выигрыша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Букмекеры и тотализаторы обязаны удерживать НДФЛ с любой суммы выигрыша.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Ранее они удерживали НДФЛ, если сумма выигрыша больше 15 тыс. руб.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 1 ст. 214.7, подп. 5 п. 1 ст. 228 НК в ред. Закона от 28.11.2025 № 425-ФЗ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0" i="0" dirty="0">
                <a:solidFill>
                  <a:srgbClr val="222222"/>
                </a:solidFill>
                <a:effectLst/>
                <a:latin typeface="Proxima Nova Rg Inner"/>
              </a:rPr>
              <a:t/>
            </a:r>
            <a:br>
              <a:rPr lang="ru-RU" sz="2400" b="0" i="0" dirty="0">
                <a:solidFill>
                  <a:srgbClr val="222222"/>
                </a:solidFill>
                <a:effectLst/>
                <a:latin typeface="Proxima Nova Rg Inner"/>
              </a:rPr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44345340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6D7D321-EA96-459C-ED79-A167FCF186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36399EA-FDEE-75C7-F5D7-69EAAEA5FE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НДФЛ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C25DF14-689F-458E-36A7-922123BE7A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матпомощи при рождении ребенка в пределах 1 млн руб. не надо удерживать НДФЛ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освобождении от НДФЛ действует прежний порядок – материальная помощь должна быть выплачена в течение первого года после рождения или усыновления ребенка. Лимит действует на каждого ребенка для каждого родителя (усыновителя).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освобождения от НДФЛ важно, чтобы приказ был оформлен на единую сумму материальной помощи. Выплачивать ее можно частями.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Пункт 8 статьи 1, пункт 2 статьи 2 Закона от 23.07.2025 № 227-ФЗ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548542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4DAA003-C2B8-12DC-A90C-A0C30E88D1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1E0D7D5-BDAB-76F8-F82C-FA4246C21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НДФЛ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8E469AF-EEB9-445F-F526-64C54031AB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Сдавать 3-НДФЛ нужно по новой форме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Декларацию обновили в соответствии с изменениями по НДФЛ, которые действуют с 2025 года.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частности: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пятиступенчатая шкала ставок;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новый вычет за знак ГТО;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вычет на долгосрочные сбережения граждан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ФНС от 20.10.2025 № ЕД-7-11/913@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155842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352AC4D-DB8B-016D-CFDD-743D4BC1B0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11E1707-C3F7-9652-702E-AB7A74017B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НДФЛ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F80F9EE-936C-D091-8237-6C7D6520B9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Установили коэффициент-дефлятор по НДФЛ на 2026 год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Коэффициент-дефлятор по НДФЛ на 2026 год утвердили в размере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2,842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(в 2025 году – 2,594). На этот показатель индексируют размер авансового платежа по НДФЛ, который уплачивают иностранцы на патенте.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Минэкономразвития от 06.11.2025 № 734</a:t>
            </a:r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10" y="6021288"/>
            <a:ext cx="8800086" cy="681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662959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8F09474-E33F-72EC-0DD3-9225CB2116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756219C-37AB-51C4-B470-6F701F6A12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Страховые  взносы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5C4C788-B113-BE53-7572-1612102F05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 fontScale="92500" lnSpcReduction="20000"/>
          </a:bodyPr>
          <a:lstStyle/>
          <a:p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Предельная величина базы по страховым взносам</a:t>
            </a:r>
            <a:b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Предельная величина базы взносов в ИФНС на обязательное пенсионное, социальное, медицинское страхование составит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2 979 000 руб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по каждому сотруднику. 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Выплаты в пределах лимита базы облагают взносами по тарифу 30 процентов, свыше – по тарифу 15,1 процента. Предельной величины базы для взносов на травматизм нет.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Постановление Правительства от 31.10.2025 № 1705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10" y="6021288"/>
            <a:ext cx="8800086" cy="681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19484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C1A36FC-F39A-2487-0BD7-5A8C057A98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E69E6F8-F53C-1E9E-9C27-B0AC3C3F94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16632"/>
            <a:ext cx="7696200" cy="504056"/>
          </a:xfrm>
        </p:spPr>
        <p:txBody>
          <a:bodyPr rtlCol="0"/>
          <a:lstStyle/>
          <a:p>
            <a:pPr algn="ctr" rtl="0"/>
            <a:r>
              <a:rPr lang="ru-RU" sz="2800" dirty="0"/>
              <a:t>Страховые взносы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703E490-0748-4AC4-B0B7-31F0256610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620688"/>
            <a:ext cx="7776864" cy="5904656"/>
          </a:xfrm>
        </p:spPr>
        <p:txBody>
          <a:bodyPr rtlCol="0">
            <a:normAutofit fontScale="25000" lnSpcReduction="20000"/>
          </a:bodyPr>
          <a:lstStyle/>
          <a:p>
            <a:r>
              <a:rPr lang="ru-RU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Подтверждать основной вид деятельности для взносов на травматизм нужно только по обособленным подразделениям</a:t>
            </a:r>
          </a:p>
          <a:p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СФР возьмет код основного вида деятельности из ЕГРЮЛ (ЕГРИП) по состоянию на 15 апреля 2026 года. В госреестрах с 2026 года будет два типа сведений о кодах ОКВЭД:</a:t>
            </a:r>
            <a:b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заявительный, который вы указали при регистрации бизнеса или когда вносили изменения;</a:t>
            </a:r>
            <a:b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отчетный по данным из ваших </a:t>
            </a:r>
            <a:r>
              <a:rPr lang="ru-RU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стат.отчетов</a:t>
            </a: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процентными долями от основного и дополнительных видов деятельности.</a:t>
            </a:r>
            <a:b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сдаете статотчетность, СФР назначит тариф взносов на травматизм исходя из отчетного кода ОКВЭД. Поэтому важно правильно заполнить отчетность за 2025 год по формам 1-предприятие, 1-ИП и др. Когда не сдаете статотчетность, СФР возьмет заявительный код ОКВЭД.</a:t>
            </a:r>
          </a:p>
          <a:p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Подтвердить основной вид деятельности потребуется только по обособленным подразделениям со счетами в банке, которые начисляют выплаты в пользу физлиц. </a:t>
            </a:r>
          </a:p>
          <a:p>
            <a:endParaRPr lang="ru-RU" sz="8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 от 28.12.2024 № 529-ФЗ</a:t>
            </a:r>
          </a:p>
          <a:p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/>
              <a:t/>
            </a:r>
            <a:br>
              <a:rPr lang="ru-RU" dirty="0"/>
            </a:br>
            <a:r>
              <a:rPr lang="ru-RU" b="0" i="0" dirty="0">
                <a:solidFill>
                  <a:srgbClr val="222222"/>
                </a:solidFill>
                <a:effectLst/>
                <a:latin typeface="Proxima Nova Rg Inner"/>
              </a:rPr>
              <a:t/>
            </a:r>
            <a:br>
              <a:rPr lang="ru-RU" b="0" i="0" dirty="0">
                <a:solidFill>
                  <a:srgbClr val="222222"/>
                </a:solidFill>
                <a:effectLst/>
                <a:latin typeface="Proxima Nova Rg Inner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66122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864AB9A-C4FA-1943-CC85-12C6E942BC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CAA93E2-2A59-9A5A-22AA-6B98B0C9AB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Страховые взносы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8D1D0FD-85B8-AA5E-8C33-BAF390D42D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 fontScale="92500" lnSpcReduction="10000"/>
          </a:bodyPr>
          <a:lstStyle/>
          <a:p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матпомощи при рождении ребенка в пределах 1 млн руб. не надо платить взносы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освобождении от взносов действует прежний порядок – материальная помощь должна быть выплачена в течение первого года после рождения или усыновления ребенка. Лимит действует на каждого ребенка для каждого родителя (усыновителя).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освобождения от взносов важно, чтобы приказ был оформлен на единую сумму материальной помощи. Выплачивать ее можно частями.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Пункт 8 статьи 1, пункт 2 статьи 2 Закона от 23.07.2025 № 227-ФЗ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911409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64ECCE6-08D6-CCF7-9AD7-575E28E11B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B956084-D8F8-A2C6-DA14-EB5BE0B1AB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392088"/>
          </a:xfrm>
        </p:spPr>
        <p:txBody>
          <a:bodyPr rtlCol="0"/>
          <a:lstStyle/>
          <a:p>
            <a:pPr algn="ctr" rtl="0"/>
            <a:r>
              <a:rPr lang="ru-RU" sz="2800" dirty="0"/>
              <a:t>Страховые взносы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4A53524-57A8-E84E-8C9E-D4416BF1BB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620688"/>
            <a:ext cx="7776864" cy="5760640"/>
          </a:xfrm>
        </p:spPr>
        <p:txBody>
          <a:bodyPr rtlCol="0">
            <a:noAutofit/>
          </a:bodyPr>
          <a:lstStyle/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ИП будут платить за себя больше страховых взносов</a:t>
            </a: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Предприниматели за 2026 год должны заплатить за себя фиксированные взносы в размере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57 390 руб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Если доход превысит 300 000 руб., дополнительно нужно перечислить 1 процент с суммы превышения, но не больше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321 818 руб.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Максимальный размер взносов ИП за себя составит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379 208 руб.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(57 390 + 321 818). По-прежнему не нужно платить фиксированные взносы за периоды, когда не вели бизнес, например, в связи с отпуском по уходу за ребенком, военной службой и т. д. (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 7 ст. 430 НК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Отсутствие доходов за эти периоды нужно подтвердить документально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 1 и 2 п. 1 ст. 430 НК в ред. подп. «а» п. 84 ст. 2 Закона от 08.08.2024 № 259-ФЗ</a:t>
            </a:r>
          </a:p>
        </p:txBody>
      </p:sp>
    </p:spTree>
    <p:extLst>
      <p:ext uri="{BB962C8B-B14F-4D97-AF65-F5344CB8AC3E}">
        <p14:creationId xmlns:p14="http://schemas.microsoft.com/office/powerpoint/2010/main" val="351974910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6839F8A3-472E-E9F9-DB58-9986611079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B9FF744-E73F-1A05-53AE-E93C18DB36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Страховые взносы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4E6D47-928D-6B38-3852-1AAAC7F131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 fontScale="85000" lnSpcReduction="2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Льготный тариф 15 процентов для МСП смогут применять только некоторые отрасли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Тариф 15 процентов отменят для большинства видов деятельности, включая торговлю, строительство, добычу полезных ископаемых и т. д.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Льготный тариф 15 процентов сохранят только для некоторых приоритетных отраслей – производство, обработка, транспорт, электроника и др.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Остальным придется применять общий тариф 30 процентов, если нет прав на другой пониженный тариф.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 «л» п. 140 ст. 2 Закона от 28.11.2025 № 425-ФЗ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09915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9DBAA81-FB70-D6BD-3AAB-5C2E1584FF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B629AC7-D9B6-02F5-E45F-B49EA5FC68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Страховые взносы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CDE9E1E-62AF-3970-9633-CB3D83B565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Зарплату директора приравняли к МРОТ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выплат руководителю нужно будет платить взносы исходя из МРОТ, если начисленная зарплата ниже этого уровня.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2026 году МРОТ составляет - 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27 093 руб.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Сумма страховых  взносов   составит - 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8127,90 руб.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месяц.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 мера направлена против однодневок. В таких компаниях директор-номинал часто получает символическую зарплату или не получает совсем. 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 137 ст. 2 Закона от 28.11.2025 № 425-ФЗ</a:t>
            </a:r>
          </a:p>
        </p:txBody>
      </p:sp>
    </p:spTree>
    <p:extLst>
      <p:ext uri="{BB962C8B-B14F-4D97-AF65-F5344CB8AC3E}">
        <p14:creationId xmlns:p14="http://schemas.microsoft.com/office/powerpoint/2010/main" val="7716914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2A3971ED-8676-1091-533A-AA81FBE534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DCA4B1A-800D-3082-DDAA-C6A9B9DFC3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Страховые взносы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F82E165-7029-5C6D-5B56-A06753A32C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ИТ-компании должны больше платить взносов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Тариф взносов в пределах 2 979 000 руб. –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15,0 процентов, свыше – 7,6 процентов.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2025 году тариф взносов с выплат в пределах облагаемой базы был 7,6 процентов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 «г» п. 140 ст. 2 Закона от 28.11.2025 № 425-ФЗ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935505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9EC5F5C-6376-0BD3-53A2-761A861D93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48EC8F0-1FB7-DF1A-F658-7BE76157EF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16632"/>
            <a:ext cx="7696200" cy="576064"/>
          </a:xfrm>
        </p:spPr>
        <p:txBody>
          <a:bodyPr rtlCol="0"/>
          <a:lstStyle/>
          <a:p>
            <a:pPr algn="ctr" rtl="0"/>
            <a:r>
              <a:rPr lang="ru-RU" sz="2800" dirty="0"/>
              <a:t>Страховые взносы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BA7665C-1E2F-0AE2-4544-A243FAA4BB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764704"/>
            <a:ext cx="7776864" cy="5616624"/>
          </a:xfrm>
        </p:spPr>
        <p:txBody>
          <a:bodyPr rtlCol="0">
            <a:no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Особые правила для ИТ-компаний с прямым или косвенным  участием РФ применения пониженного тарифа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Пониженные тарифы ИТ-компании применяют с 1-го числа месяца, в котором получен документ о госаккредитации, при выполнении условия о доле доходов.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 снижения доли прямого или косвенного участия РФ ИТ-компании применяют пониженные тарифы, начиная с 1-го числа месяца, в котором доля участия РФ составила менее 50 процентов.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 «з» п. 140 ст. 2 Закона от 28.11.2025 № 425-ФЗ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330444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88FA8F8-1556-EB54-8A09-DD59B324CA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3D4230F-3669-D91E-3344-C66C75AFF4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Страховые взносы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539860D-53A7-0F43-0235-47A16C19DC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 fontScale="85000" lnSpcReduction="1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Больше компаний в сфере радиоэлектроники смогут применять пониженные тарифы страховых взносов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доле доходов можно учесть:</a:t>
            </a:r>
          </a:p>
          <a:p>
            <a:pPr marL="502920" indent="-457200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от реализации услуг (работ) по проектированию </a:t>
            </a:r>
          </a:p>
          <a:p>
            <a:pPr marL="502920" indent="-457200"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по разработке оборудования для производства электронной компонентной базы.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Пониженные тарифы применяют с 1-го числа месяца, в котором плательщика включили в реестр в сфере радиоэлектронной промышленности, при выполнении условия о доле доходов (не менее 70%)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 «б» п. 140 ст. 2 Закона от 28.11.2025 № 425-ФЗ</a:t>
            </a:r>
          </a:p>
        </p:txBody>
      </p:sp>
    </p:spTree>
    <p:extLst>
      <p:ext uri="{BB962C8B-B14F-4D97-AF65-F5344CB8AC3E}">
        <p14:creationId xmlns:p14="http://schemas.microsoft.com/office/powerpoint/2010/main" val="260088780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C527F33-D4C9-E46B-B5C5-0AAC8D7CF8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2164548-E3C3-BDA5-84AF-22AC3399C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Страховые взносы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6B119CC-61CF-C5C1-5974-5EAD5CBD82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 fontScale="92500" lnSpcReduction="2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Оплата страховых взносов ИП, которые одновременно ведут несколько видов деятельности частной практики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суммы доходов в пределах 300 000 руб. нужно заплатить однократно фиксированный взнос. В 2026 году его размер – 57 390 руб.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превышения доходов 300 000 руб. необходимо заплатить однократно 1 процент. В 2026 году – не более 321 818 руб.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расчете учитывают доходы сразу от всех видов деятельности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 «а» п. 141 Закона от 28.11.2025 № 425-ФЗ</a:t>
            </a:r>
          </a:p>
        </p:txBody>
      </p:sp>
    </p:spTree>
    <p:extLst>
      <p:ext uri="{BB962C8B-B14F-4D97-AF65-F5344CB8AC3E}">
        <p14:creationId xmlns:p14="http://schemas.microsoft.com/office/powerpoint/2010/main" val="188712786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7A0DABF-72A6-A2AF-B7AC-6F22E252BE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A14C148-1C0C-B67D-F523-F0704D14C9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 rtl="0"/>
            <a:r>
              <a:rPr lang="ru-RU" sz="2800" dirty="0"/>
              <a:t>Страховые взносы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3173210-3121-FF81-5071-7DECBC6D0F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Страховые взносы ИП на АУСН, которые одновременно ведут иную деятельность частной практики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Платить страховые взносы нужно только с превышения дохода 300 000 руб. – 1 процент. В 2026 году – не более 321 818 руб.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расчета взносов учитывают только доход от иной профессиональной  деятельности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 «а» п. 141 Закона от 28.11.2025 № 425-ФЗ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10" y="6021288"/>
            <a:ext cx="8800086" cy="681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636997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E3372B1-8477-FB2B-7C28-55DB4E09D3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26EE8C0-FEAF-4947-6DF8-A8E9CF5BF5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16632"/>
            <a:ext cx="7696200" cy="504056"/>
          </a:xfrm>
        </p:spPr>
        <p:txBody>
          <a:bodyPr rtlCol="0"/>
          <a:lstStyle/>
          <a:p>
            <a:pPr algn="ctr" rtl="0"/>
            <a:r>
              <a:rPr lang="ru-RU" sz="2800" dirty="0"/>
              <a:t>УСН    И    ЕСХН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DD34EC3-72FA-D47F-BEC9-08C122EADA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692696"/>
            <a:ext cx="7776864" cy="5688632"/>
          </a:xfrm>
        </p:spPr>
        <p:txBody>
          <a:bodyPr rtlCol="0">
            <a:normAutofit fontScale="92500"/>
          </a:bodyPr>
          <a:lstStyle/>
          <a:p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28 февраля 2026 г  декларацию по налогу на УСН за 2025 год можно сдавать по новой форме</a:t>
            </a:r>
          </a:p>
          <a:p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 декларации уточнили по нормам НК. Удалили поля для отмененных с 2025 года повышенных ставок налога: 8 и 20 процентов. 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Добавили новые строки для страховых взносов ИП за себя, «подлежащих уплате» в периоде, – отдельные для фиксированных и дополнительных взносов ИП. 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 обновили коды способов подачи декларации, в том числе добавили код 23 – подача через личный кабинет ИП.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ФНС от 26.11.2025 № ЕД-7-3/1017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1481598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62FD636-1824-EBC3-2AB3-3D903FE284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A5AA731-2A6C-4EAC-95DA-09738BCD90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44624"/>
            <a:ext cx="7696200" cy="432048"/>
          </a:xfrm>
        </p:spPr>
        <p:txBody>
          <a:bodyPr rtlCol="0"/>
          <a:lstStyle/>
          <a:p>
            <a:pPr algn="ctr"/>
            <a:r>
              <a:rPr lang="ru-RU" sz="2800" dirty="0"/>
              <a:t>УСН    И    ЕСХН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615D0DA-A289-385F-9A03-D7C48CD2A9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476672"/>
            <a:ext cx="7776864" cy="5904656"/>
          </a:xfrm>
        </p:spPr>
        <p:txBody>
          <a:bodyPr rtlCol="0">
            <a:noAutofit/>
          </a:bodyPr>
          <a:lstStyle/>
          <a:p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доходах более 20 млн руб. придется платить НДС</a:t>
            </a:r>
          </a:p>
          <a:p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Лимит 60 млн руб., при котором можно не платить НДС на упрощенке в 2026г., снизили до 20 млн руб. Если ваши доходы за год превышают эту сумму, готовьтесь к переходу на НДС. </a:t>
            </a:r>
          </a:p>
          <a:p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этом упрощенцев, впервые начавших платить НДС в 2026 году, освободили от штрафа (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п. 1 ст. 119 НК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 за опоздание со сдачей первой декларации по НДС.</a:t>
            </a:r>
          </a:p>
          <a:p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Лимит поэтапно будет  снижаться:</a:t>
            </a:r>
          </a:p>
          <a:p>
            <a:pPr marL="388620" indent="-342900">
              <a:buFontTx/>
              <a:buChar char="-"/>
            </a:pP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15 млн руб. в 2027г.</a:t>
            </a:r>
          </a:p>
          <a:p>
            <a:pPr marL="388620" indent="-342900">
              <a:buFontTx/>
              <a:buChar char="-"/>
            </a:pP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10 млн руб. в 2028г. </a:t>
            </a:r>
          </a:p>
          <a:p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 1 ст. 145 НК (в ред. п. 1 ст. 2, ст. 23 Закона от 28.11.2025 № 425-ФЗ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10" y="6021288"/>
            <a:ext cx="8800086" cy="681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050232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DE3C30C-7FA8-060B-71C4-0842541530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B377779-0308-E516-E253-561785085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/>
            <a:r>
              <a:rPr lang="ru-RU" sz="2800" dirty="0"/>
              <a:t>УСН    И    ЕСХН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7E1D3F2-B085-C5C6-74EE-F33D105895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 fontScale="85000" lnSpcReduction="2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Коэффициент-дефлятор утвердили в размере 1,09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 сможете применять УСН с 2026 года, пока ваши доходы не превысят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490,5 млн руб.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(450 млн руб. × 1,09), а стоимость основных средств –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218 млн руб.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 млн руб. × 1,09).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 вы сможете применять ставку НДС в размере 5 процентов, пока ваши доходы не превысят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272,5 млн руб.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(250 млн руб. × 1,09).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 лимит для перехода на УСН с 2026 года новый коэффициент-дефлятор не повлияет. Лимит в 337,5 млн руб. индексируется на коэффициент-дефлятор 2025 года, который равен 1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Минэкономразвития от 06.11.2025 № 734</a:t>
            </a:r>
          </a:p>
        </p:txBody>
      </p:sp>
    </p:spTree>
    <p:extLst>
      <p:ext uri="{BB962C8B-B14F-4D97-AF65-F5344CB8AC3E}">
        <p14:creationId xmlns:p14="http://schemas.microsoft.com/office/powerpoint/2010/main" val="52464540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958A8D2-6CF3-2C91-E9BD-C6C9751E92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E8FCA5F-1858-9619-5B2C-F1DA04EFEE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/>
            <a:r>
              <a:rPr lang="ru-RU" sz="2800" dirty="0"/>
              <a:t>УСН    И    ЕСХН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4AEA8AC-F287-B9BC-BEE6-068D2106C6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УСН с объектом «доходы минус расходы» сможете списать больше затрат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 сможете списать все расходы, которые признаются обоснованными в целях налога на прибыль по главе 25 НК (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 45 п. 1 ст. 346.16 НК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Ранее перечень расходов на УСН был закрытым. 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 45 п. 1 ст. 346.16 НК (в ред. подп. «а» п. 101 ст. 2 Закона от 28.11.2025 № 425-ФЗ)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6049277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025BE0C-0A73-A695-2046-20B1C3FE97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420C578-371F-4BD0-5004-EEDF2048B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16632"/>
            <a:ext cx="7696200" cy="432048"/>
          </a:xfrm>
        </p:spPr>
        <p:txBody>
          <a:bodyPr rtlCol="0"/>
          <a:lstStyle/>
          <a:p>
            <a:pPr algn="ctr"/>
            <a:r>
              <a:rPr lang="ru-RU" sz="2800" dirty="0"/>
              <a:t>УСН    И    ЕСХН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4047768-96BA-54EF-AA09-6F58EABC57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548680"/>
            <a:ext cx="7776864" cy="6192688"/>
          </a:xfrm>
        </p:spPr>
        <p:txBody>
          <a:bodyPr rtlCol="0">
            <a:noAutofit/>
          </a:bodyPr>
          <a:lstStyle/>
          <a:p>
            <a:r>
              <a:rPr lang="ru-RU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Проверьте, сможете ли вы применять пониженную ставку УСН – критерии ограничило Правительство</a:t>
            </a:r>
          </a:p>
          <a:p>
            <a:endParaRPr lang="ru-RU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 пониженных ставок на УСН в регионах (1–5%; 5-14% ) утвердили федеральные ограничения: перечень видов деятельности  и критерии плательщиков. В 2026 году в перечень входят все виды деятельности из ОКВЭД2 (99), за исключением четырех:</a:t>
            </a:r>
          </a:p>
          <a:p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деятельность по предоставлению ломбардами краткосрочных займов под залог движимого имущества (подгруппа 64.92.6);</a:t>
            </a:r>
          </a:p>
          <a:p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страхование жизни (группа 65.11);</a:t>
            </a:r>
          </a:p>
          <a:p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деятельность негосударственных пенсионных фондов (группа 65.30);</a:t>
            </a:r>
          </a:p>
          <a:p>
            <a:pPr marL="331470" indent="-285750">
              <a:buFontTx/>
              <a:buChar char="-"/>
            </a:pP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 по организации и проведению азартных игр и заключению пари (подгруппа 92.1).</a:t>
            </a:r>
          </a:p>
          <a:p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Субъекты РФ вправе устанавливать пониженные ставки на УСН только в рамках этого перечня. Единственный федеральный критерий плательщика для применения пониженных ставок на УСН в 2026 году – доходы не более 490,5 млн руб. в течение отчетного (налогового) периода. Он совпадает с лимитом доходов на УСН в 2026 году</a:t>
            </a:r>
            <a:b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 1, 2 ст. 346.20 НК (в ред. Закона от 28.11.2025 № 425-ФЗ), распоряжение Правительства от 30.12.2025 № 4176-р</a:t>
            </a:r>
          </a:p>
          <a:p>
            <a:r>
              <a:rPr lang="ru-RU" sz="1700" dirty="0"/>
              <a:t/>
            </a:r>
            <a:br>
              <a:rPr lang="ru-RU" sz="1700" dirty="0"/>
            </a:br>
            <a:r>
              <a:rPr lang="ru-RU" sz="1700" dirty="0"/>
              <a:t/>
            </a:r>
            <a:br>
              <a:rPr lang="ru-RU" sz="1700" dirty="0"/>
            </a:br>
            <a:endParaRPr lang="ru-RU" sz="1700" dirty="0"/>
          </a:p>
        </p:txBody>
      </p:sp>
    </p:spTree>
    <p:extLst>
      <p:ext uri="{BB962C8B-B14F-4D97-AF65-F5344CB8AC3E}">
        <p14:creationId xmlns:p14="http://schemas.microsoft.com/office/powerpoint/2010/main" val="3076726878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FA84B6A3-441C-77BC-C1B6-697D6D18DA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6D3AC7C-C460-C492-E010-D82FF1E49D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/>
            <a:r>
              <a:rPr lang="ru-RU" sz="2800" dirty="0"/>
              <a:t>УСН    И    ЕСХН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B6F0B9B-1D0F-3D0B-74E3-4D99EB5D82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 fontScale="25000" lnSpcReduction="20000"/>
          </a:bodyPr>
          <a:lstStyle/>
          <a:p>
            <a:r>
              <a:rPr lang="ru-RU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ИП на налоговых каникулах</a:t>
            </a:r>
          </a:p>
          <a:p>
            <a:endParaRPr lang="ru-RU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получения налоговых каникул (нулевая ставка налога на УСН) ИП с 2026 года должны соответствовать критериям, которые установило Правительство. Субъекты РФ вправе вводить нулевую ставку только в рамках федеральных ограничений.</a:t>
            </a:r>
          </a:p>
          <a:p>
            <a:r>
              <a:rPr lang="ru-RU" sz="9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 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условия для применения льготы:</a:t>
            </a:r>
          </a:p>
          <a:p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 первичная регистрация ИП </a:t>
            </a:r>
          </a:p>
          <a:p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 деятельность в производственной, социальной, научной сферах и сфере бытовых услуг. </a:t>
            </a:r>
          </a:p>
          <a:p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Срок действия – два налоговых периода</a:t>
            </a:r>
          </a:p>
          <a:p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9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 4 ст. 346.20 НК (в ред. Закона от 28.11.2025 № 425-ФЗ), распоряжение Правительства от 30.12.2025 № 4176-р</a:t>
            </a:r>
          </a:p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6307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B2AE0F9-C5EF-8097-EDC6-496F464077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317B05E-B40B-37FB-04D2-E42B0979A0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/>
            <a:r>
              <a:rPr lang="ru-RU" sz="2800" dirty="0"/>
              <a:t>УСН    И    ЕСХН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DE9AFB9-CEEB-68D4-B2EE-2E515B9238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 fontScale="70000" lnSpcReduction="2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Адвокатам: дополнительный бизнес можно перевести на УСН – организуйте раздельный учет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Сняли запрет на применение УСН для адвокатов и адвокатских образований, которые ведут предпринимательскую деятельность (например инвестировать средства или распоряжаться своим имуществом), не связанную с основной адвокатской практикой.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Теперь такой бизнес можно перевести на спецрежим. С момента перехода организуйте обязательный раздельный учет доходов и расходов: по адвокатской деятельности – для ОСНО, а по иной предпринимательской – для УСН.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Ранее вопрос о возможности такого возмещения был спорным, но суды поддерживали адвокатов (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Верховного суда от 24.04.2023 № 305-ЭС22-27144 по делу № А40-68033/2022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 10 п. 3 ст. 346.12 НК (в ред. подп. «б» п. 99 ст. 2 Закона от 28.11.2025 № 425-ФЗ)</a:t>
            </a:r>
          </a:p>
        </p:txBody>
      </p:sp>
    </p:spTree>
    <p:extLst>
      <p:ext uri="{BB962C8B-B14F-4D97-AF65-F5344CB8AC3E}">
        <p14:creationId xmlns:p14="http://schemas.microsoft.com/office/powerpoint/2010/main" val="136761865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1371454-6BEC-91EA-D613-655F7496C3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7F3F04B-9C13-879F-F01F-748034F11C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464096"/>
          </a:xfrm>
        </p:spPr>
        <p:txBody>
          <a:bodyPr rtlCol="0"/>
          <a:lstStyle/>
          <a:p>
            <a:pPr algn="ctr"/>
            <a:r>
              <a:rPr lang="ru-RU" sz="2800" dirty="0"/>
              <a:t>УСН    И    ЕСХН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C5E99205-5356-462A-875B-652CFE757C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международных компаний законодательно закрыли  возможность перехода на УСН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НК напрямую запретили переход на упрощенку для организаций, которые имеют статус международных компаний. На практике международные компании могли перейти на УСН по лимиту доходов . И возможность перехода на спецрежим существовала, теперь она закрыта на уровне закона.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 24 п. 3 ст. 346.12 НК (в ред. подп. «б» п. 99 ст. 2 Закона от 28.11.2025 № 425-ФЗ)</a:t>
            </a:r>
            <a:b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4454641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6BCA056-C803-3BCF-31F5-80ADA1BE3A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BA37BCA-C2AF-CD1B-9994-FE2E44485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464096"/>
          </a:xfrm>
        </p:spPr>
        <p:txBody>
          <a:bodyPr rtlCol="0"/>
          <a:lstStyle/>
          <a:p>
            <a:pPr algn="ctr"/>
            <a:r>
              <a:rPr lang="ru-RU" sz="2800" dirty="0"/>
              <a:t>УСН    И    ЕСХН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99FF2BC-8FBF-017A-80FF-3CDBC808DF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 fontScale="85000" lnSpcReduction="20000"/>
          </a:bodyPr>
          <a:lstStyle/>
          <a:p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Затраты на доработку НМА теперь без сомнений можно включать в расходы на УСН</a:t>
            </a:r>
          </a:p>
          <a:p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В перечень расходов на УСН прямо включили затраты на доработку, модернизацию и адаптацию НМА. Это снимает прежние споры и разъяснения Минфина. Вы вправе учитывать в расходах все подтвержденные затраты на улучшение ваших НМА (например, доработку ПО).</a:t>
            </a:r>
          </a:p>
          <a:p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Ранее такой порядок напрямую установлен не был, что вызывало споры. Представители Минфина считали возможным учет расходов на основании норм ФСБУ 14/2022 об увеличении стоимости НМА.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Подп. 2 п. 1, п. 4 ст. 346.16 НК (в ред. Закона от 28.11.2025 № 425-ФЗ)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9769279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E4BF846-5062-B62C-D563-9DABC8AB11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2B9BC32-EC31-2FE1-C2CF-577E357E11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/>
            <a:r>
              <a:rPr lang="ru-RU" sz="2800" dirty="0"/>
              <a:t>УСН    И    ЕСХН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BD0A7E6-BA09-6F69-8F23-96829386EB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400600"/>
          </a:xfrm>
        </p:spPr>
        <p:txBody>
          <a:bodyPr rtlCol="0">
            <a:normAutofit fontScale="92500" lnSpcReduction="10000"/>
          </a:bodyPr>
          <a:lstStyle/>
          <a:p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ИП на УСН и ЕСХН: банки будут удерживать НДФЛ с процентов по вашим вкладам и счетам</a:t>
            </a:r>
          </a:p>
          <a:p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Проценты по вкладам и остаткам на счетах в российских банках ИП на УСН и ЕСХН теперь облагаются НДФЛ, а не входят в освобожденные от налога в рамках спецрежима. 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Банки будут удерживать НДФЛ при выплате ИП процентов как налоговые агенты. Подавать декларацию по форме 3-НДФЛ по таким доходам на надо.</a:t>
            </a:r>
          </a:p>
          <a:p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 3 ст. 346.11, п. 3 ст. 346.1 НК (в ред. Закона от 28.11.2025 № 425-ФЗ)</a:t>
            </a:r>
            <a:b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7498971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44E85384-7463-68C6-0D3C-DBA471C8F3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73372CC-D7FD-2D00-9E15-8D8F0EAB1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464096"/>
          </a:xfrm>
        </p:spPr>
        <p:txBody>
          <a:bodyPr rtlCol="0"/>
          <a:lstStyle/>
          <a:p>
            <a:pPr algn="ctr"/>
            <a:r>
              <a:rPr lang="ru-RU" sz="2800" dirty="0"/>
              <a:t>УСН    И    ЕСХН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E688CF4-DCD3-5B5B-222A-109F61ABD1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764704"/>
            <a:ext cx="7848872" cy="5616624"/>
          </a:xfrm>
        </p:spPr>
        <p:txBody>
          <a:bodyPr rtlCol="0">
            <a:normAutofit fontScale="25000" lnSpcReduction="20000"/>
          </a:bodyPr>
          <a:lstStyle/>
          <a:p>
            <a:r>
              <a:rPr lang="ru-RU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проверке лимитов по УСН и ЕСХН определяйте балансовую стоимость основных средств</a:t>
            </a:r>
          </a:p>
          <a:p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НК прямо закрепили, что для проверки лимитов по стоимости основных средств на УСН и ЕСХН надо применять балансовую стоимость. Рассчитывают как первоначальную стоимость за вычетом амортизации и обесценения (</a:t>
            </a:r>
            <a:r>
              <a:rPr lang="ru-RU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 25 ФСБУ 6/2020</a:t>
            </a:r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endParaRPr lang="ru-RU" sz="8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Фактически метод расчета не меняли Поправка просто привела нормы НК в соответствие с правилами бухучета. Ранее Минфин разъяснял, что вместо остаточной стоимости надо применять именно балансовую – по ФСБУ 6/2020</a:t>
            </a:r>
          </a:p>
          <a:p>
            <a: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8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 2, подп. 3 п. 16 ст. 346.12, п. 1 ст. 346.13, п. 2.1 ст. 346.25, п. 6.1 и 8 ст. 346.6 НК (в ред. Закона от 28.11.2025 № 425-ФЗ)</a:t>
            </a:r>
          </a:p>
          <a:p>
            <a:r>
              <a:rPr lang="ru-RU" b="1" dirty="0"/>
              <a:t/>
            </a:r>
            <a:br>
              <a:rPr lang="ru-RU" b="1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3743969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653CA92-0A93-5F12-3445-00CB4D10C3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D82F3B1-5A01-EFE3-4425-F9E4F53409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228600"/>
            <a:ext cx="7696200" cy="608112"/>
          </a:xfrm>
        </p:spPr>
        <p:txBody>
          <a:bodyPr rtlCol="0"/>
          <a:lstStyle/>
          <a:p>
            <a:pPr algn="ctr"/>
            <a:r>
              <a:rPr lang="ru-RU" sz="2800" dirty="0"/>
              <a:t>УСН    И    ЕСХН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9C230C99-269B-D8D3-1536-9C09D73CEE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980728"/>
            <a:ext cx="7776864" cy="5648672"/>
          </a:xfrm>
        </p:spPr>
        <p:txBody>
          <a:bodyPr rtlCol="0">
            <a:noAutofit/>
          </a:bodyPr>
          <a:lstStyle/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Исправляем ошибки правильно 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нашли неучтенные расходы или излишне отраженные доходы, придется сдавать уточненную декларацию – в случае если ошибку совершили до 2025 года или в период применения льготных ставок. Корректировать налоговую базу в текущем периоде нельзя, запрет прописали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 пункте 1 статьи 54 НК.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Минфин и раньше не допускал списание старых расходов в текущем периоде при увеличении ставки налога (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письмо от 15.05.2025 № 03-03-06/1/47786)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П. 1 ст. 54 НК (в ред. п. 19 ст. 1 Закона от 28.11.2025 № 425-ФЗ)</a:t>
            </a:r>
            <a:b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10" y="6021288"/>
            <a:ext cx="8800086" cy="681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7258694"/>
      </p:ext>
    </p:extLst>
  </p:cSld>
  <p:clrMapOvr>
    <a:masterClrMapping/>
  </p:clrMapOvr>
</p:sld>
</file>

<file path=ppt/theme/theme1.xml><?xml version="1.0" encoding="utf-8"?>
<a:theme xmlns:a="http://schemas.openxmlformats.org/drawingml/2006/main" name="Презентация для обучения продажам">
  <a:themeElements>
    <a:clrScheme name="Sales Training_final2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Sales Training_final2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692150" marR="0" indent="-347663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accent2"/>
          </a:buClr>
          <a:buSzPct val="70000"/>
          <a:buFont typeface="Wingdings" pitchFamily="2" charset="2"/>
          <a:buChar char="l"/>
          <a:tabLst/>
          <a:defRPr kumimoji="0" lang="en-US" sz="2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692150" marR="0" indent="-347663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accent2"/>
          </a:buClr>
          <a:buSzPct val="70000"/>
          <a:buFont typeface="Wingdings" pitchFamily="2" charset="2"/>
          <a:buChar char="l"/>
          <a:tabLst/>
          <a:defRPr kumimoji="0" lang="en-US" sz="2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ales Training_final2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les Training_final2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les Training_final2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les Training_final2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les Training_final2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les Training_final2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les Training_final2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les Training_final2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ales Training_final2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les Training_final2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_26713857_TF02819076" id="{D3F2322C-6C6E-4637-A514-1EDCF5F6C396}" vid="{E50F6ACA-A6A8-4580-90BE-8984E430DE29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для обучения продажам</Template>
  <TotalTime>2254</TotalTime>
  <Words>1910</Words>
  <Application>Microsoft Office PowerPoint</Application>
  <PresentationFormat>Экран (4:3)</PresentationFormat>
  <Paragraphs>570</Paragraphs>
  <Slides>78</Slides>
  <Notes>78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78</vt:i4>
      </vt:variant>
    </vt:vector>
  </HeadingPairs>
  <TitlesOfParts>
    <vt:vector size="79" baseType="lpstr">
      <vt:lpstr>Презентация для обучения продажам</vt:lpstr>
      <vt:lpstr>Налоговая реформа. Актуальные вопросы и обзор изменений в 2026г.</vt:lpstr>
      <vt:lpstr>Программа</vt:lpstr>
      <vt:lpstr>Программа</vt:lpstr>
      <vt:lpstr>НДС</vt:lpstr>
      <vt:lpstr>НДС</vt:lpstr>
      <vt:lpstr>НДС</vt:lpstr>
      <vt:lpstr>НДС</vt:lpstr>
      <vt:lpstr>НДС</vt:lpstr>
      <vt:lpstr>НДС</vt:lpstr>
      <vt:lpstr>НДС</vt:lpstr>
      <vt:lpstr>НДС</vt:lpstr>
      <vt:lpstr>НДС</vt:lpstr>
      <vt:lpstr>НДС</vt:lpstr>
      <vt:lpstr>НДС</vt:lpstr>
      <vt:lpstr>НДС</vt:lpstr>
      <vt:lpstr>НДС</vt:lpstr>
      <vt:lpstr>НАЛОГ  НА  ПРИБЫЛЬ</vt:lpstr>
      <vt:lpstr>НАЛОГ  НА  ПРИБЫЛЬ</vt:lpstr>
      <vt:lpstr>НАЛОГ  НА  ПРИБЫЛЬ</vt:lpstr>
      <vt:lpstr>НАЛОГ  НА  ПРИБЫЛЬ</vt:lpstr>
      <vt:lpstr>НАЛОГ  НА  ПРИБЫЛЬ</vt:lpstr>
      <vt:lpstr>НАЛОГ  НА  ПРИБЫЛЬ</vt:lpstr>
      <vt:lpstr>НАЛОГ  НА  ПРИБЫЛЬ</vt:lpstr>
      <vt:lpstr>НАЛОГ  НА  ПРИБЫЛЬ</vt:lpstr>
      <vt:lpstr>НАЛОГ  НА  ПРИБЫЛЬ</vt:lpstr>
      <vt:lpstr>НАЛОГ  НА  ПРИБЫЛЬ</vt:lpstr>
      <vt:lpstr>НАЛОГ  НА  ПРИБЫЛЬ</vt:lpstr>
      <vt:lpstr>НАЛОГ  НА  ПРИБЫЛЬ</vt:lpstr>
      <vt:lpstr>НАЛОГ  НА  ПРИБЫЛЬ</vt:lpstr>
      <vt:lpstr>НАЛОГ  НА  ПРИБЫЛЬ</vt:lpstr>
      <vt:lpstr>НАЛОГ  НА  ПРИБЫЛЬ</vt:lpstr>
      <vt:lpstr>НАЛОГ  НА  ПРИБЫЛЬ</vt:lpstr>
      <vt:lpstr>НАЛОГ  НА  ПРИБЫЛЬ</vt:lpstr>
      <vt:lpstr>НАЛОГ  НА  ПРИБЫЛЬ</vt:lpstr>
      <vt:lpstr>НАЛОГ  НА  ПРИБЫЛЬ</vt:lpstr>
      <vt:lpstr>НАЛОГ  НА  ПРИБЫЛЬ</vt:lpstr>
      <vt:lpstr>НАЛОГ  НА  ПРИБЫЛЬ</vt:lpstr>
      <vt:lpstr>НАЛОГ  НА  ПРИБЫЛЬ</vt:lpstr>
      <vt:lpstr>НАЛОГ  НА  ПРИБЫЛЬ</vt:lpstr>
      <vt:lpstr>НАЛОГ  НА  ПРИБЫЛЬ</vt:lpstr>
      <vt:lpstr>НАЛОГ  НА  ПРИБЫЛЬ</vt:lpstr>
      <vt:lpstr>НАЛОГ  НА  ПРИБЫЛЬ</vt:lpstr>
      <vt:lpstr>НАЛОГ  НА  ПРИБЫЛЬ</vt:lpstr>
      <vt:lpstr>НАЛОГ  НА  ПРИБЫЛЬ</vt:lpstr>
      <vt:lpstr>НДФЛ</vt:lpstr>
      <vt:lpstr>НДФЛ</vt:lpstr>
      <vt:lpstr>НДФЛ</vt:lpstr>
      <vt:lpstr>НДФЛ</vt:lpstr>
      <vt:lpstr>НДФЛ</vt:lpstr>
      <vt:lpstr>НДФЛ</vt:lpstr>
      <vt:lpstr>НДФЛ</vt:lpstr>
      <vt:lpstr>НДФЛ</vt:lpstr>
      <vt:lpstr>НДФЛ</vt:lpstr>
      <vt:lpstr>НДФЛ</vt:lpstr>
      <vt:lpstr>НДФЛ</vt:lpstr>
      <vt:lpstr>Страховые  взносы</vt:lpstr>
      <vt:lpstr>Страховые взносы</vt:lpstr>
      <vt:lpstr>Страховые взносы</vt:lpstr>
      <vt:lpstr>Страховые взносы</vt:lpstr>
      <vt:lpstr>Страховые взносы</vt:lpstr>
      <vt:lpstr>Страховые взносы</vt:lpstr>
      <vt:lpstr>Страховые взносы</vt:lpstr>
      <vt:lpstr>Страховые взносы</vt:lpstr>
      <vt:lpstr>Страховые взносы</vt:lpstr>
      <vt:lpstr>Страховые взносы</vt:lpstr>
      <vt:lpstr>Страховые взносы</vt:lpstr>
      <vt:lpstr>УСН    И    ЕСХН</vt:lpstr>
      <vt:lpstr>УСН    И    ЕСХН</vt:lpstr>
      <vt:lpstr>УСН    И    ЕСХН</vt:lpstr>
      <vt:lpstr>УСН    И    ЕСХН</vt:lpstr>
      <vt:lpstr>УСН    И    ЕСХН</vt:lpstr>
      <vt:lpstr>УСН    И    ЕСХН</vt:lpstr>
      <vt:lpstr>УСН    И    ЕСХН</vt:lpstr>
      <vt:lpstr>УСН    И    ЕСХН</vt:lpstr>
      <vt:lpstr>УСН    И    ЕСХН</vt:lpstr>
      <vt:lpstr>УСН    И    ЕСХН</vt:lpstr>
      <vt:lpstr>УСН    И    ЕСХН</vt:lpstr>
      <vt:lpstr>УСН    И    ЕСХН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Налоговая реформа. Актуальные вопросы и обзор изменений в 2026г.</dc:title>
  <dc:creator>Марина</dc:creator>
  <cp:lastModifiedBy>UmrNET</cp:lastModifiedBy>
  <cp:revision>163</cp:revision>
  <cp:lastPrinted>2026-01-19T15:35:12Z</cp:lastPrinted>
  <dcterms:created xsi:type="dcterms:W3CDTF">2024-09-10T15:44:25Z</dcterms:created>
  <dcterms:modified xsi:type="dcterms:W3CDTF">2026-01-20T12:20:58Z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</Properties>
</file>