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8"/>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447" r:id="rId32"/>
    <p:sldId id="287" r:id="rId33"/>
    <p:sldId id="449" r:id="rId34"/>
    <p:sldId id="288" r:id="rId35"/>
    <p:sldId id="450" r:id="rId36"/>
    <p:sldId id="289" r:id="rId37"/>
    <p:sldId id="451" r:id="rId38"/>
    <p:sldId id="290" r:id="rId39"/>
    <p:sldId id="452" r:id="rId40"/>
    <p:sldId id="291" r:id="rId41"/>
    <p:sldId id="453"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454"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67" r:id="rId119"/>
    <p:sldId id="368" r:id="rId120"/>
    <p:sldId id="369" r:id="rId121"/>
    <p:sldId id="370" r:id="rId122"/>
    <p:sldId id="371" r:id="rId123"/>
    <p:sldId id="372" r:id="rId124"/>
    <p:sldId id="373" r:id="rId125"/>
    <p:sldId id="374" r:id="rId126"/>
    <p:sldId id="375" r:id="rId127"/>
    <p:sldId id="376" r:id="rId128"/>
    <p:sldId id="377" r:id="rId129"/>
    <p:sldId id="378" r:id="rId130"/>
    <p:sldId id="379" r:id="rId131"/>
    <p:sldId id="380" r:id="rId132"/>
    <p:sldId id="381" r:id="rId133"/>
    <p:sldId id="382" r:id="rId134"/>
    <p:sldId id="383" r:id="rId135"/>
    <p:sldId id="384" r:id="rId136"/>
    <p:sldId id="385" r:id="rId137"/>
    <p:sldId id="386" r:id="rId138"/>
    <p:sldId id="387" r:id="rId139"/>
    <p:sldId id="388" r:id="rId140"/>
    <p:sldId id="389" r:id="rId141"/>
    <p:sldId id="390" r:id="rId142"/>
    <p:sldId id="391" r:id="rId143"/>
    <p:sldId id="392" r:id="rId144"/>
    <p:sldId id="393" r:id="rId145"/>
    <p:sldId id="394" r:id="rId146"/>
    <p:sldId id="395" r:id="rId147"/>
    <p:sldId id="396" r:id="rId148"/>
    <p:sldId id="397" r:id="rId149"/>
    <p:sldId id="398" r:id="rId150"/>
    <p:sldId id="399" r:id="rId151"/>
    <p:sldId id="400" r:id="rId152"/>
    <p:sldId id="401" r:id="rId153"/>
    <p:sldId id="402" r:id="rId154"/>
    <p:sldId id="403" r:id="rId155"/>
    <p:sldId id="404" r:id="rId156"/>
    <p:sldId id="405" r:id="rId157"/>
    <p:sldId id="457" r:id="rId158"/>
    <p:sldId id="458" r:id="rId159"/>
    <p:sldId id="459" r:id="rId160"/>
    <p:sldId id="460" r:id="rId161"/>
    <p:sldId id="461" r:id="rId162"/>
    <p:sldId id="462" r:id="rId163"/>
    <p:sldId id="463" r:id="rId164"/>
    <p:sldId id="464" r:id="rId165"/>
    <p:sldId id="465" r:id="rId166"/>
    <p:sldId id="466" r:id="rId167"/>
    <p:sldId id="467" r:id="rId168"/>
    <p:sldId id="468" r:id="rId169"/>
    <p:sldId id="469" r:id="rId170"/>
    <p:sldId id="470" r:id="rId171"/>
    <p:sldId id="471" r:id="rId172"/>
    <p:sldId id="472" r:id="rId173"/>
    <p:sldId id="473" r:id="rId174"/>
    <p:sldId id="474" r:id="rId175"/>
    <p:sldId id="475" r:id="rId176"/>
    <p:sldId id="476" r:id="rId177"/>
    <p:sldId id="477" r:id="rId178"/>
    <p:sldId id="478" r:id="rId179"/>
    <p:sldId id="479" r:id="rId180"/>
    <p:sldId id="480" r:id="rId181"/>
    <p:sldId id="481" r:id="rId182"/>
    <p:sldId id="482" r:id="rId183"/>
    <p:sldId id="483" r:id="rId184"/>
    <p:sldId id="484" r:id="rId185"/>
    <p:sldId id="485" r:id="rId186"/>
    <p:sldId id="486" r:id="rId187"/>
    <p:sldId id="487" r:id="rId188"/>
    <p:sldId id="488" r:id="rId189"/>
    <p:sldId id="489" r:id="rId190"/>
    <p:sldId id="490" r:id="rId191"/>
    <p:sldId id="491" r:id="rId192"/>
    <p:sldId id="492" r:id="rId193"/>
    <p:sldId id="493" r:id="rId194"/>
    <p:sldId id="456" r:id="rId195"/>
    <p:sldId id="455" r:id="rId196"/>
    <p:sldId id="406" r:id="rId197"/>
    <p:sldId id="407" r:id="rId198"/>
    <p:sldId id="408" r:id="rId199"/>
    <p:sldId id="409" r:id="rId200"/>
    <p:sldId id="410" r:id="rId201"/>
    <p:sldId id="411" r:id="rId202"/>
    <p:sldId id="412" r:id="rId203"/>
    <p:sldId id="413" r:id="rId204"/>
    <p:sldId id="414" r:id="rId205"/>
    <p:sldId id="415" r:id="rId206"/>
    <p:sldId id="416" r:id="rId207"/>
    <p:sldId id="417" r:id="rId208"/>
    <p:sldId id="418" r:id="rId209"/>
    <p:sldId id="419" r:id="rId210"/>
    <p:sldId id="420" r:id="rId211"/>
    <p:sldId id="421" r:id="rId212"/>
    <p:sldId id="422" r:id="rId213"/>
    <p:sldId id="423" r:id="rId214"/>
    <p:sldId id="424" r:id="rId215"/>
    <p:sldId id="425" r:id="rId216"/>
    <p:sldId id="426" r:id="rId217"/>
    <p:sldId id="427" r:id="rId218"/>
    <p:sldId id="428" r:id="rId219"/>
    <p:sldId id="429" r:id="rId220"/>
    <p:sldId id="430" r:id="rId221"/>
    <p:sldId id="431" r:id="rId222"/>
    <p:sldId id="432" r:id="rId223"/>
    <p:sldId id="433" r:id="rId224"/>
    <p:sldId id="434" r:id="rId225"/>
    <p:sldId id="435" r:id="rId226"/>
    <p:sldId id="436" r:id="rId227"/>
    <p:sldId id="437" r:id="rId228"/>
    <p:sldId id="438" r:id="rId229"/>
    <p:sldId id="439" r:id="rId230"/>
    <p:sldId id="440" r:id="rId231"/>
    <p:sldId id="441" r:id="rId232"/>
    <p:sldId id="442" r:id="rId233"/>
    <p:sldId id="443" r:id="rId234"/>
    <p:sldId id="444" r:id="rId235"/>
    <p:sldId id="445" r:id="rId236"/>
    <p:sldId id="446" r:id="rId23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18" d="100"/>
          <a:sy n="118" d="100"/>
        </p:scale>
        <p:origin x="-1410" y="19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01" Type="http://schemas.openxmlformats.org/officeDocument/2006/relationships/slide" Target="slides/slide200.xml"/><Relationship Id="rId222" Type="http://schemas.openxmlformats.org/officeDocument/2006/relationships/slide" Target="slides/slide22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3" Type="http://schemas.openxmlformats.org/officeDocument/2006/relationships/slide" Target="slides/slide232.xml"/><Relationship Id="rId238" Type="http://schemas.openxmlformats.org/officeDocument/2006/relationships/notesMaster" Target="notesMasters/notesMaster1.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viewProps" Target="viewProps.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6" Type="http://schemas.openxmlformats.org/officeDocument/2006/relationships/slide" Target="slides/slide25.xml"/><Relationship Id="rId231" Type="http://schemas.openxmlformats.org/officeDocument/2006/relationships/slide" Target="slides/slide230.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tableStyles" Target="tableStyles.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B7B94E7-F139-4638-B0CB-568C71134936}" type="datetimeFigureOut">
              <a:rPr lang="ru-RU" smtClean="0"/>
              <a:t>04.08.2025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BA0716F-F38D-4C4D-8A0F-D1C6D51A2052}" type="slidenum">
              <a:rPr lang="ru-RU" smtClean="0"/>
              <a:t>‹#›</a:t>
            </a:fld>
            <a:endParaRPr lang="ru-RU"/>
          </a:p>
        </p:txBody>
      </p:sp>
    </p:spTree>
    <p:extLst>
      <p:ext uri="{BB962C8B-B14F-4D97-AF65-F5344CB8AC3E}">
        <p14:creationId xmlns:p14="http://schemas.microsoft.com/office/powerpoint/2010/main" val="38964425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8B18AF7D-3DE1-458C-B8C4-4CFCA86EA56B}" type="slidenum">
              <a:rPr lang="ru-RU" smtClean="0"/>
              <a:t>109</a:t>
            </a:fld>
            <a:endParaRPr lang="ru-RU"/>
          </a:p>
        </p:txBody>
      </p:sp>
    </p:spTree>
    <p:extLst>
      <p:ext uri="{BB962C8B-B14F-4D97-AF65-F5344CB8AC3E}">
        <p14:creationId xmlns:p14="http://schemas.microsoft.com/office/powerpoint/2010/main" val="33512089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Прямоугольник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Прямоугольник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Прямоугольник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Прямоугольник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Скругленный прямоугольник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Скругленный прямоугольник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Прямоугольник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705600" y="4206240"/>
            <a:ext cx="960120" cy="457200"/>
          </a:xfrm>
        </p:spPr>
        <p:txBody>
          <a:bodyPr/>
          <a:lstStyle/>
          <a:p>
            <a:fld id="{869117BC-5CBF-48AA-BB5F-6CC868B59B6D}" type="datetimeFigureOut">
              <a:rPr lang="ru-RU" smtClean="0"/>
              <a:t>04.08.2025</a:t>
            </a:fld>
            <a:endParaRPr lang="ru-RU"/>
          </a:p>
        </p:txBody>
      </p:sp>
      <p:sp>
        <p:nvSpPr>
          <p:cNvPr id="17" name="Нижний колонтитул 16"/>
          <p:cNvSpPr>
            <a:spLocks noGrp="1"/>
          </p:cNvSpPr>
          <p:nvPr>
            <p:ph type="ftr" sz="quarter" idx="11"/>
          </p:nvPr>
        </p:nvSpPr>
        <p:spPr>
          <a:xfrm>
            <a:off x="5410200" y="4205288"/>
            <a:ext cx="1295400" cy="457200"/>
          </a:xfrm>
        </p:spPr>
        <p:txBody>
          <a:bodyPr/>
          <a:lstStyle/>
          <a:p>
            <a:endParaRPr lang="ru-RU"/>
          </a:p>
        </p:txBody>
      </p:sp>
      <p:sp>
        <p:nvSpPr>
          <p:cNvPr id="29" name="Номер слайда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4A79AF81-18FB-424E-B6ED-5B75C36CD456}"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869117BC-5CBF-48AA-BB5F-6CC868B59B6D}" type="datetimeFigureOut">
              <a:rPr lang="ru-RU" smtClean="0"/>
              <a:t>04.08.2025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A79AF81-18FB-424E-B6ED-5B75C36CD456}"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869117BC-5CBF-48AA-BB5F-6CC868B59B6D}" type="datetimeFigureOut">
              <a:rPr lang="ru-RU" smtClean="0"/>
              <a:t>04.08.2025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A79AF81-18FB-424E-B6ED-5B75C36CD456}"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869117BC-5CBF-48AA-BB5F-6CC868B59B6D}" type="datetimeFigureOut">
              <a:rPr lang="ru-RU" smtClean="0"/>
              <a:t>04.08.2025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A79AF81-18FB-424E-B6ED-5B75C36CD456}"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143000"/>
            <a:ext cx="8382000" cy="1069848"/>
          </a:xfrm>
        </p:spPr>
        <p:txBody>
          <a:bodyPr anchor="ctr"/>
          <a:lstStyle>
            <a:lvl1pPr>
              <a:defRPr sz="4000" b="0" i="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Дата 25"/>
          <p:cNvSpPr>
            <a:spLocks noGrp="1"/>
          </p:cNvSpPr>
          <p:nvPr>
            <p:ph type="dt" sz="half" idx="10"/>
          </p:nvPr>
        </p:nvSpPr>
        <p:spPr/>
        <p:txBody>
          <a:bodyPr rtlCol="0"/>
          <a:lstStyle/>
          <a:p>
            <a:fld id="{869117BC-5CBF-48AA-BB5F-6CC868B59B6D}" type="datetimeFigureOut">
              <a:rPr lang="ru-RU" smtClean="0"/>
              <a:t>04.08.2025</a:t>
            </a:fld>
            <a:endParaRPr lang="ru-RU"/>
          </a:p>
        </p:txBody>
      </p:sp>
      <p:sp>
        <p:nvSpPr>
          <p:cNvPr id="27" name="Номер слайда 26"/>
          <p:cNvSpPr>
            <a:spLocks noGrp="1"/>
          </p:cNvSpPr>
          <p:nvPr>
            <p:ph type="sldNum" sz="quarter" idx="11"/>
          </p:nvPr>
        </p:nvSpPr>
        <p:spPr/>
        <p:txBody>
          <a:bodyPr rtlCol="0"/>
          <a:lstStyle/>
          <a:p>
            <a:fld id="{4A79AF81-18FB-424E-B6ED-5B75C36CD456}" type="slidenum">
              <a:rPr lang="ru-RU" smtClean="0"/>
              <a:t>‹#›</a:t>
            </a:fld>
            <a:endParaRPr lang="ru-RU"/>
          </a:p>
        </p:txBody>
      </p:sp>
      <p:sp>
        <p:nvSpPr>
          <p:cNvPr id="28" name="Нижний колонтитул 27"/>
          <p:cNvSpPr>
            <a:spLocks noGrp="1"/>
          </p:cNvSpPr>
          <p:nvPr>
            <p:ph type="ftr" sz="quarter" idx="12"/>
          </p:nvPr>
        </p:nvSpPr>
        <p:spPr/>
        <p:txBody>
          <a:bodyPr rtlCol="0"/>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ru-RU" smtClean="0"/>
              <a:t>Образец заголовка</a:t>
            </a:r>
            <a:endParaRPr kumimoji="0" lang="en-US"/>
          </a:p>
        </p:txBody>
      </p:sp>
      <p:sp>
        <p:nvSpPr>
          <p:cNvPr id="3" name="Дата 2"/>
          <p:cNvSpPr>
            <a:spLocks noGrp="1"/>
          </p:cNvSpPr>
          <p:nvPr>
            <p:ph type="dt" sz="half" idx="10"/>
          </p:nvPr>
        </p:nvSpPr>
        <p:spPr>
          <a:xfrm>
            <a:off x="6583680" y="612648"/>
            <a:ext cx="957264" cy="457200"/>
          </a:xfrm>
        </p:spPr>
        <p:txBody>
          <a:bodyPr/>
          <a:lstStyle/>
          <a:p>
            <a:fld id="{869117BC-5CBF-48AA-BB5F-6CC868B59B6D}" type="datetimeFigureOut">
              <a:rPr lang="ru-RU" smtClean="0"/>
              <a:t>04.08.2025</a:t>
            </a:fld>
            <a:endParaRPr lang="ru-RU"/>
          </a:p>
        </p:txBody>
      </p:sp>
      <p:sp>
        <p:nvSpPr>
          <p:cNvPr id="4" name="Нижний колонтитул 3"/>
          <p:cNvSpPr>
            <a:spLocks noGrp="1"/>
          </p:cNvSpPr>
          <p:nvPr>
            <p:ph type="ftr" sz="quarter" idx="11"/>
          </p:nvPr>
        </p:nvSpPr>
        <p:spPr>
          <a:xfrm>
            <a:off x="5257800" y="612648"/>
            <a:ext cx="1325880" cy="457200"/>
          </a:xfrm>
        </p:spPr>
        <p:txBody>
          <a:bodyPr/>
          <a:lstStyle/>
          <a:p>
            <a:endParaRPr lang="ru-RU"/>
          </a:p>
        </p:txBody>
      </p:sp>
      <p:sp>
        <p:nvSpPr>
          <p:cNvPr id="5" name="Номер слайда 4"/>
          <p:cNvSpPr>
            <a:spLocks noGrp="1"/>
          </p:cNvSpPr>
          <p:nvPr>
            <p:ph type="sldNum" sz="quarter" idx="12"/>
          </p:nvPr>
        </p:nvSpPr>
        <p:spPr>
          <a:xfrm>
            <a:off x="8174736" y="2272"/>
            <a:ext cx="762000" cy="365760"/>
          </a:xfrm>
        </p:spPr>
        <p:txBody>
          <a:bodyPr/>
          <a:lstStyle/>
          <a:p>
            <a:fld id="{4A79AF81-18FB-424E-B6ED-5B75C36CD456}"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69117BC-5CBF-48AA-BB5F-6CC868B59B6D}" type="datetimeFigureOut">
              <a:rPr lang="ru-RU" smtClean="0"/>
              <a:t>04.08.2025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A79AF81-18FB-424E-B6ED-5B75C36CD456}"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1101970"/>
            <a:ext cx="3383280" cy="877824"/>
          </a:xfrm>
        </p:spPr>
        <p:txBody>
          <a:bodyPr anchor="b"/>
          <a:lstStyle>
            <a:lvl1pPr algn="l">
              <a:buNone/>
              <a:defRPr sz="1800" b="1"/>
            </a:lvl1pPr>
          </a:lstStyle>
          <a:p>
            <a:r>
              <a:rPr kumimoji="0" lang="ru-RU" smtClean="0"/>
              <a:t>Образец заголовка</a:t>
            </a:r>
            <a:endParaRPr kumimoji="0" lang="en-US"/>
          </a:p>
        </p:txBody>
      </p:sp>
      <p:sp>
        <p:nvSpPr>
          <p:cNvPr id="3" name="Текст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869117BC-5CBF-48AA-BB5F-6CC868B59B6D}" type="datetimeFigureOut">
              <a:rPr lang="ru-RU" smtClean="0"/>
              <a:t>04.08.2025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A79AF81-18FB-424E-B6ED-5B75C36CD456}"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869117BC-5CBF-48AA-BB5F-6CC868B59B6D}" type="datetimeFigureOut">
              <a:rPr lang="ru-RU" smtClean="0"/>
              <a:t>04.08.2025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A79AF81-18FB-424E-B6ED-5B75C36CD456}"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869117BC-5CBF-48AA-BB5F-6CC868B59B6D}" type="datetimeFigureOut">
              <a:rPr lang="ru-RU" smtClean="0"/>
              <a:t>04.08.2025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A79AF81-18FB-424E-B6ED-5B75C36CD456}"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1143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143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869117BC-5CBF-48AA-BB5F-6CC868B59B6D}" type="datetimeFigureOut">
              <a:rPr lang="ru-RU" smtClean="0"/>
              <a:t>04.08.2025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A79AF81-18FB-424E-B6ED-5B75C36CD456}"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Прямоугольник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Прямоугольник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Прямоугольник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Скругленный прямоугольник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Скругленный прямоугольник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Прямоугольник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Прямоугольник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Прямоугольник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Прямоугольник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Прямоугольник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457200" y="1143000"/>
            <a:ext cx="8229600" cy="10668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869117BC-5CBF-48AA-BB5F-6CC868B59B6D}" type="datetimeFigureOut">
              <a:rPr lang="ru-RU" smtClean="0"/>
              <a:t>04.08.2025</a:t>
            </a:fld>
            <a:endParaRPr lang="ru-RU"/>
          </a:p>
        </p:txBody>
      </p:sp>
      <p:sp>
        <p:nvSpPr>
          <p:cNvPr id="3" name="Нижний колонтитул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ru-RU"/>
          </a:p>
        </p:txBody>
      </p:sp>
      <p:sp>
        <p:nvSpPr>
          <p:cNvPr id="23" name="Номер слайда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4A79AF81-18FB-424E-B6ED-5B75C36CD456}"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internet.garant.ru/document/redirect/73356671/2"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sub_1111"/><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hyperlink" Target="#sub_1111"/><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hyperlink" Target="#sub_1111"/><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hyperlink" Target="#sub_1111"/><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hyperlink" Target="https://internet.garant.ru/document/redirect/71825654/1039" TargetMode="Externa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1412776"/>
            <a:ext cx="8458200" cy="1470025"/>
          </a:xfrm>
        </p:spPr>
        <p:txBody>
          <a:bodyPr>
            <a:noAutofit/>
          </a:bodyPr>
          <a:lstStyle/>
          <a:p>
            <a:pPr algn="ctr"/>
            <a:r>
              <a:rPr lang="ru-RU" b="1" dirty="0"/>
              <a:t>Особенности размещения и исполнения государственного оборонного заказа</a:t>
            </a:r>
            <a:r>
              <a:rPr lang="ru-RU" dirty="0" smtClean="0"/>
              <a:t> </a:t>
            </a:r>
            <a:endParaRPr lang="ru-RU" dirty="0"/>
          </a:p>
        </p:txBody>
      </p:sp>
      <p:sp>
        <p:nvSpPr>
          <p:cNvPr id="3" name="Подзаголовок 2"/>
          <p:cNvSpPr>
            <a:spLocks noGrp="1"/>
          </p:cNvSpPr>
          <p:nvPr>
            <p:ph type="subTitle" idx="1"/>
          </p:nvPr>
        </p:nvSpPr>
        <p:spPr>
          <a:xfrm>
            <a:off x="-684584" y="3861048"/>
            <a:ext cx="5796136" cy="1752600"/>
          </a:xfrm>
        </p:spPr>
        <p:txBody>
          <a:bodyPr>
            <a:noAutofit/>
          </a:bodyPr>
          <a:lstStyle/>
          <a:p>
            <a:pPr marL="1321308" lvl="2" indent="-342900">
              <a:buFontTx/>
              <a:buChar char="-"/>
            </a:pPr>
            <a:r>
              <a:rPr lang="ru-RU" sz="2000" b="1" dirty="0">
                <a:solidFill>
                  <a:schemeClr val="tx1"/>
                </a:solidFill>
              </a:rPr>
              <a:t>нововведения (системы каталогизации продукции), изменения в законодательстве, судебная и административная практика, основные ошибки и нарушения заказчиков и исполнителей</a:t>
            </a:r>
            <a:endParaRPr lang="ru-RU" sz="2000" dirty="0">
              <a:solidFill>
                <a:schemeClr val="tx1"/>
              </a:solidFill>
            </a:endParaRPr>
          </a:p>
        </p:txBody>
      </p:sp>
      <p:sp>
        <p:nvSpPr>
          <p:cNvPr id="4" name="TextBox 3"/>
          <p:cNvSpPr txBox="1"/>
          <p:nvPr/>
        </p:nvSpPr>
        <p:spPr>
          <a:xfrm>
            <a:off x="5111552" y="5373216"/>
            <a:ext cx="4032448" cy="1292662"/>
          </a:xfrm>
          <a:prstGeom prst="rect">
            <a:avLst/>
          </a:prstGeom>
          <a:noFill/>
        </p:spPr>
        <p:txBody>
          <a:bodyPr wrap="square" rtlCol="0">
            <a:spAutoFit/>
          </a:bodyPr>
          <a:lstStyle/>
          <a:p>
            <a:r>
              <a:rPr lang="ru-RU" b="1" dirty="0" smtClean="0"/>
              <a:t>Шевченко Светлана Викторовна</a:t>
            </a:r>
          </a:p>
          <a:p>
            <a:r>
              <a:rPr lang="ru-RU" sz="1400" dirty="0" smtClean="0"/>
              <a:t>(член МОО «Гильдия отечественных специалистов по государственному и муниципальному заказам»)</a:t>
            </a:r>
            <a:endParaRPr lang="ru-RU" sz="1400" dirty="0"/>
          </a:p>
        </p:txBody>
      </p:sp>
    </p:spTree>
    <p:extLst>
      <p:ext uri="{BB962C8B-B14F-4D97-AF65-F5344CB8AC3E}">
        <p14:creationId xmlns:p14="http://schemas.microsoft.com/office/powerpoint/2010/main" val="19449695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620688"/>
            <a:ext cx="8229600" cy="1066800"/>
          </a:xfrm>
        </p:spPr>
        <p:txBody>
          <a:bodyPr>
            <a:normAutofit/>
          </a:bodyPr>
          <a:lstStyle/>
          <a:p>
            <a:pPr algn="ctr"/>
            <a:r>
              <a:rPr lang="ru-RU" sz="2000" b="1" dirty="0"/>
              <a:t>1. Как работает система размещения и исполнения государственного оборонного заказа, в чем отличие от закупок товаров, работ, услуг по закону о контрактной системе</a:t>
            </a:r>
            <a:endParaRPr lang="ru-RU" sz="2000" dirty="0"/>
          </a:p>
        </p:txBody>
      </p:sp>
      <p:sp>
        <p:nvSpPr>
          <p:cNvPr id="3" name="Объект 2"/>
          <p:cNvSpPr>
            <a:spLocks noGrp="1"/>
          </p:cNvSpPr>
          <p:nvPr>
            <p:ph idx="1"/>
          </p:nvPr>
        </p:nvSpPr>
        <p:spPr>
          <a:xfrm>
            <a:off x="457200" y="1844824"/>
            <a:ext cx="8229600" cy="4729712"/>
          </a:xfrm>
        </p:spPr>
        <p:txBody>
          <a:bodyPr>
            <a:normAutofit/>
          </a:bodyPr>
          <a:lstStyle/>
          <a:p>
            <a:r>
              <a:rPr lang="ru-RU" dirty="0"/>
              <a:t>- Правила размещения </a:t>
            </a:r>
            <a:r>
              <a:rPr lang="ru-RU" dirty="0" err="1"/>
              <a:t>гособоронзаказа</a:t>
            </a:r>
            <a:endParaRPr lang="ru-RU" dirty="0"/>
          </a:p>
          <a:p>
            <a:r>
              <a:rPr lang="ru-RU" dirty="0"/>
              <a:t>- Чем ГОЗ отличается от других </a:t>
            </a:r>
            <a:r>
              <a:rPr lang="ru-RU" dirty="0" err="1"/>
              <a:t>госзакупок</a:t>
            </a:r>
            <a:endParaRPr lang="ru-RU" dirty="0"/>
          </a:p>
          <a:p>
            <a:r>
              <a:rPr lang="ru-RU" dirty="0"/>
              <a:t>- Какую прибыль можно получить при поставке по ГОЗ</a:t>
            </a:r>
          </a:p>
          <a:p>
            <a:r>
              <a:rPr lang="ru-RU" dirty="0"/>
              <a:t>- Какие условия включают в контракт по ГОЗ</a:t>
            </a:r>
          </a:p>
          <a:p>
            <a:r>
              <a:rPr lang="ru-RU" dirty="0"/>
              <a:t>- Какая ответственность установлена за нарушения правил ГОЗ по КоАП</a:t>
            </a:r>
          </a:p>
          <a:p>
            <a:r>
              <a:rPr lang="ru-RU" dirty="0"/>
              <a:t>- Какая уголовная ответственность установлена за нарушения правил ГОЗ по новым статьям УК</a:t>
            </a:r>
          </a:p>
        </p:txBody>
      </p:sp>
    </p:spTree>
    <p:extLst>
      <p:ext uri="{BB962C8B-B14F-4D97-AF65-F5344CB8AC3E}">
        <p14:creationId xmlns:p14="http://schemas.microsoft.com/office/powerpoint/2010/main" val="19261014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692696"/>
            <a:ext cx="8229600" cy="1066800"/>
          </a:xfrm>
        </p:spPr>
        <p:txBody>
          <a:bodyPr>
            <a:normAutofit fontScale="90000"/>
          </a:bodyPr>
          <a:lstStyle/>
          <a:p>
            <a:pPr algn="ctr"/>
            <a:r>
              <a:rPr lang="ru-RU" b="1" dirty="0"/>
              <a:t>По каким правилам размещают </a:t>
            </a:r>
            <a:r>
              <a:rPr lang="ru-RU" b="1" dirty="0" err="1"/>
              <a:t>гособоронзаказ</a:t>
            </a:r>
            <a:endParaRPr lang="ru-RU" dirty="0"/>
          </a:p>
        </p:txBody>
      </p:sp>
      <p:sp>
        <p:nvSpPr>
          <p:cNvPr id="3" name="Объект 2"/>
          <p:cNvSpPr>
            <a:spLocks noGrp="1"/>
          </p:cNvSpPr>
          <p:nvPr>
            <p:ph idx="1"/>
          </p:nvPr>
        </p:nvSpPr>
        <p:spPr/>
        <p:txBody>
          <a:bodyPr>
            <a:normAutofit fontScale="77500" lnSpcReduction="20000"/>
          </a:bodyPr>
          <a:lstStyle/>
          <a:p>
            <a:r>
              <a:rPr lang="ru-RU" dirty="0"/>
              <a:t>Заказчики размещают </a:t>
            </a:r>
            <a:r>
              <a:rPr lang="ru-RU" dirty="0" err="1"/>
              <a:t>гособоронзаказ</a:t>
            </a:r>
            <a:r>
              <a:rPr lang="ru-RU" dirty="0"/>
              <a:t> (ГОЗ) по правилам контрактной системы (44-ФЗ) с учетом особенностей для этой сферы закупок. Особые правила изложены в 275-ФЗ от 29.12.2012 и других нормативных документах.</a:t>
            </a:r>
          </a:p>
          <a:p>
            <a:r>
              <a:rPr lang="ru-RU" b="1" dirty="0"/>
              <a:t>Заказчики ГОЗ руководствуются специальными правилами:</a:t>
            </a:r>
          </a:p>
          <a:p>
            <a:pPr lvl="0"/>
            <a:r>
              <a:rPr lang="ru-RU" dirty="0"/>
              <a:t>планирования заказов;</a:t>
            </a:r>
          </a:p>
          <a:p>
            <a:pPr lvl="0"/>
            <a:r>
              <a:rPr lang="ru-RU" dirty="0"/>
              <a:t>расчета цены (НМЦК) закупки и цены контракта;</a:t>
            </a:r>
          </a:p>
          <a:p>
            <a:pPr lvl="0"/>
            <a:r>
              <a:rPr lang="ru-RU" dirty="0"/>
              <a:t>описания параметров требуемой продукции;</a:t>
            </a:r>
          </a:p>
          <a:p>
            <a:pPr lvl="0"/>
            <a:r>
              <a:rPr lang="ru-RU" dirty="0"/>
              <a:t>выбора экспертов для проверки товаров при поставке;</a:t>
            </a:r>
          </a:p>
          <a:p>
            <a:pPr lvl="0"/>
            <a:r>
              <a:rPr lang="ru-RU" dirty="0"/>
              <a:t>принятия решения об одностороннем отказе от контракта;</a:t>
            </a:r>
          </a:p>
          <a:p>
            <a:pPr lvl="0"/>
            <a:r>
              <a:rPr lang="ru-RU" dirty="0"/>
              <a:t>исполнения условий сделки.</a:t>
            </a:r>
          </a:p>
          <a:p>
            <a:endParaRPr lang="ru-RU" dirty="0"/>
          </a:p>
        </p:txBody>
      </p:sp>
    </p:spTree>
    <p:extLst>
      <p:ext uri="{BB962C8B-B14F-4D97-AF65-F5344CB8AC3E}">
        <p14:creationId xmlns:p14="http://schemas.microsoft.com/office/powerpoint/2010/main" val="738860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620688"/>
            <a:ext cx="8229600" cy="1066800"/>
          </a:xfrm>
        </p:spPr>
        <p:txBody>
          <a:bodyPr>
            <a:normAutofit fontScale="90000"/>
          </a:bodyPr>
          <a:lstStyle/>
          <a:p>
            <a:pPr algn="ctr"/>
            <a:r>
              <a:rPr lang="ru-RU" dirty="0"/>
              <a:t>Какие </a:t>
            </a:r>
            <a:r>
              <a:rPr lang="ru-RU" dirty="0" smtClean="0"/>
              <a:t>нормативные акты регулируют </a:t>
            </a:r>
            <a:r>
              <a:rPr lang="ru-RU" dirty="0"/>
              <a:t>особенности ГОЗ:</a:t>
            </a:r>
          </a:p>
        </p:txBody>
      </p:sp>
      <p:sp>
        <p:nvSpPr>
          <p:cNvPr id="3" name="Объект 2"/>
          <p:cNvSpPr>
            <a:spLocks noGrp="1"/>
          </p:cNvSpPr>
          <p:nvPr>
            <p:ph idx="1"/>
          </p:nvPr>
        </p:nvSpPr>
        <p:spPr>
          <a:xfrm>
            <a:off x="457200" y="1988840"/>
            <a:ext cx="8229600" cy="4585696"/>
          </a:xfrm>
        </p:spPr>
        <p:txBody>
          <a:bodyPr>
            <a:normAutofit fontScale="55000" lnSpcReduction="20000"/>
          </a:bodyPr>
          <a:lstStyle/>
          <a:p>
            <a:r>
              <a:rPr lang="ru-RU" dirty="0"/>
              <a:t>Федеральный закон от 5 апреля 2013 г. N 44-ФЗ "О контрактной системе в сфере закупок товаров, работ, услуг для обеспечения государственных и муниципальных нужд"</a:t>
            </a:r>
          </a:p>
          <a:p>
            <a:r>
              <a:rPr lang="ru-RU" dirty="0"/>
              <a:t>часть 1 статьи 110 - особенности заключения государственных контрактов при осуществлении закупок товаров, работ, услуг, включаемых в государственный оборонный заказ</a:t>
            </a:r>
          </a:p>
          <a:p>
            <a:r>
              <a:rPr lang="ru-RU" dirty="0"/>
              <a:t> </a:t>
            </a:r>
          </a:p>
          <a:p>
            <a:r>
              <a:rPr lang="ru-RU" dirty="0"/>
              <a:t>Федеральный закон от 29 декабря 2012 г. N 275-ФЗ "О государственном оборонном заказе"</a:t>
            </a:r>
          </a:p>
          <a:p>
            <a:r>
              <a:rPr lang="ru-RU" dirty="0"/>
              <a:t> </a:t>
            </a:r>
          </a:p>
          <a:p>
            <a:r>
              <a:rPr lang="ru-RU" dirty="0"/>
              <a:t>Указ Президента РФ от 3 марта 2023 г. N 139 "О некоторых вопросах осуществления деятельности хозяйственных обществ, участвующих в выполнении государственного оборонного заказа"</a:t>
            </a:r>
          </a:p>
          <a:p>
            <a:r>
              <a:rPr lang="ru-RU" dirty="0"/>
              <a:t> </a:t>
            </a:r>
          </a:p>
          <a:p>
            <a:r>
              <a:rPr lang="ru-RU" dirty="0"/>
              <a:t>Постановление Правительства РФ от 24 декабря 2022 г. N 2411 "Об авансировании договоров (государственных контрактов) о поставке промышленных товаров для государственных и муниципальных нужд, а также для нужд обороны страны и безопасности государства"</a:t>
            </a:r>
          </a:p>
          <a:p>
            <a:r>
              <a:rPr lang="ru-RU" dirty="0"/>
              <a:t>Постановление Правительства РФ от 19 сентября 2022 г. N 1658 "О типовых условиях контрактов, заключаемых в целях выполнения государственного оборонного заказа, и о внесении изменений в Положение о примерных условиях государственных контрактов (контрактов) по государственному оборонному заказу"</a:t>
            </a:r>
          </a:p>
          <a:p>
            <a:endParaRPr lang="ru-RU" dirty="0"/>
          </a:p>
        </p:txBody>
      </p:sp>
    </p:spTree>
    <p:extLst>
      <p:ext uri="{BB962C8B-B14F-4D97-AF65-F5344CB8AC3E}">
        <p14:creationId xmlns:p14="http://schemas.microsoft.com/office/powerpoint/2010/main" val="1636470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20688"/>
            <a:ext cx="8229600" cy="5953848"/>
          </a:xfrm>
        </p:spPr>
        <p:txBody>
          <a:bodyPr>
            <a:normAutofit fontScale="62500" lnSpcReduction="20000"/>
          </a:bodyPr>
          <a:lstStyle/>
          <a:p>
            <a:r>
              <a:rPr lang="ru-RU" dirty="0"/>
              <a:t>Постановление Правительства РФ от 16 июля 2022 г. N 1290 "Об установлении срока оплаты поставленного товара, выполненной работы (ее результатов), оказанной услуги, отдельных этапов исполнения государственного контракта, заключенного в целях обеспечения обороноспособности и безопасности государства"</a:t>
            </a:r>
          </a:p>
          <a:p>
            <a:r>
              <a:rPr lang="ru-RU" dirty="0"/>
              <a:t>Постановление Правительства РФ от 30 апреля 2020 г. N 616 "Об установлении запрета на допуск промышленных товаров, происходящих из иностранных государств, для целей осуществления закупок для государственных и муниципальных нужд, а также промышленных товаров, происходящих из иностранных государств, работ (услуг), выполняемых (оказываемых) иностранными лицами, для целей осуществления закупок для нужд обороны страны и безопасности государства"</a:t>
            </a:r>
          </a:p>
          <a:p>
            <a:r>
              <a:rPr lang="ru-RU" dirty="0"/>
              <a:t>Постановление Правительства РФ от 1 февраля 2018 г. N 93 "О критериях отнесения деятельности головных исполнителей поставок продукции по государственному оборонному заказу и исполнителей, участвующих в поставках продукции по государственному оборонному заказу, к определенной категории риска и периодичности проведения плановых проверок при осуществлении Федеральной антимонопольной службой государственного контроля (надзора) в сфере государственного оборонного заказа"</a:t>
            </a:r>
          </a:p>
          <a:p>
            <a:r>
              <a:rPr lang="ru-RU" dirty="0"/>
              <a:t>Постановление Правительства РФ от 2 декабря 2017 г. N 1465 "О государственном регулировании цен на продукцию, поставляемую по государственному оборонному заказу, а также о внесении изменений и признании утратившими силу некоторых актов Правительства Российской Федерации"</a:t>
            </a:r>
          </a:p>
          <a:p>
            <a:endParaRPr lang="ru-RU" dirty="0"/>
          </a:p>
        </p:txBody>
      </p:sp>
    </p:spTree>
    <p:extLst>
      <p:ext uri="{BB962C8B-B14F-4D97-AF65-F5344CB8AC3E}">
        <p14:creationId xmlns:p14="http://schemas.microsoft.com/office/powerpoint/2010/main" val="3969178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92696"/>
            <a:ext cx="8229600" cy="5881840"/>
          </a:xfrm>
        </p:spPr>
        <p:txBody>
          <a:bodyPr>
            <a:normAutofit fontScale="55000" lnSpcReduction="20000"/>
          </a:bodyPr>
          <a:lstStyle/>
          <a:p>
            <a:r>
              <a:rPr lang="ru-RU" dirty="0"/>
              <a:t>Постановление Правительства РФ от 3 марта 2017 г. N 249 "О казначейском сопровождении средств в валюте Российской Федерации, получаемых при осуществлении расчетов в целях исполнения государственных контрактов (контрактов) по государственному оборонному заказу"</a:t>
            </a:r>
          </a:p>
          <a:p>
            <a:r>
              <a:rPr lang="ru-RU" dirty="0"/>
              <a:t>Постановление Правительства РФ от 25 декабря 2014 г. N 1482 "О требованиях к участникам размещения государственного оборонного заказа о наличии у них соответствующих производственных мощностей, технологического оборудования, финансовых и трудовых ресурсов для исполнения государственного контракта"</a:t>
            </a:r>
          </a:p>
          <a:p>
            <a:r>
              <a:rPr lang="ru-RU" dirty="0"/>
              <a:t>Постановление Правительства РФ от 15 мая 2014 г. N 444 "Об утверждении Правил согласования государственным заказчиком возможности ликвидации или перепрофилирования производственных мощностей, обеспечивающих поставки продукции по государственному оборонному заказу, и возмещения убытков, причиненных головному исполнителю вследствие неиспользования по решению государственного заказчика указанных производственных мощностей"</a:t>
            </a:r>
          </a:p>
          <a:p>
            <a:r>
              <a:rPr lang="ru-RU" dirty="0"/>
              <a:t>Постановление Правительства РФ от 26 декабря 2013 г. N 1275 "О примерных условиях государственных контрактов (контрактов) по государственному оборонному заказу"</a:t>
            </a:r>
          </a:p>
          <a:p>
            <a:r>
              <a:rPr lang="ru-RU" dirty="0"/>
              <a:t>Постановление Правительства РФ от 26 декабря 2013 г. N 1255 "О Правилах разработки государственного оборонного заказа и его основных показателей"</a:t>
            </a:r>
          </a:p>
          <a:p>
            <a:r>
              <a:rPr lang="ru-RU" dirty="0"/>
              <a:t>Постановление Правительства РФ от 19 сентября 2013 г. N 826 "Об утверждении Положения о ведении реестра единственных поставщиков российских вооружения и военной техники"</a:t>
            </a:r>
          </a:p>
          <a:p>
            <a:r>
              <a:rPr lang="ru-RU" dirty="0"/>
              <a:t>Постановление Правительства РФ от 29 июля 2013 г. N 639 "Об утверждении Правил установления квот обязательных поставок (государственное бронирование) важнейших видов материально-технических ресурсов и формирования их перечня и объема для выполнения государственного оборонного заказа"</a:t>
            </a:r>
          </a:p>
          <a:p>
            <a:endParaRPr lang="ru-RU" dirty="0"/>
          </a:p>
        </p:txBody>
      </p:sp>
    </p:spTree>
    <p:extLst>
      <p:ext uri="{BB962C8B-B14F-4D97-AF65-F5344CB8AC3E}">
        <p14:creationId xmlns:p14="http://schemas.microsoft.com/office/powerpoint/2010/main" val="8439741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764704"/>
            <a:ext cx="8229600" cy="5809832"/>
          </a:xfrm>
        </p:spPr>
        <p:txBody>
          <a:bodyPr>
            <a:normAutofit fontScale="62500" lnSpcReduction="20000"/>
          </a:bodyPr>
          <a:lstStyle/>
          <a:p>
            <a:r>
              <a:rPr lang="ru-RU" dirty="0"/>
              <a:t>Постановление Правительства РФ от 31 декабря 2010 г. N 1215 "О предоставлении государственных гарантий Российской Федерации по кредитам, привлекаемым организациями оборонно-промышленного комплекса для целей выполнения (реализации) государственного оборонного заказа"</a:t>
            </a:r>
          </a:p>
          <a:p>
            <a:r>
              <a:rPr lang="ru-RU" dirty="0"/>
              <a:t>Постановление Правительства РФ от 19 января 1998 г. N 47 "О Правилах ведения организациями, выполняющими государственный заказ за счет средств федерального бюджета, раздельного учета результатов финансово-хозяйственной деятельности"</a:t>
            </a:r>
          </a:p>
          <a:p>
            <a:r>
              <a:rPr lang="ru-RU" dirty="0"/>
              <a:t> </a:t>
            </a:r>
          </a:p>
          <a:p>
            <a:r>
              <a:rPr lang="ru-RU" dirty="0"/>
              <a:t>Распоряжение Правительства РФ от 21 марта 2022 г. N 559-р Об установлении разрешения в 2022 г. на заключение государственного контракта по государственному оборонному заказу с единственным поставщиком (подрядчиком, исполнителем) по цене, не превышающей показатели государственного оборонного заказа</a:t>
            </a:r>
          </a:p>
          <a:p>
            <a:r>
              <a:rPr lang="ru-RU" dirty="0"/>
              <a:t>Распоряжение Правительства РФ от 4 марта 2022 г. N 408-р О заключении государственного контракта по государственному оборонному заказу с единственным поставщиком на поставку продукции по цене, подлежащей регистрации</a:t>
            </a:r>
          </a:p>
          <a:p>
            <a:r>
              <a:rPr lang="ru-RU" dirty="0"/>
              <a:t>Распоряжение Правительства РФ от 14 июня 2013 г. N 976-р Об утверждении перечня продукции по государственному оборонному заказу, на которую распространяется государственное регулирование цен (за исключением ядерного оружейного комплекса)</a:t>
            </a:r>
          </a:p>
          <a:p>
            <a:endParaRPr lang="ru-RU" dirty="0"/>
          </a:p>
        </p:txBody>
      </p:sp>
    </p:spTree>
    <p:extLst>
      <p:ext uri="{BB962C8B-B14F-4D97-AF65-F5344CB8AC3E}">
        <p14:creationId xmlns:p14="http://schemas.microsoft.com/office/powerpoint/2010/main" val="3930107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92696"/>
            <a:ext cx="9144000" cy="6165304"/>
          </a:xfrm>
        </p:spPr>
        <p:txBody>
          <a:bodyPr>
            <a:normAutofit fontScale="55000" lnSpcReduction="20000"/>
          </a:bodyPr>
          <a:lstStyle/>
          <a:p>
            <a:r>
              <a:rPr lang="ru-RU" dirty="0"/>
              <a:t>Приказ Федеральной антимонопольной службы от 16 декабря 2022 г. N 995/22 "Об утверждении форм документов, предусмотренных Положением о государственном регулировании цен на продукцию, поставляемую по государственному оборонному заказу, утвержденным постановлением Правительства Российской Федерации от 2 декабря 2017 года N 1465"</a:t>
            </a:r>
          </a:p>
          <a:p>
            <a:r>
              <a:rPr lang="ru-RU" dirty="0"/>
              <a:t>Приказ Министерства промышленности и торговли РФ от 2 декабря 2022 г. N 5017 "Об утверждении Порядка уведомления уполномоченного банка о размере фактических расходов, понесенных головным исполнителем поставок продукции по государственному оборонному заказу на формирование запаса продукции, сырья, материалов, полуфабрикатов, комплектующих изделий, необходимого для выполнения государственного оборонного заказа"</a:t>
            </a:r>
          </a:p>
          <a:p>
            <a:r>
              <a:rPr lang="ru-RU" dirty="0"/>
              <a:t>Приказ МЧС России от 23 ноября 2022 г. N 1172 "Об утверждении формы заключения государственного заказчика о цене на единицу продукции, поставляемой по государственному оборонному заказу, при формировании цены государственного контракта, заключаемого с единственным поставщиком, а также при переводе в фиксированную цену иных видов цен на продукцию"</a:t>
            </a:r>
          </a:p>
          <a:p>
            <a:r>
              <a:rPr lang="ru-RU" dirty="0"/>
              <a:t>Приказ Министерства промышленности и торговли РФ от 22 ноября 2022 г. N 4849 "Об утверждении Порядка направления уведомления о полном исполнении государственного контракта по государственному оборонному заказу в уполномоченный банк"</a:t>
            </a:r>
          </a:p>
          <a:p>
            <a:r>
              <a:rPr lang="ru-RU" dirty="0"/>
              <a:t>Приказ Министерства промышленности и торговли РФ от 22 ноября 2022 г. N 4848 "Об утверждении Порядка составления, утверждения и представления в уполномоченный банк перечня иностранных исполнителей, участвующих в поставках продукции по государственному оборонному заказу и входящих в кооперацию головного исполнителя поставок продукции по государственному оборонному заказу в рамках сопровождаемой сделки"</a:t>
            </a:r>
          </a:p>
          <a:p>
            <a:endParaRPr lang="ru-RU" dirty="0"/>
          </a:p>
        </p:txBody>
      </p:sp>
    </p:spTree>
    <p:extLst>
      <p:ext uri="{BB962C8B-B14F-4D97-AF65-F5344CB8AC3E}">
        <p14:creationId xmlns:p14="http://schemas.microsoft.com/office/powerpoint/2010/main" val="18728263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92696"/>
            <a:ext cx="8686800" cy="5881840"/>
          </a:xfrm>
        </p:spPr>
        <p:txBody>
          <a:bodyPr>
            <a:normAutofit fontScale="62500" lnSpcReduction="20000"/>
          </a:bodyPr>
          <a:lstStyle/>
          <a:p>
            <a:r>
              <a:rPr lang="ru-RU" dirty="0"/>
              <a:t>Приказ Министерства промышленности и торговли РФ от 22 ноября 2022 г. N 4847 "Об утверждении Порядка уведомления уполномоченного банка о согласованном с государственным заказчиком государственного оборонного заказа размере прибыли, подлежащей перечислению головным исполнителем поставок продукции по государственному оборонному заказу при частичном исполнении им государственного контракта по государственному оборонному заказу"</a:t>
            </a:r>
          </a:p>
          <a:p>
            <a:r>
              <a:rPr lang="ru-RU" dirty="0"/>
              <a:t>Приказ Министерства промышленности и торговли РФ от 22 ноября 2022 г. N 4846 "Об определении Порядка составления, утверждения и предоставления в уполномоченный банк, в котором открыт отдельный счет головным исполнителем поставок продукции по государственному оборонному заказу, перечня физических лиц, которым подлежат перечислению денежные средства в качестве платы за установление права ограниченного пользования земельным участком (сервитута), принадлежащим физическому лицу на праве собственности, либо в качестве возмещения (компенсации) стоимости сносимых (переносимых) строений и насаждений, принадлежащих физическому лицу, а также убытков, причиненных изъятием или временным занятием земельных участков, ограничением принадлежащего физическому лицу права собственности, владения, пользования или распоряжения земельным участком, в рамках сопровождаемой сделки, государственным заказчиком по которой является Министерство промышленности и торговли Российской Федерации"</a:t>
            </a:r>
          </a:p>
          <a:p>
            <a:r>
              <a:rPr lang="ru-RU" dirty="0"/>
              <a:t>Приказ Федеральной службы безопасности РФ от 17 августа 2022 г. N 411 "Об утверждении формы заключения о цене на продукцию"</a:t>
            </a:r>
          </a:p>
          <a:p>
            <a:endParaRPr lang="ru-RU" dirty="0"/>
          </a:p>
        </p:txBody>
      </p:sp>
    </p:spTree>
    <p:extLst>
      <p:ext uri="{BB962C8B-B14F-4D97-AF65-F5344CB8AC3E}">
        <p14:creationId xmlns:p14="http://schemas.microsoft.com/office/powerpoint/2010/main" val="32481105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20688"/>
            <a:ext cx="8229600" cy="5953848"/>
          </a:xfrm>
        </p:spPr>
        <p:txBody>
          <a:bodyPr>
            <a:normAutofit fontScale="55000" lnSpcReduction="20000"/>
          </a:bodyPr>
          <a:lstStyle/>
          <a:p>
            <a:r>
              <a:rPr lang="ru-RU" dirty="0"/>
              <a:t>Приказ Федерального казначейства от 18 июля 2022 г. N 17н "Об утверждении Порядка формирования и направления заказчиком сведений, подлежащих включению в реестр контрактов, содержащий сведения, составляющие государственную тайну, формирования и направления запросов о предоставлении сведений из указанного реестра, формирования и направления Федеральным казначейством выписок из указанного реестра и протокола, а также форм указанных документов"</a:t>
            </a:r>
          </a:p>
          <a:p>
            <a:r>
              <a:rPr lang="ru-RU" dirty="0"/>
              <a:t>Приказ Министра обороны РФ от 8 июня 2022 г. N 329 "Об утверждении Перечня документов, представляемых в Министерство обороны Российской Федерации в составе обосновывающих документов при представлении предложений о цене на продукцию, поставляемую по государственному оборонному заказу, согласно пункту 37 Положения о государственном регулировании цен на продукцию, поставляемую по государственному оборонному заказу, утвержденного постановлением Правительства Российской Федерации от 2 декабря 2017 г. N 1465"</a:t>
            </a:r>
          </a:p>
          <a:p>
            <a:r>
              <a:rPr lang="ru-RU" dirty="0"/>
              <a:t>Приказ Министерства экономического развития РФ от 1 апреля 2020 г. N 190 "Об утверждении Порядка применения индексов цен и индексов-дефляторов по видам экономической деятельности, а также иных показателей в составе прогноза социально-экономического развития Российской Федерации при формировании цен на продукцию, поставляемую по государственному оборонному заказу"</a:t>
            </a:r>
          </a:p>
          <a:p>
            <a:r>
              <a:rPr lang="ru-RU" dirty="0"/>
              <a:t>Приказ Министерства промышленности и торговли РФ от 29 мая 2020 г. N 1755 "Об утверждении порядка выдачи Министерством промышленности и торговли Российской Федерации разрешения на закупку происходящего из иностранного государства промышленного товара, положения об отраслевых экспертных советах при Министерстве промышленности и торговли Российской Федерации, порядка формирования и ведения реестра российской промышленной продукции, включая порядок предоставления выписки из него и ее форму, порядка формирования и ведения реестра евразийской промышленной продукции, включая порядок предоставления выписки из него и ее форму"</a:t>
            </a:r>
          </a:p>
          <a:p>
            <a:endParaRPr lang="ru-RU" dirty="0"/>
          </a:p>
        </p:txBody>
      </p:sp>
    </p:spTree>
    <p:extLst>
      <p:ext uri="{BB962C8B-B14F-4D97-AF65-F5344CB8AC3E}">
        <p14:creationId xmlns:p14="http://schemas.microsoft.com/office/powerpoint/2010/main" val="25660686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20688"/>
            <a:ext cx="8229600" cy="5953848"/>
          </a:xfrm>
        </p:spPr>
        <p:txBody>
          <a:bodyPr>
            <a:normAutofit fontScale="55000" lnSpcReduction="20000"/>
          </a:bodyPr>
          <a:lstStyle/>
          <a:p>
            <a:r>
              <a:rPr lang="ru-RU" dirty="0"/>
              <a:t>Приказ Федеральной антимонопольной службы от 17 июня 2019 г. N 772/19 "Об утверждении формы представления антимонопольному органу информации о факте повышения поставщиком (подрядчиком, исполнителем) цен на сырье, материалы, комплектующие изделия, работы, услуги, необходимые для выполнения государственного оборонного заказа"</a:t>
            </a:r>
          </a:p>
          <a:p>
            <a:r>
              <a:rPr lang="ru-RU" dirty="0"/>
              <a:t>Приказ Министерства промышленности и торговли РФ от 8 февраля 2019 г. N 334 "Об утверждении порядка определения состава затрат, включаемых в цену продукции, поставляемой в рамках государственного оборонного заказа"</a:t>
            </a:r>
          </a:p>
          <a:p>
            <a:r>
              <a:rPr lang="ru-RU" dirty="0"/>
              <a:t>Приказ Министра обороны РФ от 8 октября 2018 г. N 554 "Об определении порядка и сроков представления организациями, выполняющими государственный оборонный заказ, в которых созданы военные представительства Министерства обороны Российской Федерации, отчета об исполнении государственного контракта, контракта, предусмотренного Правилами ведения организациями, выполняющими государственный оборонный заказ, раздельного учета результатов финансово-хозяйственной деятельности, утвержденными постановлением Правительства Российской Федерации от 19 января 1998 г. N 47, а также порядка истребования указанного отчета у иных организаций, выполняющих государственный оборонный заказ, и сроков его представления"</a:t>
            </a:r>
          </a:p>
          <a:p>
            <a:r>
              <a:rPr lang="ru-RU" dirty="0"/>
              <a:t>Приказ Министерства промышленности и торговли РФ от 13 февраля 2017 г. N 401 "Об утверждении Порядка подтверждения исполнителем обоснованности фактических расходов, связанных с формированием запаса продукции, сырья, материалов, полуфабрикатов, комплектующих изделий, необходимого для изготовления продукции с длительным технологическим циклом производства в целях выполнения государственного оборонного заказа"</a:t>
            </a:r>
          </a:p>
          <a:p>
            <a:r>
              <a:rPr lang="ru-RU" dirty="0"/>
              <a:t>Приказ Министра обороны РФ от 31 октября 2016 г. N 712 "Об утверждении Порядка уведомления уполномоченного банка о размере фактических расходов, понесенных головным исполнителем поставок продукции по государственному оборонному заказу на формирование запаса продукции, сырья, материалов, полуфабрикатов, комплектующих изделий, необходимого для выполнения государственного оборонного заказа"</a:t>
            </a:r>
          </a:p>
          <a:p>
            <a:endParaRPr lang="ru-RU" dirty="0"/>
          </a:p>
        </p:txBody>
      </p:sp>
    </p:spTree>
    <p:extLst>
      <p:ext uri="{BB962C8B-B14F-4D97-AF65-F5344CB8AC3E}">
        <p14:creationId xmlns:p14="http://schemas.microsoft.com/office/powerpoint/2010/main" val="20007611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504" y="692696"/>
            <a:ext cx="8579296" cy="6165304"/>
          </a:xfrm>
        </p:spPr>
        <p:txBody>
          <a:bodyPr>
            <a:normAutofit fontScale="62500" lnSpcReduction="20000"/>
          </a:bodyPr>
          <a:lstStyle/>
          <a:p>
            <a:r>
              <a:rPr lang="ru-RU" dirty="0"/>
              <a:t>Приказ Федеральной антимонопольной службы от 15 марта 2016 г. N 240/16 "Об утверждении Порядка проведения плановых и внеплановых проверок соблюдения требований, установленных законодательными и иными нормативными правовыми актами Российской Федерации в сфере государственного оборонного заказа"</a:t>
            </a:r>
          </a:p>
          <a:p>
            <a:r>
              <a:rPr lang="ru-RU" dirty="0"/>
              <a:t>Приказ Федеральной антимонопольной службы от 2 декабря 2015 г. N 1197/15 "Об утверждении Порядка рассмотрения дел о нарушениях законодательства Российской Федерации в сфере государственного оборонного заказа"</a:t>
            </a:r>
          </a:p>
          <a:p>
            <a:r>
              <a:rPr lang="ru-RU" dirty="0"/>
              <a:t>Приказ Министра обороны РФ от 6 ноября 2015 г. N 675 "Об утверждении Порядка предоставления доступа к информации, содержащейся в единой информационной системе, содержащей информацию о расчетах по государственному оборонному заказу"</a:t>
            </a:r>
          </a:p>
          <a:p>
            <a:r>
              <a:rPr lang="ru-RU" dirty="0"/>
              <a:t>Приказ Министра обороны РФ от 31 августа 2015 г. N 502 "Об утверждении формы выписки из контракта, содержащего сведения, составляющие государственную тайну, а также порядка ее представления головным исполнителем поставок продукции по государственному оборонному заказу, исполнителем, участвующим в поставках продукции по государственному оборонному заказу, в уполномоченный банк"</a:t>
            </a:r>
          </a:p>
          <a:p>
            <a:r>
              <a:rPr lang="ru-RU" dirty="0"/>
              <a:t>Приказ Министра обороны РФ от 31 августа 2015 г. N 501 "Об утверждении Порядка составления, утверждения и представления в уполномоченный банк перечня иностранных исполнителей, участвующих в поставках продукции по государственному оборонному заказу и входящих в кооперацию головного исполнителя поставок продукции по государственному оборонному заказу в рамках сопровождаемой сделки"</a:t>
            </a:r>
          </a:p>
          <a:p>
            <a:endParaRPr lang="ru-RU" dirty="0"/>
          </a:p>
        </p:txBody>
      </p:sp>
    </p:spTree>
    <p:extLst>
      <p:ext uri="{BB962C8B-B14F-4D97-AF65-F5344CB8AC3E}">
        <p14:creationId xmlns:p14="http://schemas.microsoft.com/office/powerpoint/2010/main" val="25324390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20688"/>
            <a:ext cx="8229600" cy="5953848"/>
          </a:xfrm>
        </p:spPr>
        <p:txBody>
          <a:bodyPr>
            <a:normAutofit fontScale="62500" lnSpcReduction="20000"/>
          </a:bodyPr>
          <a:lstStyle/>
          <a:p>
            <a:r>
              <a:rPr lang="ru-RU" dirty="0"/>
              <a:t>Приказ Министерства обороны РФ и Федерального казначейства от 11 августа 2015 г. N 475/13н "Об утверждении Порядка формирования идентификатора государственного контракта по государственному оборонному заказу"</a:t>
            </a:r>
          </a:p>
          <a:p>
            <a:r>
              <a:rPr lang="ru-RU" dirty="0"/>
              <a:t>Приказ Министерства промышленности и торговли РФ от 3 июля 2014 г. N 1257 "Об утверждении Методических рекомендаций по формированию организациями, осуществляющими деятельность в отраслях промышленности, входящих в сферу деятельности Министерства промышленности и торговли Российской Федерации, предложений о прогнозной цене отдельных видов продукции, поставляемой по государственному оборонному заказу, позволяющих учитывать особенности ее производства"</a:t>
            </a:r>
          </a:p>
          <a:p>
            <a:r>
              <a:rPr lang="ru-RU" dirty="0"/>
              <a:t>Приказ Министерства промышленности и торговли РФ от 16 апреля 2014 г. N 704 "Об организации в Министерстве промышленности и торговли Российской Федерации работы по реализации Положения о государственном регулировании цен на продукцию, поставляемую по государственному оборонному заказу, утвержденного постановлением Правительства Российской Федерации от 5 декабря 2013 г. N 1119"</a:t>
            </a:r>
          </a:p>
          <a:p>
            <a:r>
              <a:rPr lang="ru-RU" dirty="0"/>
              <a:t>Приказ Министра обороны РФ от 16 января 2013 г. N 6 "Об утверждении формы заявления о соответствии оборонной продукции (работ, услуг), поставляемой по государственному оборонному заказу, требованиям государственного заказчика государственного оборонного заказа, порядка его заполнения и регистрации"</a:t>
            </a:r>
          </a:p>
          <a:p>
            <a:endParaRPr lang="ru-RU" dirty="0"/>
          </a:p>
        </p:txBody>
      </p:sp>
    </p:spTree>
    <p:extLst>
      <p:ext uri="{BB962C8B-B14F-4D97-AF65-F5344CB8AC3E}">
        <p14:creationId xmlns:p14="http://schemas.microsoft.com/office/powerpoint/2010/main" val="18793621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92696"/>
            <a:ext cx="8229600" cy="5881840"/>
          </a:xfrm>
        </p:spPr>
        <p:txBody>
          <a:bodyPr>
            <a:normAutofit fontScale="62500" lnSpcReduction="20000"/>
          </a:bodyPr>
          <a:lstStyle/>
          <a:p>
            <a:r>
              <a:rPr lang="ru-RU" dirty="0"/>
              <a:t>Указание Банка России 28 августа 2020 г. N 5536-У "О порядке, составе и формате представления, направления уполномоченным банком информации и документов в единую информационную систему государственного оборонного заказа"</a:t>
            </a:r>
          </a:p>
          <a:p>
            <a:r>
              <a:rPr lang="ru-RU" dirty="0"/>
              <a:t>Указание Банка России от 22 января 2020 г. N 5392-У "О порядке уведомления уполномоченным банком органа финансового мониторинга о каждом случае отказа в принятии к исполнению распоряжений о совершении операций, совершение которых не допускается в соответствии со статьями 8.3 и 8.4 Федерального закона от 29 декабря 2012 года N 275-ФЗ "О государственном оборонном заказе", а также о каждом случае проведения ранее приостановленной операции или отказа в проведении ранее приостановленной операции"</a:t>
            </a:r>
          </a:p>
          <a:p>
            <a:r>
              <a:rPr lang="ru-RU" dirty="0"/>
              <a:t>Указание Банка России от 24 октября 2019 г. N 5300-У "О критериях операций, приостанавливаемых в соответствии с Федеральным законом "О государственном оборонном заказе"</a:t>
            </a:r>
          </a:p>
          <a:p>
            <a:r>
              <a:rPr lang="ru-RU" dirty="0"/>
              <a:t>Положение Банка России от 17 октября 2018 г. N 655-П "О порядке уведомления кредитными организациями и </a:t>
            </a:r>
            <a:r>
              <a:rPr lang="ru-RU" dirty="0" err="1"/>
              <a:t>некредитными</a:t>
            </a:r>
            <a:r>
              <a:rPr lang="ru-RU" dirty="0"/>
              <a:t> финансовыми организациями уполномоченного органа в соответствии с пунктами 1.3 и 1.4 статьи 6 Федерального закона "О противодействии легализации (отмыванию) доходов, полученных преступным путем, и финансированию терроризма""</a:t>
            </a:r>
          </a:p>
          <a:p>
            <a:endParaRPr lang="ru-RU" dirty="0"/>
          </a:p>
        </p:txBody>
      </p:sp>
    </p:spTree>
    <p:extLst>
      <p:ext uri="{BB962C8B-B14F-4D97-AF65-F5344CB8AC3E}">
        <p14:creationId xmlns:p14="http://schemas.microsoft.com/office/powerpoint/2010/main" val="22500971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92696"/>
            <a:ext cx="8229600" cy="1066800"/>
          </a:xfrm>
        </p:spPr>
        <p:txBody>
          <a:bodyPr>
            <a:normAutofit fontScale="90000"/>
          </a:bodyPr>
          <a:lstStyle/>
          <a:p>
            <a:pPr algn="ctr"/>
            <a:r>
              <a:rPr lang="ru-RU" dirty="0"/>
              <a:t>Правовое регулирование отношений в сфере государственного оборонного заказа</a:t>
            </a:r>
          </a:p>
        </p:txBody>
      </p:sp>
      <p:sp>
        <p:nvSpPr>
          <p:cNvPr id="3" name="Объект 2"/>
          <p:cNvSpPr>
            <a:spLocks noGrp="1"/>
          </p:cNvSpPr>
          <p:nvPr>
            <p:ph idx="1"/>
          </p:nvPr>
        </p:nvSpPr>
        <p:spPr/>
        <p:txBody>
          <a:bodyPr>
            <a:normAutofit fontScale="62500" lnSpcReduction="20000"/>
          </a:bodyPr>
          <a:lstStyle/>
          <a:p>
            <a:r>
              <a:rPr lang="ru-RU" dirty="0"/>
              <a:t>В части 1 </a:t>
            </a:r>
            <a:r>
              <a:rPr lang="ru-RU" dirty="0" smtClean="0"/>
              <a:t>статьи 2 закона об </a:t>
            </a:r>
            <a:r>
              <a:rPr lang="ru-RU" dirty="0" err="1" smtClean="0"/>
              <a:t>оборонзаказе</a:t>
            </a:r>
            <a:r>
              <a:rPr lang="ru-RU" dirty="0" smtClean="0"/>
              <a:t>  </a:t>
            </a:r>
            <a:r>
              <a:rPr lang="ru-RU" dirty="0"/>
              <a:t>определена система нормативных правовых актов, в соответствии с которыми осуществляется правовое регулирование отношений в сфере ГОЗ. </a:t>
            </a:r>
            <a:endParaRPr lang="ru-RU" dirty="0" smtClean="0"/>
          </a:p>
          <a:p>
            <a:r>
              <a:rPr lang="ru-RU" dirty="0" smtClean="0"/>
              <a:t>В </a:t>
            </a:r>
            <a:r>
              <a:rPr lang="ru-RU" dirty="0"/>
              <a:t>качестве основы такой системы нормативных правовых актов данная часть определяет Конституцию РФ. Речь идет в том числе о положениях ст. 71 Конституции РФ (в ред. Закона РФ о поправке к Конституции РФ от 14 марта 2020 г. N </a:t>
            </a:r>
            <a:r>
              <a:rPr lang="ru-RU" dirty="0" smtClean="0"/>
              <a:t>1-ФКЗ), </a:t>
            </a:r>
            <a:r>
              <a:rPr lang="ru-RU" dirty="0"/>
              <a:t>относящих к исключительному ведению России такие вопросы, как установление системы федеральных органов законодательной, исполнительной и судебной власти, порядка их организации и деятельности (п. "г"), установление правовых основ единого рынка (п. "ж"), оборона и безопасность (п. "м"), оборонное производство (п. "м"), определение порядка продажи и покупки оружия, боеприпасов, военной техники и другого военного имущества (п. "м"). В соответствии с ч. 1 ст. 76 Конституции РФ по предметам ведения России принимаются федеральные конституционные законы и федеральные законы, имеющие прямое действие на всей территории РФ.</a:t>
            </a:r>
          </a:p>
          <a:p>
            <a:endParaRPr lang="ru-RU" dirty="0"/>
          </a:p>
        </p:txBody>
      </p:sp>
    </p:spTree>
    <p:extLst>
      <p:ext uri="{BB962C8B-B14F-4D97-AF65-F5344CB8AC3E}">
        <p14:creationId xmlns:p14="http://schemas.microsoft.com/office/powerpoint/2010/main" val="23225218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92696"/>
            <a:ext cx="8229600" cy="5881840"/>
          </a:xfrm>
        </p:spPr>
        <p:txBody>
          <a:bodyPr>
            <a:normAutofit fontScale="92500" lnSpcReduction="10000"/>
          </a:bodyPr>
          <a:lstStyle/>
          <a:p>
            <a:r>
              <a:rPr lang="ru-RU" dirty="0"/>
              <a:t>В качестве элементов системы нормативных правовых актов, в соответствии с которыми осуществляется правовое регулирование отношений в сфере ГОЗ, в ч. 1 </a:t>
            </a:r>
            <a:r>
              <a:rPr lang="ru-RU" dirty="0" smtClean="0"/>
              <a:t>статьи 2 закона об </a:t>
            </a:r>
            <a:r>
              <a:rPr lang="ru-RU" dirty="0" err="1" smtClean="0"/>
              <a:t>оборонзаказе</a:t>
            </a:r>
            <a:r>
              <a:rPr lang="ru-RU" dirty="0" smtClean="0"/>
              <a:t> </a:t>
            </a:r>
            <a:r>
              <a:rPr lang="ru-RU" dirty="0"/>
              <a:t>названы:</a:t>
            </a:r>
          </a:p>
          <a:p>
            <a:r>
              <a:rPr lang="ru-RU" b="1" dirty="0" smtClean="0"/>
              <a:t>Бюджетный кодекс </a:t>
            </a:r>
            <a:r>
              <a:rPr lang="ru-RU" b="1" dirty="0"/>
              <a:t>РФ. </a:t>
            </a:r>
            <a:r>
              <a:rPr lang="ru-RU" dirty="0"/>
              <a:t>Речь, в частности, идет о норме п. 1 ст. 72 данного Кодекса (в ред. Федерального закона от 28 декабря 2013 г. N 418-ФЗ*(4)), предусматривающей, что закупки товаров, работ, услуг для обеспечения государственных (муниципальных) нужд осуществляются в соответствии с законодательством РФ о контрактной системе в сфере закупок товаров, работ, услуг для обеспечения государственных и муниципальных нужд с учетом положений данного Кодекса;</a:t>
            </a:r>
          </a:p>
          <a:p>
            <a:endParaRPr lang="ru-RU" dirty="0"/>
          </a:p>
        </p:txBody>
      </p:sp>
    </p:spTree>
    <p:extLst>
      <p:ext uri="{BB962C8B-B14F-4D97-AF65-F5344CB8AC3E}">
        <p14:creationId xmlns:p14="http://schemas.microsoft.com/office/powerpoint/2010/main" val="18079086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20688"/>
            <a:ext cx="8229600" cy="6120680"/>
          </a:xfrm>
        </p:spPr>
        <p:txBody>
          <a:bodyPr>
            <a:normAutofit fontScale="70000" lnSpcReduction="20000"/>
          </a:bodyPr>
          <a:lstStyle/>
          <a:p>
            <a:r>
              <a:rPr lang="ru-RU" b="1" dirty="0"/>
              <a:t>Гражданский кодекс РФ.</a:t>
            </a:r>
            <a:r>
              <a:rPr lang="ru-RU" dirty="0"/>
              <a:t> Речь идет о нормах п. 2 ст. 525 "Основания поставки товаров для государственных или муниципальных нужд", ст. 768 "Правовое регулирование государственного или муниципального контракта" и 778 "Правовое регулирование договоров на выполнение научно-исследовательских работ, опытно-конструкторских и технологических работ" части второй данного Кодекса (в ред. Федерального закона от 2 февраля 2006 г. N 19-ФЗ), отсылающих в рамках соответствующей регламентации к законодательству РФ о контрактной системе в сфере закупок товаров, работ, услуг для обеспечения государственных и муниципальных нужд;</a:t>
            </a:r>
          </a:p>
          <a:p>
            <a:r>
              <a:rPr lang="ru-RU" dirty="0" smtClean="0"/>
              <a:t>Закон об </a:t>
            </a:r>
            <a:r>
              <a:rPr lang="ru-RU" dirty="0" err="1" smtClean="0"/>
              <a:t>оронзаказе</a:t>
            </a:r>
            <a:r>
              <a:rPr lang="ru-RU" dirty="0" smtClean="0"/>
              <a:t>;</a:t>
            </a:r>
            <a:endParaRPr lang="ru-RU" dirty="0"/>
          </a:p>
          <a:p>
            <a:r>
              <a:rPr lang="ru-RU" dirty="0"/>
              <a:t>федеральные законы в области обороны и безопасности России, поставок продукции для обеспечения федеральных </a:t>
            </a:r>
            <a:r>
              <a:rPr lang="ru-RU" dirty="0" smtClean="0"/>
              <a:t>нужд;</a:t>
            </a:r>
            <a:endParaRPr lang="ru-RU" dirty="0"/>
          </a:p>
          <a:p>
            <a:r>
              <a:rPr lang="ru-RU" dirty="0"/>
              <a:t>законодательство РФ о контрактной системе в сфере закупок товаров, работ, услуг для обеспечения государственных и муниципальных </a:t>
            </a:r>
            <a:r>
              <a:rPr lang="ru-RU" dirty="0" smtClean="0"/>
              <a:t>нужд;</a:t>
            </a:r>
            <a:endParaRPr lang="ru-RU" dirty="0"/>
          </a:p>
          <a:p>
            <a:r>
              <a:rPr lang="ru-RU" dirty="0"/>
              <a:t>иные нормативные правовые акты РФ, принимаемыми в соответствии с перечисленными федеральными законами.</a:t>
            </a:r>
          </a:p>
          <a:p>
            <a:endParaRPr lang="ru-RU" dirty="0"/>
          </a:p>
        </p:txBody>
      </p:sp>
    </p:spTree>
    <p:extLst>
      <p:ext uri="{BB962C8B-B14F-4D97-AF65-F5344CB8AC3E}">
        <p14:creationId xmlns:p14="http://schemas.microsoft.com/office/powerpoint/2010/main" val="28840731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764704"/>
            <a:ext cx="8229600" cy="5809832"/>
          </a:xfrm>
        </p:spPr>
        <p:txBody>
          <a:bodyPr>
            <a:normAutofit fontScale="85000" lnSpcReduction="10000"/>
          </a:bodyPr>
          <a:lstStyle/>
          <a:p>
            <a:r>
              <a:rPr lang="ru-RU" b="1" dirty="0"/>
              <a:t>федеральными законами в области обороны и безопасности России, поставок продукции для федеральных нужд являются:</a:t>
            </a:r>
          </a:p>
          <a:p>
            <a:r>
              <a:rPr lang="ru-RU" dirty="0"/>
              <a:t>Федеральный закон от 2 декабря 1994 г. N 53-ФЗ "О закупках и поставках сельскохозяйственной продукции, сырья и продовольствия для государственных нужд</a:t>
            </a:r>
            <a:r>
              <a:rPr lang="ru-RU" dirty="0" smtClean="0"/>
              <a:t>", </a:t>
            </a:r>
            <a:r>
              <a:rPr lang="ru-RU" dirty="0"/>
              <a:t>который согласно его преамбуле (в ред. Федерального закона от 2 февраля 2006 г. N 19-ФЗ) устанавливает общие правовые и экономические принципы и положения формирования и исполнения на контрактной основе заказов на закупку и поставку сельскохозяйственной продукции, сырья и продовольствия для государственных нужд предприятиями, организациями и учреждениями, расположенными на территории РФ, независимо от форм собственности;</a:t>
            </a:r>
          </a:p>
          <a:p>
            <a:endParaRPr lang="ru-RU" dirty="0"/>
          </a:p>
        </p:txBody>
      </p:sp>
    </p:spTree>
    <p:extLst>
      <p:ext uri="{BB962C8B-B14F-4D97-AF65-F5344CB8AC3E}">
        <p14:creationId xmlns:p14="http://schemas.microsoft.com/office/powerpoint/2010/main" val="14640963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92696"/>
            <a:ext cx="8229600" cy="5881840"/>
          </a:xfrm>
        </p:spPr>
        <p:txBody>
          <a:bodyPr>
            <a:normAutofit fontScale="62500" lnSpcReduction="20000"/>
          </a:bodyPr>
          <a:lstStyle/>
          <a:p>
            <a:r>
              <a:rPr lang="ru-RU" dirty="0"/>
              <a:t>Федеральный закон от 13 декабря 1994 г. N 60-ФЗ "О поставках продукции для федеральных государственных нужд" (в настоящем комментарии обозначается как Закон 1994 г. о поставках продукции), который согласно его преамбуле (в ред. Федерального закона от 24 июля 2007 г. N </a:t>
            </a:r>
            <a:r>
              <a:rPr lang="ru-RU" dirty="0" smtClean="0"/>
              <a:t>222-ФЗ) </a:t>
            </a:r>
            <a:r>
              <a:rPr lang="ru-RU" dirty="0"/>
              <a:t>устанавливает общие правовые и экономические принципы и порядок формирования и исполнения на контрактной основе заказов на закупку и поставку товаров, работ, услуг для федеральных государственных нужд организациями независимо от форм собственности, а также основы обеспечения охраны продукции, поставляемой по государственному контракту, объектов, предназначенных для добычи, переработки, транспортирования, хранения такой продукции, иного необходимого для выполнения государственных контрактов имущества;</a:t>
            </a:r>
          </a:p>
          <a:p>
            <a:endParaRPr lang="ru-RU" dirty="0" smtClean="0"/>
          </a:p>
          <a:p>
            <a:r>
              <a:rPr lang="ru-RU" dirty="0" smtClean="0"/>
              <a:t>Федеральный </a:t>
            </a:r>
            <a:r>
              <a:rPr lang="ru-RU" dirty="0"/>
              <a:t>закон от 31 мая 1996 г. N 61-ФЗ "Об обороне"*(7), который согласно его преамбуле (в ред. Федерального закона от 5 апреля 2013 г. N </a:t>
            </a:r>
            <a:r>
              <a:rPr lang="ru-RU" dirty="0" smtClean="0"/>
              <a:t>55-ФЗ) </a:t>
            </a:r>
            <a:r>
              <a:rPr lang="ru-RU" dirty="0"/>
              <a:t>определяет основы и организацию обороны России, полномочия органов государственной власти России, функции органов государственной власти субъектов РФ, органов местного самоуправления, организаций и их должностных лиц, права и обязанности граждан РФ в области обороны, силы и средства, привлекаемые для обороны, ответственность за нарушение законодательства РФ в области обороны, а также другие нормы, касающиеся обороны;</a:t>
            </a:r>
          </a:p>
          <a:p>
            <a:endParaRPr lang="ru-RU" dirty="0"/>
          </a:p>
        </p:txBody>
      </p:sp>
    </p:spTree>
    <p:extLst>
      <p:ext uri="{BB962C8B-B14F-4D97-AF65-F5344CB8AC3E}">
        <p14:creationId xmlns:p14="http://schemas.microsoft.com/office/powerpoint/2010/main" val="41087451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20688"/>
            <a:ext cx="9144000" cy="5953848"/>
          </a:xfrm>
        </p:spPr>
        <p:txBody>
          <a:bodyPr>
            <a:normAutofit fontScale="70000" lnSpcReduction="20000"/>
          </a:bodyPr>
          <a:lstStyle/>
          <a:p>
            <a:r>
              <a:rPr lang="ru-RU" dirty="0"/>
              <a:t>Федеральный закон от 29 декабря 1994 г. N 79-ФЗ "О государственном материальном резерве</a:t>
            </a:r>
            <a:r>
              <a:rPr lang="ru-RU" dirty="0" smtClean="0"/>
              <a:t>", </a:t>
            </a:r>
            <a:r>
              <a:rPr lang="ru-RU" dirty="0"/>
              <a:t>который согласно его ст. 1 (в ред. Федерального закон</a:t>
            </a:r>
            <a:r>
              <a:rPr lang="ru-RU" dirty="0">
                <a:hlinkClick r:id="rId2"/>
              </a:rPr>
              <a:t>а</a:t>
            </a:r>
            <a:r>
              <a:rPr lang="ru-RU" dirty="0"/>
              <a:t> от 27 декабря 2019 г. N </a:t>
            </a:r>
            <a:r>
              <a:rPr lang="ru-RU" dirty="0" smtClean="0"/>
              <a:t>511-ФЗ) </a:t>
            </a:r>
            <a:r>
              <a:rPr lang="ru-RU" dirty="0"/>
              <a:t>устанавливает правовые основы государственного регулирования отношений в области формирования государственного материального резерва, хранения его материальных ценностей, обслуживания его запасов и выпуска материальных ценностей из государственного материального резерва;</a:t>
            </a:r>
          </a:p>
          <a:p>
            <a:r>
              <a:rPr lang="ru-RU" dirty="0"/>
              <a:t>Федеральный закон от 26 февраля 1997 г. N 31-ФЗ "О мобилизационной подготовке и мобилизации в Российской Федерации</a:t>
            </a:r>
            <a:r>
              <a:rPr lang="ru-RU" dirty="0" smtClean="0"/>
              <a:t>", </a:t>
            </a:r>
            <a:r>
              <a:rPr lang="ru-RU" dirty="0"/>
              <a:t>который согласно его преамбуле осуществляет правовое регулирование в области мобилизационной подготовки и мобилизации в России, устанавливает права, обязанности и ответственность органов государственной власти, органов местного самоуправления, а также организаций независимо от форм собственности и их должностных лиц, граждан РФ в этой области;</a:t>
            </a:r>
          </a:p>
          <a:p>
            <a:r>
              <a:rPr lang="ru-RU" dirty="0"/>
              <a:t>Федеральный закон от 12 февраля 1998 г. N 28-ФЗ "О гражданской обороне"*(12), который согласно его преамбуле (в ред. Федерального закона от 1 мая 2019 г. N </a:t>
            </a:r>
            <a:r>
              <a:rPr lang="ru-RU" dirty="0" smtClean="0"/>
              <a:t>84-ФЗ) </a:t>
            </a:r>
            <a:r>
              <a:rPr lang="ru-RU" dirty="0"/>
              <a:t>определяет задачи, правовые основы их осуществления и полномочия органов государственной власти России, органов государственной власти субъектов РФ, органов местного самоуправления и организаций в области гражданской обороны;</a:t>
            </a:r>
          </a:p>
          <a:p>
            <a:endParaRPr lang="ru-RU" dirty="0"/>
          </a:p>
        </p:txBody>
      </p:sp>
    </p:spTree>
    <p:extLst>
      <p:ext uri="{BB962C8B-B14F-4D97-AF65-F5344CB8AC3E}">
        <p14:creationId xmlns:p14="http://schemas.microsoft.com/office/powerpoint/2010/main" val="14529797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20688"/>
            <a:ext cx="8229600" cy="6237312"/>
          </a:xfrm>
        </p:spPr>
        <p:txBody>
          <a:bodyPr>
            <a:normAutofit fontScale="70000" lnSpcReduction="20000"/>
          </a:bodyPr>
          <a:lstStyle/>
          <a:p>
            <a:r>
              <a:rPr lang="ru-RU" dirty="0"/>
              <a:t>Федеральный закон от 19 июля 1998 г. N 114-ФЗ "О военно-техническом сотрудничестве Российской Федерации с иностранными государствами</a:t>
            </a:r>
            <a:r>
              <a:rPr lang="ru-RU" dirty="0" smtClean="0"/>
              <a:t>", </a:t>
            </a:r>
            <a:r>
              <a:rPr lang="ru-RU" dirty="0"/>
              <a:t>который согласно его преамбуле устанавливает принципы государственной политики в области военно-технического сотрудничества Российской Федерации с иностранными государствами, правовые и организационные основы деятельности органов государственной власти Российской Федерации, государственное регулирование и финансирование работ в области военно-технического сотрудничества, устанавливает порядок участия в осуществлении военно-технического сотрудничества разработчиков, производителей продукции военного назначения и других субъектов военно-технического сотрудничества и определяет их права в этой области;</a:t>
            </a:r>
          </a:p>
          <a:p>
            <a:r>
              <a:rPr lang="ru-RU" dirty="0"/>
              <a:t>Федеральный закон от 28 декабря 2010 г. N 390-ФЗ "О безопасности</a:t>
            </a:r>
            <a:r>
              <a:rPr lang="ru-RU" dirty="0" smtClean="0"/>
              <a:t>", </a:t>
            </a:r>
            <a:r>
              <a:rPr lang="ru-RU" dirty="0"/>
              <a:t>который согласно его ст. 1 определяет основные принципы и содержание деятельности по обеспечению безопасности государства, общественной безопасности, экологической безопасности, безопасности личности, иных видов безопасности, предусмотренных законодательством РФ, полномочия и функции федеральных органов государственной власти, органов государственной власти субъектов РФ, органов местного самоуправления в области безопасности, а также статус Совета Безопасности РФ.</a:t>
            </a:r>
          </a:p>
          <a:p>
            <a:endParaRPr lang="ru-RU" dirty="0"/>
          </a:p>
        </p:txBody>
      </p:sp>
    </p:spTree>
    <p:extLst>
      <p:ext uri="{BB962C8B-B14F-4D97-AF65-F5344CB8AC3E}">
        <p14:creationId xmlns:p14="http://schemas.microsoft.com/office/powerpoint/2010/main" val="31406747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764704"/>
            <a:ext cx="8229600" cy="1066800"/>
          </a:xfrm>
        </p:spPr>
        <p:txBody>
          <a:bodyPr>
            <a:normAutofit fontScale="90000"/>
          </a:bodyPr>
          <a:lstStyle/>
          <a:p>
            <a:pPr algn="ctr"/>
            <a:r>
              <a:rPr lang="ru-RU" b="1" dirty="0"/>
              <a:t>Какие термины используют участники ГОЗ</a:t>
            </a:r>
            <a:endParaRPr lang="ru-RU" dirty="0"/>
          </a:p>
        </p:txBody>
      </p:sp>
      <p:sp>
        <p:nvSpPr>
          <p:cNvPr id="3" name="Объект 2"/>
          <p:cNvSpPr>
            <a:spLocks noGrp="1"/>
          </p:cNvSpPr>
          <p:nvPr>
            <p:ph idx="1"/>
          </p:nvPr>
        </p:nvSpPr>
        <p:spPr/>
        <p:txBody>
          <a:bodyPr>
            <a:normAutofit fontScale="62500" lnSpcReduction="20000"/>
          </a:bodyPr>
          <a:lstStyle/>
          <a:p>
            <a:r>
              <a:rPr lang="ru-RU" dirty="0"/>
              <a:t>Заказчики и поставщики </a:t>
            </a:r>
            <a:r>
              <a:rPr lang="ru-RU" dirty="0" err="1"/>
              <a:t>гособоронзаказа</a:t>
            </a:r>
            <a:r>
              <a:rPr lang="ru-RU" dirty="0"/>
              <a:t> используют терминологию из 275-ФЗ, которую не применяют участники обычных </a:t>
            </a:r>
            <a:r>
              <a:rPr lang="ru-RU" dirty="0" err="1"/>
              <a:t>госзакупок</a:t>
            </a:r>
            <a:r>
              <a:rPr lang="ru-RU" dirty="0"/>
              <a:t>. Рассказываем об основных терминах, с которыми придется столкнуться при участии в подобных тендерах.</a:t>
            </a:r>
          </a:p>
          <a:p>
            <a:r>
              <a:rPr lang="ru-RU" b="1" dirty="0" err="1"/>
              <a:t>Гособоронзаказ</a:t>
            </a:r>
            <a:r>
              <a:rPr lang="ru-RU" b="1" dirty="0"/>
              <a:t> (ГОЗ)</a:t>
            </a:r>
            <a:r>
              <a:rPr lang="ru-RU" dirty="0"/>
              <a:t> — это закупки для обеспечения безопасности, обороны государства или сотрудничества с иностранными партнерами.</a:t>
            </a:r>
          </a:p>
          <a:p>
            <a:r>
              <a:rPr lang="ru-RU" b="1" dirty="0" err="1"/>
              <a:t>Госзаказчики</a:t>
            </a:r>
            <a:r>
              <a:rPr lang="ru-RU" b="1" dirty="0"/>
              <a:t> в сфере ГОЗ</a:t>
            </a:r>
            <a:r>
              <a:rPr lang="ru-RU" dirty="0"/>
              <a:t>: </a:t>
            </a:r>
            <a:r>
              <a:rPr lang="ru-RU" dirty="0" err="1"/>
              <a:t>госкорпорации</a:t>
            </a:r>
            <a:r>
              <a:rPr lang="ru-RU" dirty="0"/>
              <a:t> «</a:t>
            </a:r>
            <a:r>
              <a:rPr lang="ru-RU" dirty="0" err="1"/>
              <a:t>Роскосмос</a:t>
            </a:r>
            <a:r>
              <a:rPr lang="ru-RU" dirty="0"/>
              <a:t>» и «</a:t>
            </a:r>
            <a:r>
              <a:rPr lang="ru-RU" dirty="0" err="1"/>
              <a:t>Росатом</a:t>
            </a:r>
            <a:r>
              <a:rPr lang="ru-RU" dirty="0"/>
              <a:t>», Минобороны, полиция, ФСБ и прочие силовые ведомства.</a:t>
            </a:r>
          </a:p>
          <a:p>
            <a:r>
              <a:rPr lang="ru-RU" b="1" dirty="0"/>
              <a:t>Головной исполнитель</a:t>
            </a:r>
            <a:r>
              <a:rPr lang="ru-RU" dirty="0"/>
              <a:t> (или исполнитель первого уровня) — организация, с которой заключен </a:t>
            </a:r>
            <a:r>
              <a:rPr lang="ru-RU" dirty="0" err="1"/>
              <a:t>госконтракт</a:t>
            </a:r>
            <a:r>
              <a:rPr lang="ru-RU" dirty="0"/>
              <a:t>, а исполнитель второго или третьего уровня — это субподрядчик. С ним заключают не </a:t>
            </a:r>
            <a:r>
              <a:rPr lang="ru-RU" dirty="0" err="1"/>
              <a:t>госконтракт</a:t>
            </a:r>
            <a:r>
              <a:rPr lang="ru-RU" dirty="0"/>
              <a:t>, а просто контракт. Если подрядчиков несколько, их называют кооперацией головного исполнителя.</a:t>
            </a:r>
          </a:p>
          <a:p>
            <a:r>
              <a:rPr lang="ru-RU" b="1" dirty="0"/>
              <a:t>Идентификатор </a:t>
            </a:r>
            <a:r>
              <a:rPr lang="ru-RU" b="1" dirty="0" err="1"/>
              <a:t>госконтракта</a:t>
            </a:r>
            <a:r>
              <a:rPr lang="ru-RU" dirty="0"/>
              <a:t> — номер, который присваивают каждому подобному соглашению.</a:t>
            </a:r>
          </a:p>
          <a:p>
            <a:endParaRPr lang="ru-RU" dirty="0"/>
          </a:p>
        </p:txBody>
      </p:sp>
    </p:spTree>
    <p:extLst>
      <p:ext uri="{BB962C8B-B14F-4D97-AF65-F5344CB8AC3E}">
        <p14:creationId xmlns:p14="http://schemas.microsoft.com/office/powerpoint/2010/main" val="29211442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764704"/>
            <a:ext cx="8229600" cy="1066800"/>
          </a:xfrm>
        </p:spPr>
        <p:txBody>
          <a:bodyPr>
            <a:normAutofit fontScale="90000"/>
          </a:bodyPr>
          <a:lstStyle/>
          <a:p>
            <a:pPr algn="ctr"/>
            <a:r>
              <a:rPr lang="ru-RU" b="1" dirty="0"/>
              <a:t>Чем ГОЗ отличается от других </a:t>
            </a:r>
            <a:r>
              <a:rPr lang="ru-RU" b="1" dirty="0" err="1"/>
              <a:t>госзакупок</a:t>
            </a:r>
            <a:endParaRPr lang="ru-RU" dirty="0"/>
          </a:p>
        </p:txBody>
      </p:sp>
      <p:sp>
        <p:nvSpPr>
          <p:cNvPr id="3" name="Объект 2"/>
          <p:cNvSpPr>
            <a:spLocks noGrp="1"/>
          </p:cNvSpPr>
          <p:nvPr>
            <p:ph idx="1"/>
          </p:nvPr>
        </p:nvSpPr>
        <p:spPr/>
        <p:txBody>
          <a:bodyPr>
            <a:normAutofit fontScale="92500" lnSpcReduction="10000"/>
          </a:bodyPr>
          <a:lstStyle/>
          <a:p>
            <a:r>
              <a:rPr lang="ru-RU" dirty="0"/>
              <a:t>Принять участие в </a:t>
            </a:r>
            <a:r>
              <a:rPr lang="ru-RU" dirty="0" err="1"/>
              <a:t>госзоборонзаказе</a:t>
            </a:r>
            <a:r>
              <a:rPr lang="ru-RU" dirty="0"/>
              <a:t> могут только юридические лица. Предпринимателей и </a:t>
            </a:r>
            <a:r>
              <a:rPr lang="ru-RU" dirty="0" err="1"/>
              <a:t>самозанятых</a:t>
            </a:r>
            <a:r>
              <a:rPr lang="ru-RU" dirty="0"/>
              <a:t> до участия в них не допускают. Для получения заказа с секретностью понадобится лицензия ФСБ — это требование к поставщикам может быть не только в закрытых тендерах, но и в открытых. Если тендер закрытый, ограничений еще больше — заявки принимают только от приглашенных заказчиком участников. Если поставщик утвержден правительством, тендер не проводят.</a:t>
            </a:r>
          </a:p>
          <a:p>
            <a:endParaRPr lang="ru-RU" dirty="0"/>
          </a:p>
        </p:txBody>
      </p:sp>
    </p:spTree>
    <p:extLst>
      <p:ext uri="{BB962C8B-B14F-4D97-AF65-F5344CB8AC3E}">
        <p14:creationId xmlns:p14="http://schemas.microsoft.com/office/powerpoint/2010/main" val="36369339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20688"/>
            <a:ext cx="8229600" cy="5953848"/>
          </a:xfrm>
        </p:spPr>
        <p:txBody>
          <a:bodyPr>
            <a:normAutofit fontScale="62500" lnSpcReduction="20000"/>
          </a:bodyPr>
          <a:lstStyle/>
          <a:p>
            <a:r>
              <a:rPr lang="ru-RU" b="1" dirty="0"/>
              <a:t>Перечисляем остальные особенности ГОЗ:</a:t>
            </a:r>
          </a:p>
          <a:p>
            <a:pPr lvl="0"/>
            <a:r>
              <a:rPr lang="ru-RU" dirty="0"/>
              <a:t>Закрытые тендеры проводят на электронной торговой площадках (ЭТП): АСТ ГОЗ, ЭТП </a:t>
            </a:r>
            <a:r>
              <a:rPr lang="ru-RU" dirty="0" err="1"/>
              <a:t>ГПб</a:t>
            </a:r>
            <a:r>
              <a:rPr lang="ru-RU" dirty="0"/>
              <a:t>, ЭТП. Найти в ЕИС их не получится.</a:t>
            </a:r>
          </a:p>
          <a:p>
            <a:pPr lvl="0"/>
            <a:r>
              <a:rPr lang="ru-RU" dirty="0"/>
              <a:t>Для работы с ГОЗ исполнителям первых трех уровней придется открыть отдельный счет (ПП № 1819).</a:t>
            </a:r>
          </a:p>
          <a:p>
            <a:pPr lvl="0"/>
            <a:r>
              <a:rPr lang="ru-RU" dirty="0"/>
              <a:t>Всем </a:t>
            </a:r>
            <a:r>
              <a:rPr lang="ru-RU" dirty="0" err="1"/>
              <a:t>госконтрактам</a:t>
            </a:r>
            <a:r>
              <a:rPr lang="ru-RU" dirty="0"/>
              <a:t> обязательно присваивают идентификатор.</a:t>
            </a:r>
          </a:p>
          <a:p>
            <a:pPr lvl="0"/>
            <a:r>
              <a:rPr lang="ru-RU" dirty="0"/>
              <a:t>Заказчику разрешено запрашивать у подрядчика дополнительную информацию. Например, о ходе работ или операциям по счетам исполнителя.</a:t>
            </a:r>
          </a:p>
          <a:p>
            <a:pPr lvl="0"/>
            <a:r>
              <a:rPr lang="ru-RU" dirty="0"/>
              <a:t>Заказчик привлекает поставщика к разработке предложений по объему поставки продукции.</a:t>
            </a:r>
          </a:p>
          <a:p>
            <a:pPr lvl="0"/>
            <a:r>
              <a:rPr lang="ru-RU" dirty="0"/>
              <a:t>Дополнительные обязанности у головного исполнителя: согласовывать с привлечением исполнителей стоимость продукции и порядок оплаты по контракту.</a:t>
            </a:r>
          </a:p>
          <a:p>
            <a:pPr lvl="0"/>
            <a:r>
              <a:rPr lang="ru-RU" dirty="0"/>
              <a:t>Заказчик согласовывает банк, с которым исполнитель по контракту заключает договор об обслуживании.</a:t>
            </a:r>
          </a:p>
          <a:p>
            <a:pPr lvl="0"/>
            <a:r>
              <a:rPr lang="ru-RU" dirty="0"/>
              <a:t>Цены на продукцию, которую закупают в рамках ГОЗ, регулирует государство.</a:t>
            </a:r>
          </a:p>
          <a:p>
            <a:pPr lvl="0"/>
            <a:r>
              <a:rPr lang="ru-RU" dirty="0"/>
              <a:t>Размещение ГОЗ контролирует федеральная служба по оборонному заказу.</a:t>
            </a:r>
          </a:p>
          <a:p>
            <a:pPr lvl="0"/>
            <a:r>
              <a:rPr lang="ru-RU" dirty="0"/>
              <a:t>Сделку заключают с применением типового контракта (ПП № 1658).</a:t>
            </a:r>
          </a:p>
          <a:p>
            <a:pPr lvl="0"/>
            <a:r>
              <a:rPr lang="ru-RU" dirty="0"/>
              <a:t>Заказчику разрешено закупать товар у ед. источника по ориентировочной цене (Распоряжение Правительства 408-р).</a:t>
            </a:r>
          </a:p>
          <a:p>
            <a:endParaRPr lang="ru-RU" dirty="0"/>
          </a:p>
        </p:txBody>
      </p:sp>
    </p:spTree>
    <p:extLst>
      <p:ext uri="{BB962C8B-B14F-4D97-AF65-F5344CB8AC3E}">
        <p14:creationId xmlns:p14="http://schemas.microsoft.com/office/powerpoint/2010/main" val="13509608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620688"/>
            <a:ext cx="8229600" cy="1066800"/>
          </a:xfrm>
        </p:spPr>
        <p:txBody>
          <a:bodyPr>
            <a:normAutofit fontScale="90000"/>
          </a:bodyPr>
          <a:lstStyle/>
          <a:p>
            <a:pPr algn="ctr"/>
            <a:r>
              <a:rPr lang="ru-RU" b="1" dirty="0"/>
              <a:t>Какую прибыль можно получить при поставке по ГОЗ</a:t>
            </a:r>
            <a:endParaRPr lang="ru-RU" dirty="0"/>
          </a:p>
        </p:txBody>
      </p:sp>
      <p:sp>
        <p:nvSpPr>
          <p:cNvPr id="3" name="Объект 2"/>
          <p:cNvSpPr>
            <a:spLocks noGrp="1"/>
          </p:cNvSpPr>
          <p:nvPr>
            <p:ph idx="1"/>
          </p:nvPr>
        </p:nvSpPr>
        <p:spPr>
          <a:xfrm>
            <a:off x="457200" y="1844824"/>
            <a:ext cx="8229600" cy="4729712"/>
          </a:xfrm>
        </p:spPr>
        <p:txBody>
          <a:bodyPr>
            <a:normAutofit fontScale="62500" lnSpcReduction="20000"/>
          </a:bodyPr>
          <a:lstStyle/>
          <a:p>
            <a:r>
              <a:rPr lang="ru-RU" dirty="0"/>
              <a:t>Правила ценообразования товаров, которые поставляют по ГОЗ, отличаются от тех, что применяют в других закупках. На какую именно продукцию распространяются правила, указано в ПП № 1465. Например, цены на товары из перечня, утвержденного Распоряжением Правительства № 976-р, устанавливают только с учетом госрегулирования цен на продукцию для поставок по ГОЗ. Для расчета НМЦК таких закупок применяют методы:</a:t>
            </a:r>
          </a:p>
          <a:p>
            <a:pPr lvl="0"/>
            <a:r>
              <a:rPr lang="ru-RU" dirty="0"/>
              <a:t>Анализ рыночных индикаторов — его используют, если продукция также продается на бирже или заказчик владеет официальной статистикой по ценам на товары. Для определения стоимости вооружений и оборудования для космической отрасли его не применяют.</a:t>
            </a:r>
          </a:p>
          <a:p>
            <a:pPr lvl="0"/>
            <a:r>
              <a:rPr lang="ru-RU" dirty="0"/>
              <a:t>Мониторинг цен на продукцию проводят, когда нет возможности провести анализ рыночных индикаторов или тарифы на товары, работы или услуги (ТРУ) установлены государством.</a:t>
            </a:r>
          </a:p>
          <a:p>
            <a:pPr lvl="0"/>
            <a:r>
              <a:rPr lang="ru-RU" dirty="0"/>
              <a:t>Затратный метод применяют, когда рассчитать стоимость продукции иначе невозможно. В этом случае стоимость складывается из суммы затрат на производство продукции.</a:t>
            </a:r>
          </a:p>
          <a:p>
            <a:r>
              <a:rPr lang="ru-RU" dirty="0"/>
              <a:t>При пересчете цены на следующий год применяют индексы-дефляторы.</a:t>
            </a:r>
          </a:p>
          <a:p>
            <a:endParaRPr lang="ru-RU" dirty="0"/>
          </a:p>
        </p:txBody>
      </p:sp>
    </p:spTree>
    <p:extLst>
      <p:ext uri="{BB962C8B-B14F-4D97-AF65-F5344CB8AC3E}">
        <p14:creationId xmlns:p14="http://schemas.microsoft.com/office/powerpoint/2010/main" val="9347388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20688"/>
            <a:ext cx="8229600" cy="5953848"/>
          </a:xfrm>
        </p:spPr>
        <p:txBody>
          <a:bodyPr>
            <a:normAutofit fontScale="85000" lnSpcReduction="20000"/>
          </a:bodyPr>
          <a:lstStyle/>
          <a:p>
            <a:r>
              <a:rPr lang="ru-RU" b="1" dirty="0"/>
              <a:t>Себестоимость готовой продукции для поставок по ГОЗ зависит от:</a:t>
            </a:r>
          </a:p>
          <a:p>
            <a:pPr lvl="0"/>
            <a:r>
              <a:rPr lang="ru-RU" dirty="0"/>
              <a:t>особенностей заказа;</a:t>
            </a:r>
          </a:p>
          <a:p>
            <a:pPr lvl="0"/>
            <a:r>
              <a:rPr lang="ru-RU" dirty="0"/>
              <a:t>управленческих решений производителя;</a:t>
            </a:r>
          </a:p>
          <a:p>
            <a:pPr lvl="0"/>
            <a:r>
              <a:rPr lang="ru-RU" dirty="0"/>
              <a:t>наличия основания для отнесения расходов производителя к расходам на выпуск продукции.</a:t>
            </a:r>
          </a:p>
          <a:p>
            <a:r>
              <a:rPr lang="ru-RU" dirty="0"/>
              <a:t>Обычно для расчета цены применяют метод сравнимой цены или затратный метод. От выбора метода зависит прибыль, которую получит поставщик (производитель). Если товар продает кто-то еще или на рынке есть аналогичная продукция других производителей, лимит прибыли поставщика по ГОЗ неограничен. В случае с затратным методом обосновать прибыль сложнее. Здесь действует правило: на материалы и услуги других компаний разрешено устанавливать прибыль в размере одного процента, а на иные расходы и фонд оплату труда — 25%.</a:t>
            </a:r>
          </a:p>
          <a:p>
            <a:endParaRPr lang="ru-RU" dirty="0"/>
          </a:p>
        </p:txBody>
      </p:sp>
    </p:spTree>
    <p:extLst>
      <p:ext uri="{BB962C8B-B14F-4D97-AF65-F5344CB8AC3E}">
        <p14:creationId xmlns:p14="http://schemas.microsoft.com/office/powerpoint/2010/main" val="2752302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Обратите внимание!</a:t>
            </a:r>
            <a:endParaRPr lang="ru-RU" dirty="0"/>
          </a:p>
        </p:txBody>
      </p:sp>
      <p:sp>
        <p:nvSpPr>
          <p:cNvPr id="3" name="Объект 2"/>
          <p:cNvSpPr>
            <a:spLocks noGrp="1"/>
          </p:cNvSpPr>
          <p:nvPr>
            <p:ph idx="1"/>
          </p:nvPr>
        </p:nvSpPr>
        <p:spPr/>
        <p:txBody>
          <a:bodyPr/>
          <a:lstStyle/>
          <a:p>
            <a:r>
              <a:rPr lang="ru-RU" dirty="0"/>
              <a:t>Стоимость продукции необходимо обосновать и подготовить форму расчетно-калькуляционных материалов (РКМ) по правилам, разработанным антимонопольной службой (Приказ ФАС № 995/22 от 16.12.2022).</a:t>
            </a:r>
          </a:p>
          <a:p>
            <a:endParaRPr lang="ru-RU" dirty="0"/>
          </a:p>
        </p:txBody>
      </p:sp>
    </p:spTree>
    <p:extLst>
      <p:ext uri="{BB962C8B-B14F-4D97-AF65-F5344CB8AC3E}">
        <p14:creationId xmlns:p14="http://schemas.microsoft.com/office/powerpoint/2010/main" val="11493767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620688"/>
            <a:ext cx="8229600" cy="1066800"/>
          </a:xfrm>
        </p:spPr>
        <p:txBody>
          <a:bodyPr>
            <a:normAutofit fontScale="90000"/>
          </a:bodyPr>
          <a:lstStyle/>
          <a:p>
            <a:pPr algn="ctr"/>
            <a:r>
              <a:rPr lang="ru-RU" b="1" dirty="0"/>
              <a:t>Какие условия включают в контракт по ГОЗ</a:t>
            </a:r>
            <a:endParaRPr lang="ru-RU" dirty="0"/>
          </a:p>
        </p:txBody>
      </p:sp>
      <p:sp>
        <p:nvSpPr>
          <p:cNvPr id="3" name="Объект 2"/>
          <p:cNvSpPr>
            <a:spLocks noGrp="1"/>
          </p:cNvSpPr>
          <p:nvPr>
            <p:ph idx="1"/>
          </p:nvPr>
        </p:nvSpPr>
        <p:spPr>
          <a:xfrm>
            <a:off x="457200" y="1772816"/>
            <a:ext cx="8229600" cy="4801720"/>
          </a:xfrm>
        </p:spPr>
        <p:txBody>
          <a:bodyPr>
            <a:normAutofit fontScale="62500" lnSpcReduction="20000"/>
          </a:bodyPr>
          <a:lstStyle/>
          <a:p>
            <a:r>
              <a:rPr lang="ru-RU" dirty="0"/>
              <a:t>Заказчики готовят проект контракта на основе типовых условий, которые утверждены правительством (ПП № 1658). Кроме сведений о заказчике, поставщике и параметров сделки в соглашение включают положения о том, что:</a:t>
            </a:r>
          </a:p>
          <a:p>
            <a:pPr lvl="0"/>
            <a:r>
              <a:rPr lang="ru-RU" dirty="0"/>
              <a:t>контракт выполняется в рамках ГОЗ;</a:t>
            </a:r>
          </a:p>
          <a:p>
            <a:pPr lvl="0"/>
            <a:r>
              <a:rPr lang="ru-RU" dirty="0"/>
              <a:t>расчеты ведут на отдельных счетах;</a:t>
            </a:r>
          </a:p>
          <a:p>
            <a:pPr lvl="0"/>
            <a:r>
              <a:rPr lang="ru-RU" dirty="0"/>
              <a:t>стоимость товара подлежит госрегулированию;</a:t>
            </a:r>
          </a:p>
          <a:p>
            <a:pPr lvl="0"/>
            <a:r>
              <a:rPr lang="ru-RU" dirty="0"/>
              <a:t>пересмотр базовой цены возможен при соблюдении определенных условий;</a:t>
            </a:r>
          </a:p>
          <a:p>
            <a:pPr lvl="0"/>
            <a:r>
              <a:rPr lang="ru-RU" dirty="0"/>
              <a:t>при приемке продукцию оценивают в соответствии с законодательством РФ о </a:t>
            </a:r>
            <a:r>
              <a:rPr lang="ru-RU" dirty="0" err="1"/>
              <a:t>техрегулировании</a:t>
            </a:r>
            <a:r>
              <a:rPr lang="ru-RU" dirty="0"/>
              <a:t>;</a:t>
            </a:r>
          </a:p>
          <a:p>
            <a:pPr lvl="0"/>
            <a:r>
              <a:rPr lang="ru-RU" dirty="0"/>
              <a:t>заказчик обязан участвовать в опытных испытаниях образцов продукции;</a:t>
            </a:r>
          </a:p>
          <a:p>
            <a:pPr lvl="0"/>
            <a:r>
              <a:rPr lang="ru-RU" dirty="0"/>
              <a:t>порядок перевода ориентировочной цены контракта в твердую цену;</a:t>
            </a:r>
          </a:p>
          <a:p>
            <a:pPr lvl="0"/>
            <a:r>
              <a:rPr lang="ru-RU" dirty="0"/>
              <a:t>перечень сопутствующих работ (транспортировка, установка оборудования и проч.);</a:t>
            </a:r>
          </a:p>
          <a:p>
            <a:pPr lvl="0"/>
            <a:r>
              <a:rPr lang="ru-RU" dirty="0"/>
              <a:t>иные нюансы, предусмотренные ПП № 1658.</a:t>
            </a:r>
          </a:p>
          <a:p>
            <a:endParaRPr lang="ru-RU" dirty="0"/>
          </a:p>
        </p:txBody>
      </p:sp>
    </p:spTree>
    <p:extLst>
      <p:ext uri="{BB962C8B-B14F-4D97-AF65-F5344CB8AC3E}">
        <p14:creationId xmlns:p14="http://schemas.microsoft.com/office/powerpoint/2010/main" val="26266272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pPr algn="ctr"/>
            <a:r>
              <a:rPr lang="ru-RU" sz="2800" b="0" dirty="0">
                <a:effectLst/>
              </a:rPr>
              <a:t>Административная ответственность за нарушение положений Федерального закона от 29.12.2012 N 275-ФЗ "О государственном оборонном заказе</a:t>
            </a:r>
            <a:r>
              <a:rPr lang="ru-RU" sz="2800" b="0" dirty="0" smtClean="0">
                <a:effectLst/>
              </a:rPr>
              <a:t>"</a:t>
            </a:r>
            <a:endParaRPr lang="ru-RU" sz="2800" dirty="0"/>
          </a:p>
        </p:txBody>
      </p:sp>
      <p:sp>
        <p:nvSpPr>
          <p:cNvPr id="5" name="Текст 4"/>
          <p:cNvSpPr>
            <a:spLocks noGrp="1"/>
          </p:cNvSpPr>
          <p:nvPr>
            <p:ph type="body" idx="1"/>
          </p:nvPr>
        </p:nvSpPr>
        <p:spPr>
          <a:xfrm>
            <a:off x="539552" y="3861048"/>
            <a:ext cx="7772400" cy="1509712"/>
          </a:xfrm>
        </p:spPr>
        <p:txBody>
          <a:bodyPr/>
          <a:lstStyle/>
          <a:p>
            <a:r>
              <a:rPr lang="ru-RU" b="1" dirty="0"/>
              <a:t>Какая ответственность установлена за нарушения правил ГОЗ по КоАП</a:t>
            </a:r>
            <a:endParaRPr lang="ru-RU" dirty="0"/>
          </a:p>
          <a:p>
            <a:endParaRPr lang="ru-RU" dirty="0"/>
          </a:p>
        </p:txBody>
      </p:sp>
    </p:spTree>
    <p:extLst>
      <p:ext uri="{BB962C8B-B14F-4D97-AF65-F5344CB8AC3E}">
        <p14:creationId xmlns:p14="http://schemas.microsoft.com/office/powerpoint/2010/main" val="39607470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764704"/>
            <a:ext cx="8229600" cy="1066800"/>
          </a:xfrm>
        </p:spPr>
        <p:txBody>
          <a:bodyPr>
            <a:noAutofit/>
          </a:bodyPr>
          <a:lstStyle/>
          <a:p>
            <a:pPr algn="ctr"/>
            <a:r>
              <a:rPr lang="ru-RU" sz="2400" b="1" dirty="0"/>
              <a:t>1. Ответственность заказчика за нарушения при принятии решения о способе и об условиях определения контрагента, нарушение сроков размещения </a:t>
            </a:r>
            <a:r>
              <a:rPr lang="ru-RU" sz="2400" b="1" dirty="0" smtClean="0"/>
              <a:t>заказа (до 1 марта 2025 года)</a:t>
            </a:r>
            <a:r>
              <a:rPr lang="ru-RU" sz="2400" dirty="0"/>
              <a:t/>
            </a:r>
            <a:br>
              <a:rPr lang="ru-RU" sz="2400" dirty="0"/>
            </a:br>
            <a:endParaRPr lang="ru-RU" sz="24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95483572"/>
              </p:ext>
            </p:extLst>
          </p:nvPr>
        </p:nvGraphicFramePr>
        <p:xfrm>
          <a:off x="35496" y="1988840"/>
          <a:ext cx="9108504" cy="4912868"/>
        </p:xfrm>
        <a:graphic>
          <a:graphicData uri="http://schemas.openxmlformats.org/drawingml/2006/table">
            <a:tbl>
              <a:tblPr firstRow="1" bandRow="1">
                <a:tableStyleId>{5C22544A-7EE6-4342-B048-85BDC9FD1C3A}</a:tableStyleId>
              </a:tblPr>
              <a:tblGrid>
                <a:gridCol w="4954709"/>
                <a:gridCol w="2210562"/>
                <a:gridCol w="1943233"/>
              </a:tblGrid>
              <a:tr h="370840">
                <a:tc>
                  <a:txBody>
                    <a:bodyPr/>
                    <a:lstStyle/>
                    <a:p>
                      <a:pPr algn="ctr">
                        <a:lnSpc>
                          <a:spcPct val="115000"/>
                        </a:lnSpc>
                        <a:spcBef>
                          <a:spcPts val="540"/>
                        </a:spcBef>
                        <a:spcAft>
                          <a:spcPts val="540"/>
                        </a:spcAft>
                      </a:pPr>
                      <a:r>
                        <a:rPr lang="ru-RU" sz="1400" b="1" kern="0" dirty="0">
                          <a:solidFill>
                            <a:srgbClr val="26282F"/>
                          </a:solidFill>
                          <a:effectLst/>
                          <a:latin typeface="Calibri"/>
                          <a:cs typeface="Times New Roman"/>
                        </a:rPr>
                        <a:t>Вид нарушения</a:t>
                      </a:r>
                    </a:p>
                  </a:txBody>
                  <a:tcPr marL="68580" marR="68580" marT="0" marB="0"/>
                </a:tc>
                <a:tc>
                  <a:txBody>
                    <a:bodyPr/>
                    <a:lstStyle/>
                    <a:p>
                      <a:pPr algn="ctr">
                        <a:lnSpc>
                          <a:spcPct val="115000"/>
                        </a:lnSpc>
                        <a:spcBef>
                          <a:spcPts val="540"/>
                        </a:spcBef>
                        <a:spcAft>
                          <a:spcPts val="540"/>
                        </a:spcAft>
                      </a:pPr>
                      <a:r>
                        <a:rPr lang="ru-RU" sz="1400" b="1" kern="0" dirty="0">
                          <a:solidFill>
                            <a:srgbClr val="26282F"/>
                          </a:solidFill>
                          <a:effectLst/>
                          <a:latin typeface="Calibri"/>
                          <a:cs typeface="Times New Roman"/>
                        </a:rPr>
                        <a:t>Размер штрафа</a:t>
                      </a:r>
                    </a:p>
                  </a:txBody>
                  <a:tcPr marL="68580" marR="68580" marT="0" marB="0" anchor="ctr"/>
                </a:tc>
                <a:tc>
                  <a:txBody>
                    <a:bodyPr/>
                    <a:lstStyle/>
                    <a:p>
                      <a:pPr algn="ctr">
                        <a:lnSpc>
                          <a:spcPct val="115000"/>
                        </a:lnSpc>
                        <a:spcBef>
                          <a:spcPts val="540"/>
                        </a:spcBef>
                        <a:spcAft>
                          <a:spcPts val="540"/>
                        </a:spcAft>
                      </a:pPr>
                      <a:r>
                        <a:rPr lang="ru-RU" sz="1400" b="1" kern="0">
                          <a:solidFill>
                            <a:srgbClr val="26282F"/>
                          </a:solidFill>
                          <a:effectLst/>
                          <a:latin typeface="Calibri"/>
                          <a:cs typeface="Times New Roman"/>
                        </a:rPr>
                        <a:t>Норма</a:t>
                      </a:r>
                    </a:p>
                  </a:txBody>
                  <a:tcPr marL="68580" marR="68580" marT="0" marB="0" anchor="ctr"/>
                </a:tc>
              </a:tr>
              <a:tr h="370840">
                <a:tc>
                  <a:txBody>
                    <a:bodyPr/>
                    <a:lstStyle/>
                    <a:p>
                      <a:pPr>
                        <a:lnSpc>
                          <a:spcPct val="115000"/>
                        </a:lnSpc>
                        <a:spcAft>
                          <a:spcPts val="0"/>
                        </a:spcAft>
                      </a:pPr>
                      <a:r>
                        <a:rPr lang="ru-RU" sz="1400" dirty="0">
                          <a:effectLst/>
                          <a:latin typeface="Times New Roman CYR"/>
                          <a:ea typeface="Times New Roman"/>
                          <a:cs typeface="Times New Roman CYR"/>
                        </a:rPr>
                        <a:t>Принятие решения о размещении оборонного заказа путем проведения закрытых торгов без согласования с контрольным органом в сфере государственного оборонного заказа</a:t>
                      </a:r>
                    </a:p>
                  </a:txBody>
                  <a:tcPr marL="68580" marR="68580" marT="0" marB="0"/>
                </a:tc>
                <a:tc rowSpan="2">
                  <a:txBody>
                    <a:bodyPr/>
                    <a:lstStyle/>
                    <a:p>
                      <a:pPr>
                        <a:lnSpc>
                          <a:spcPct val="115000"/>
                        </a:lnSpc>
                        <a:spcAft>
                          <a:spcPts val="0"/>
                        </a:spcAft>
                      </a:pPr>
                      <a:r>
                        <a:rPr lang="ru-RU" sz="1400" dirty="0">
                          <a:effectLst/>
                          <a:latin typeface="Times New Roman CYR"/>
                          <a:ea typeface="Times New Roman"/>
                          <a:cs typeface="Times New Roman CYR"/>
                        </a:rPr>
                        <a:t>от 30 тыс. руб. до 50 тыс. руб. для должностных лиц</a:t>
                      </a:r>
                    </a:p>
                  </a:txBody>
                  <a:tcPr marL="68580" marR="68580" marT="0" marB="0"/>
                </a:tc>
                <a:tc>
                  <a:txBody>
                    <a:bodyPr/>
                    <a:lstStyle/>
                    <a:p>
                      <a:pPr>
                        <a:lnSpc>
                          <a:spcPct val="115000"/>
                        </a:lnSpc>
                        <a:spcAft>
                          <a:spcPts val="0"/>
                        </a:spcAft>
                      </a:pPr>
                      <a:r>
                        <a:rPr lang="ru-RU" sz="1400" b="0" u="none" strike="noStrike" dirty="0">
                          <a:solidFill>
                            <a:srgbClr val="000000"/>
                          </a:solidFill>
                          <a:effectLst/>
                          <a:latin typeface="Times New Roman CYR"/>
                          <a:ea typeface="Times New Roman"/>
                          <a:cs typeface="Times New Roman"/>
                        </a:rPr>
                        <a:t>ч. 3 ст. 7.29</a:t>
                      </a:r>
                      <a:r>
                        <a:rPr lang="ru-RU" sz="1400" dirty="0">
                          <a:effectLst/>
                          <a:latin typeface="Times New Roman CYR"/>
                          <a:ea typeface="Times New Roman"/>
                          <a:cs typeface="Times New Roman CYR"/>
                        </a:rPr>
                        <a:t> КоАП РФ</a:t>
                      </a:r>
                    </a:p>
                  </a:txBody>
                  <a:tcPr marL="68580" marR="68580" marT="0" marB="0"/>
                </a:tc>
              </a:tr>
              <a:tr h="370840">
                <a:tc>
                  <a:txBody>
                    <a:bodyPr/>
                    <a:lstStyle/>
                    <a:p>
                      <a:pPr>
                        <a:lnSpc>
                          <a:spcPct val="115000"/>
                        </a:lnSpc>
                        <a:spcAft>
                          <a:spcPts val="0"/>
                        </a:spcAft>
                      </a:pPr>
                      <a:r>
                        <a:rPr lang="ru-RU" sz="1400" dirty="0">
                          <a:effectLst/>
                          <a:latin typeface="Times New Roman CYR"/>
                          <a:ea typeface="Times New Roman"/>
                          <a:cs typeface="Times New Roman CYR"/>
                        </a:rPr>
                        <a:t>Принятие решения о размещении оборонного заказа путем проведения закрытых торгов на условиях, отличных от условий, согласованных с контрольным органом в сфере государственного оборонного заказа</a:t>
                      </a:r>
                    </a:p>
                  </a:txBody>
                  <a:tcPr marL="68580" marR="68580" marT="0" marB="0"/>
                </a:tc>
                <a:tc vMerge="1">
                  <a:txBody>
                    <a:bodyPr/>
                    <a:lstStyle/>
                    <a:p>
                      <a:endParaRPr lang="ru-RU"/>
                    </a:p>
                  </a:txBody>
                  <a:tcPr/>
                </a:tc>
                <a:tc>
                  <a:txBody>
                    <a:bodyPr/>
                    <a:lstStyle/>
                    <a:p>
                      <a:pPr>
                        <a:lnSpc>
                          <a:spcPct val="115000"/>
                        </a:lnSpc>
                        <a:spcAft>
                          <a:spcPts val="0"/>
                        </a:spcAft>
                      </a:pPr>
                      <a:r>
                        <a:rPr lang="ru-RU" sz="1400" b="0" u="none" strike="noStrike" dirty="0">
                          <a:solidFill>
                            <a:srgbClr val="000000"/>
                          </a:solidFill>
                          <a:effectLst/>
                          <a:latin typeface="Times New Roman CYR"/>
                          <a:ea typeface="Times New Roman"/>
                          <a:cs typeface="Times New Roman"/>
                        </a:rPr>
                        <a:t>ч. 3 ст. 7.29</a:t>
                      </a:r>
                      <a:r>
                        <a:rPr lang="ru-RU" sz="1400" dirty="0">
                          <a:effectLst/>
                          <a:latin typeface="Times New Roman CYR"/>
                          <a:ea typeface="Times New Roman"/>
                          <a:cs typeface="Times New Roman CYR"/>
                        </a:rPr>
                        <a:t> КоАП РФ</a:t>
                      </a:r>
                    </a:p>
                  </a:txBody>
                  <a:tcPr marL="68580" marR="68580" marT="0" marB="0"/>
                </a:tc>
              </a:tr>
              <a:tr h="370840">
                <a:tc>
                  <a:txBody>
                    <a:bodyPr/>
                    <a:lstStyle/>
                    <a:p>
                      <a:pPr>
                        <a:lnSpc>
                          <a:spcPct val="115000"/>
                        </a:lnSpc>
                        <a:spcAft>
                          <a:spcPts val="0"/>
                        </a:spcAft>
                      </a:pPr>
                      <a:r>
                        <a:rPr lang="ru-RU" sz="1400">
                          <a:effectLst/>
                          <a:latin typeface="Times New Roman CYR"/>
                          <a:ea typeface="Times New Roman"/>
                          <a:cs typeface="Times New Roman CYR"/>
                        </a:rPr>
                        <a:t>Принятие решения о размещении государственного оборонного заказа у единственного поставщика, подрядчика, исполнителя (далее - контрагент), если определение контрагента в соответствии с законодательством РФ о контрактной системе должно осуществляться путем проведения конкурса или аукциона</a:t>
                      </a:r>
                    </a:p>
                  </a:txBody>
                  <a:tcPr marL="68580" marR="68580" marT="0" marB="0"/>
                </a:tc>
                <a:tc>
                  <a:txBody>
                    <a:bodyPr/>
                    <a:lstStyle/>
                    <a:p>
                      <a:pPr>
                        <a:lnSpc>
                          <a:spcPct val="115000"/>
                        </a:lnSpc>
                        <a:spcAft>
                          <a:spcPts val="0"/>
                        </a:spcAft>
                      </a:pPr>
                      <a:r>
                        <a:rPr lang="ru-RU" sz="1400" dirty="0">
                          <a:effectLst/>
                          <a:latin typeface="Times New Roman CYR"/>
                          <a:ea typeface="Times New Roman"/>
                          <a:cs typeface="Times New Roman CYR"/>
                        </a:rPr>
                        <a:t>100 тыс. руб. для должностных лиц</a:t>
                      </a:r>
                    </a:p>
                  </a:txBody>
                  <a:tcPr marL="68580" marR="68580" marT="0" marB="0"/>
                </a:tc>
                <a:tc>
                  <a:txBody>
                    <a:bodyPr/>
                    <a:lstStyle/>
                    <a:p>
                      <a:pPr>
                        <a:lnSpc>
                          <a:spcPct val="115000"/>
                        </a:lnSpc>
                        <a:spcAft>
                          <a:spcPts val="0"/>
                        </a:spcAft>
                      </a:pPr>
                      <a:r>
                        <a:rPr lang="ru-RU" sz="1400" b="0" u="none" strike="noStrike" dirty="0">
                          <a:solidFill>
                            <a:srgbClr val="000000"/>
                          </a:solidFill>
                          <a:effectLst/>
                          <a:latin typeface="Times New Roman CYR"/>
                          <a:ea typeface="Times New Roman"/>
                          <a:cs typeface="Times New Roman"/>
                        </a:rPr>
                        <a:t>ч. 4 ст. 7.29</a:t>
                      </a:r>
                      <a:r>
                        <a:rPr lang="ru-RU" sz="1400" dirty="0">
                          <a:effectLst/>
                          <a:latin typeface="Times New Roman CYR"/>
                          <a:ea typeface="Times New Roman"/>
                          <a:cs typeface="Times New Roman CYR"/>
                        </a:rPr>
                        <a:t> КоАП РФ</a:t>
                      </a:r>
                    </a:p>
                  </a:txBody>
                  <a:tcPr marL="68580" marR="68580" marT="0" marB="0"/>
                </a:tc>
              </a:tr>
              <a:tr h="370840">
                <a:tc>
                  <a:txBody>
                    <a:bodyPr/>
                    <a:lstStyle/>
                    <a:p>
                      <a:pPr>
                        <a:lnSpc>
                          <a:spcPct val="115000"/>
                        </a:lnSpc>
                        <a:spcAft>
                          <a:spcPts val="0"/>
                        </a:spcAft>
                      </a:pPr>
                      <a:r>
                        <a:rPr lang="ru-RU" sz="1400" dirty="0">
                          <a:effectLst/>
                          <a:latin typeface="Times New Roman CYR"/>
                          <a:ea typeface="Times New Roman"/>
                          <a:cs typeface="Times New Roman CYR"/>
                        </a:rPr>
                        <a:t>Нарушение сроков размещения заказов на поставки товаров, выполнение работ, оказание услуг по государственному оборонному заказу, установленных Правительством РФ в соответствии с </a:t>
                      </a:r>
                      <a:r>
                        <a:rPr lang="ru-RU" sz="1400" b="0" u="none" strike="noStrike" dirty="0">
                          <a:solidFill>
                            <a:srgbClr val="000000"/>
                          </a:solidFill>
                          <a:effectLst/>
                          <a:latin typeface="Times New Roman CYR"/>
                          <a:ea typeface="Times New Roman"/>
                          <a:cs typeface="Times New Roman"/>
                        </a:rPr>
                        <a:t>Законом</a:t>
                      </a:r>
                      <a:r>
                        <a:rPr lang="ru-RU" sz="1400" dirty="0">
                          <a:effectLst/>
                          <a:latin typeface="Times New Roman CYR"/>
                          <a:ea typeface="Times New Roman"/>
                          <a:cs typeface="Times New Roman CYR"/>
                        </a:rPr>
                        <a:t> о </a:t>
                      </a:r>
                      <a:r>
                        <a:rPr lang="ru-RU" sz="1400" dirty="0" err="1">
                          <a:effectLst/>
                          <a:latin typeface="Times New Roman CYR"/>
                          <a:ea typeface="Times New Roman"/>
                          <a:cs typeface="Times New Roman CYR"/>
                        </a:rPr>
                        <a:t>гособоронзаказе</a:t>
                      </a:r>
                      <a:endParaRPr lang="ru-RU" sz="1400" dirty="0">
                        <a:effectLst/>
                        <a:latin typeface="Times New Roman CYR"/>
                        <a:ea typeface="Times New Roman"/>
                        <a:cs typeface="Times New Roman CYR"/>
                      </a:endParaRPr>
                    </a:p>
                  </a:txBody>
                  <a:tcPr marL="68580" marR="68580" marT="0" marB="0"/>
                </a:tc>
                <a:tc>
                  <a:txBody>
                    <a:bodyPr/>
                    <a:lstStyle/>
                    <a:p>
                      <a:pPr>
                        <a:lnSpc>
                          <a:spcPct val="115000"/>
                        </a:lnSpc>
                        <a:spcAft>
                          <a:spcPts val="0"/>
                        </a:spcAft>
                      </a:pPr>
                      <a:r>
                        <a:rPr lang="ru-RU" sz="1400">
                          <a:effectLst/>
                          <a:latin typeface="Times New Roman CYR"/>
                          <a:ea typeface="Times New Roman"/>
                          <a:cs typeface="Times New Roman CYR"/>
                        </a:rPr>
                        <a:t>от 30 тыс. руб. до 50 тыс. руб. для должностных лиц</a:t>
                      </a:r>
                    </a:p>
                  </a:txBody>
                  <a:tcPr marL="68580" marR="68580" marT="0" marB="0"/>
                </a:tc>
                <a:tc>
                  <a:txBody>
                    <a:bodyPr/>
                    <a:lstStyle/>
                    <a:p>
                      <a:pPr>
                        <a:lnSpc>
                          <a:spcPct val="115000"/>
                        </a:lnSpc>
                        <a:spcAft>
                          <a:spcPts val="0"/>
                        </a:spcAft>
                      </a:pPr>
                      <a:r>
                        <a:rPr lang="ru-RU" sz="1400" b="0" u="none" strike="noStrike" dirty="0">
                          <a:solidFill>
                            <a:srgbClr val="000000"/>
                          </a:solidFill>
                          <a:effectLst/>
                          <a:latin typeface="Times New Roman CYR"/>
                          <a:ea typeface="Times New Roman"/>
                          <a:cs typeface="Times New Roman"/>
                        </a:rPr>
                        <a:t>ч. 15 ст. 7.30</a:t>
                      </a:r>
                      <a:r>
                        <a:rPr lang="ru-RU" sz="1400" dirty="0">
                          <a:effectLst/>
                          <a:latin typeface="Times New Roman CYR"/>
                          <a:ea typeface="Times New Roman"/>
                          <a:cs typeface="Times New Roman CYR"/>
                        </a:rPr>
                        <a:t> КоАП РФ</a:t>
                      </a:r>
                    </a:p>
                  </a:txBody>
                  <a:tcPr marL="68580" marR="68580" marT="0" marB="0"/>
                </a:tc>
              </a:tr>
              <a:tr h="370840">
                <a:tc>
                  <a:txBody>
                    <a:bodyPr/>
                    <a:lstStyle/>
                    <a:p>
                      <a:endParaRPr lang="ru-RU"/>
                    </a:p>
                  </a:txBody>
                  <a:tcPr/>
                </a:tc>
                <a:tc>
                  <a:txBody>
                    <a:bodyPr/>
                    <a:lstStyle/>
                    <a:p>
                      <a:endParaRPr lang="ru-RU"/>
                    </a:p>
                  </a:txBody>
                  <a:tcPr/>
                </a:tc>
                <a:tc>
                  <a:txBody>
                    <a:bodyPr/>
                    <a:lstStyle/>
                    <a:p>
                      <a:endParaRPr lang="ru-RU" dirty="0"/>
                    </a:p>
                  </a:txBody>
                  <a:tcPr/>
                </a:tc>
              </a:tr>
            </a:tbl>
          </a:graphicData>
        </a:graphic>
      </p:graphicFrame>
    </p:spTree>
    <p:extLst>
      <p:ext uri="{BB962C8B-B14F-4D97-AF65-F5344CB8AC3E}">
        <p14:creationId xmlns:p14="http://schemas.microsoft.com/office/powerpoint/2010/main" val="2260698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476672"/>
            <a:ext cx="8229600" cy="1066800"/>
          </a:xfrm>
        </p:spPr>
        <p:txBody>
          <a:bodyPr>
            <a:noAutofit/>
          </a:bodyPr>
          <a:lstStyle/>
          <a:p>
            <a:pPr algn="ctr"/>
            <a:r>
              <a:rPr lang="ru-RU" sz="2000" b="1" dirty="0"/>
              <a:t>Ответственность заказчика за нарушения при принятии решения о способе и об условиях определения контрагента, нарушение сроков размещения заказа </a:t>
            </a:r>
            <a:r>
              <a:rPr lang="ru-RU" sz="2000" b="1" dirty="0" smtClean="0"/>
              <a:t>(после1 </a:t>
            </a:r>
            <a:r>
              <a:rPr lang="ru-RU" sz="2000" b="1" dirty="0"/>
              <a:t>марта 2025 года)</a:t>
            </a:r>
            <a:r>
              <a:rPr lang="ru-RU" sz="2000" dirty="0"/>
              <a:t/>
            </a:r>
            <a:br>
              <a:rPr lang="ru-RU" sz="2000" dirty="0"/>
            </a:br>
            <a:endParaRPr lang="ru-RU" sz="20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208542045"/>
              </p:ext>
            </p:extLst>
          </p:nvPr>
        </p:nvGraphicFramePr>
        <p:xfrm>
          <a:off x="-14288" y="1565275"/>
          <a:ext cx="9158288" cy="4765040"/>
        </p:xfrm>
        <a:graphic>
          <a:graphicData uri="http://schemas.openxmlformats.org/drawingml/2006/table">
            <a:tbl>
              <a:tblPr firstRow="1" bandRow="1">
                <a:tableStyleId>{5C22544A-7EE6-4342-B048-85BDC9FD1C3A}</a:tableStyleId>
              </a:tblPr>
              <a:tblGrid>
                <a:gridCol w="2289572"/>
                <a:gridCol w="2289572"/>
                <a:gridCol w="2289572"/>
                <a:gridCol w="2289572"/>
              </a:tblGrid>
              <a:tr h="370840">
                <a:tc rowSpan="2">
                  <a:txBody>
                    <a:bodyPr/>
                    <a:lstStyle/>
                    <a:p>
                      <a:r>
                        <a:rPr lang="ru-RU" dirty="0" smtClean="0"/>
                        <a:t>нарушение</a:t>
                      </a:r>
                      <a:endParaRPr lang="ru-RU" dirty="0"/>
                    </a:p>
                  </a:txBody>
                  <a:tcPr/>
                </a:tc>
                <a:tc gridSpan="2">
                  <a:txBody>
                    <a:bodyPr/>
                    <a:lstStyle/>
                    <a:p>
                      <a:pPr algn="ctr"/>
                      <a:r>
                        <a:rPr lang="ru-RU" dirty="0" smtClean="0"/>
                        <a:t>ответственность</a:t>
                      </a:r>
                      <a:endParaRPr lang="ru-RU" dirty="0"/>
                    </a:p>
                  </a:txBody>
                  <a:tcPr/>
                </a:tc>
                <a:tc hMerge="1">
                  <a:txBody>
                    <a:bodyPr/>
                    <a:lstStyle/>
                    <a:p>
                      <a:endParaRPr lang="ru-RU" dirty="0"/>
                    </a:p>
                  </a:txBody>
                  <a:tcPr/>
                </a:tc>
                <a:tc rowSpan="2">
                  <a:txBody>
                    <a:bodyPr/>
                    <a:lstStyle/>
                    <a:p>
                      <a:r>
                        <a:rPr lang="ru-RU" dirty="0" smtClean="0"/>
                        <a:t>Норма КоАП</a:t>
                      </a:r>
                      <a:endParaRPr lang="ru-RU" dirty="0"/>
                    </a:p>
                  </a:txBody>
                  <a:tcPr/>
                </a:tc>
              </a:tr>
              <a:tr h="370840">
                <a:tc vMerge="1">
                  <a:txBody>
                    <a:bodyPr/>
                    <a:lstStyle/>
                    <a:p>
                      <a:endParaRPr lang="ru-RU" dirty="0"/>
                    </a:p>
                  </a:txBody>
                  <a:tcPr/>
                </a:tc>
                <a:tc>
                  <a:txBody>
                    <a:bodyPr/>
                    <a:lstStyle/>
                    <a:p>
                      <a:r>
                        <a:rPr lang="ru-RU" dirty="0" smtClean="0"/>
                        <a:t>Должностные лица</a:t>
                      </a:r>
                      <a:endParaRPr lang="ru-RU" dirty="0"/>
                    </a:p>
                  </a:txBody>
                  <a:tcPr/>
                </a:tc>
                <a:tc>
                  <a:txBody>
                    <a:bodyPr/>
                    <a:lstStyle/>
                    <a:p>
                      <a:r>
                        <a:rPr lang="ru-RU" dirty="0" smtClean="0"/>
                        <a:t>Юридические лица</a:t>
                      </a:r>
                      <a:endParaRPr lang="ru-RU" dirty="0"/>
                    </a:p>
                  </a:txBody>
                  <a:tcPr/>
                </a:tc>
                <a:tc vMerge="1">
                  <a:txBody>
                    <a:bodyPr/>
                    <a:lstStyle/>
                    <a:p>
                      <a:endParaRPr lang="ru-RU" dirty="0"/>
                    </a:p>
                  </a:txBody>
                  <a:tcPr/>
                </a:tc>
              </a:tr>
              <a:tr h="370840">
                <a:tc>
                  <a:txBody>
                    <a:bodyPr/>
                    <a:lstStyle/>
                    <a:p>
                      <a:r>
                        <a:rPr lang="ru-RU" sz="1400" dirty="0" smtClean="0"/>
                        <a:t>Нарушение порядка определения НМЦК при размещении </a:t>
                      </a:r>
                      <a:r>
                        <a:rPr lang="ru-RU" sz="1400" dirty="0" err="1" smtClean="0"/>
                        <a:t>гособоронзаказа</a:t>
                      </a:r>
                      <a:endParaRPr lang="ru-RU" sz="1400" dirty="0"/>
                    </a:p>
                  </a:txBody>
                  <a:tcPr/>
                </a:tc>
                <a:tc>
                  <a:txBody>
                    <a:bodyPr/>
                    <a:lstStyle/>
                    <a:p>
                      <a:r>
                        <a:rPr lang="ru-RU" dirty="0" smtClean="0"/>
                        <a:t>От 30 до 50 тысяч </a:t>
                      </a:r>
                      <a:r>
                        <a:rPr lang="ru-RU" dirty="0" err="1" smtClean="0"/>
                        <a:t>ру</a:t>
                      </a:r>
                      <a:r>
                        <a:rPr lang="ru-RU" dirty="0" smtClean="0"/>
                        <a:t>.</a:t>
                      </a:r>
                      <a:endParaRPr lang="ru-RU" dirty="0"/>
                    </a:p>
                  </a:txBody>
                  <a:tcPr/>
                </a:tc>
                <a:tc>
                  <a:txBody>
                    <a:bodyPr/>
                    <a:lstStyle/>
                    <a:p>
                      <a:r>
                        <a:rPr lang="ru-RU" dirty="0" smtClean="0"/>
                        <a:t>-</a:t>
                      </a:r>
                      <a:endParaRPr lang="ru-RU" dirty="0"/>
                    </a:p>
                  </a:txBody>
                  <a:tcPr/>
                </a:tc>
                <a:tc>
                  <a:txBody>
                    <a:bodyPr/>
                    <a:lstStyle/>
                    <a:p>
                      <a:r>
                        <a:rPr lang="ru-RU" dirty="0" smtClean="0"/>
                        <a:t>Ч. 1 ст. 7.30.3</a:t>
                      </a:r>
                      <a:endParaRPr lang="ru-RU" dirty="0"/>
                    </a:p>
                  </a:txBody>
                  <a:tcPr/>
                </a:tc>
              </a:tr>
              <a:tr h="370840">
                <a:tc>
                  <a:txBody>
                    <a:bodyPr/>
                    <a:lstStyle/>
                    <a:p>
                      <a:r>
                        <a:rPr lang="ru-RU" sz="1400" dirty="0" smtClean="0"/>
                        <a:t>Отказ или уклонение поставщика российских вооружения и военной техники, которые не имеют российских аналогов, или единственного поставщика, от заключения контракта по ГОЗ, если данное лицо обязано заключить контракт, кроме случаев по ч. 3 ст. 7.30.3, ст. 14.31 КоАП</a:t>
                      </a:r>
                      <a:endParaRPr lang="ru-RU" sz="1400" dirty="0"/>
                    </a:p>
                  </a:txBody>
                  <a:tcPr/>
                </a:tc>
                <a:tc>
                  <a:txBody>
                    <a:bodyPr/>
                    <a:lstStyle/>
                    <a:p>
                      <a:r>
                        <a:rPr lang="ru-RU" dirty="0" smtClean="0"/>
                        <a:t>От 30 до 50 тысяч руб.</a:t>
                      </a:r>
                      <a:endParaRPr lang="ru-RU" dirty="0"/>
                    </a:p>
                  </a:txBody>
                  <a:tcPr/>
                </a:tc>
                <a:tc>
                  <a:txBody>
                    <a:bodyPr/>
                    <a:lstStyle/>
                    <a:p>
                      <a:r>
                        <a:rPr lang="ru-RU" dirty="0" smtClean="0"/>
                        <a:t>От 300 000 до</a:t>
                      </a:r>
                      <a:r>
                        <a:rPr lang="ru-RU" baseline="0" dirty="0" smtClean="0"/>
                        <a:t> 1000000 руб.</a:t>
                      </a:r>
                      <a:endParaRPr lang="ru-RU" dirty="0"/>
                    </a:p>
                  </a:txBody>
                  <a:tcPr/>
                </a:tc>
                <a:tc>
                  <a:txBody>
                    <a:bodyPr/>
                    <a:lstStyle/>
                    <a:p>
                      <a:r>
                        <a:rPr lang="ru-RU" dirty="0" smtClean="0"/>
                        <a:t>Ч. 2 ст. 7.30.3</a:t>
                      </a:r>
                      <a:endParaRPr lang="ru-RU" dirty="0"/>
                    </a:p>
                  </a:txBody>
                  <a:tcPr/>
                </a:tc>
              </a:tr>
            </a:tbl>
          </a:graphicData>
        </a:graphic>
      </p:graphicFrame>
    </p:spTree>
    <p:extLst>
      <p:ext uri="{BB962C8B-B14F-4D97-AF65-F5344CB8AC3E}">
        <p14:creationId xmlns:p14="http://schemas.microsoft.com/office/powerpoint/2010/main" val="33020000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764704"/>
            <a:ext cx="9144000" cy="1066800"/>
          </a:xfrm>
        </p:spPr>
        <p:txBody>
          <a:bodyPr>
            <a:noAutofit/>
          </a:bodyPr>
          <a:lstStyle/>
          <a:p>
            <a:pPr algn="ctr"/>
            <a:r>
              <a:rPr lang="ru-RU" sz="2000" b="1" dirty="0"/>
              <a:t>2. Ответственность заказчика за нарушение порядка определения начальной (максимальной) цены государственного контракта (далее - НМЦК) по государственному оборонному заказу или цены государственного контракта при размещении государственного оборонного </a:t>
            </a:r>
            <a:r>
              <a:rPr lang="ru-RU" sz="2000" b="1" dirty="0" smtClean="0"/>
              <a:t>заказа (до 1 марта 2025 года)</a:t>
            </a:r>
            <a:endParaRPr lang="ru-RU" sz="20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430142638"/>
              </p:ext>
            </p:extLst>
          </p:nvPr>
        </p:nvGraphicFramePr>
        <p:xfrm>
          <a:off x="35496" y="2249488"/>
          <a:ext cx="9108504" cy="4016248"/>
        </p:xfrm>
        <a:graphic>
          <a:graphicData uri="http://schemas.openxmlformats.org/drawingml/2006/table">
            <a:tbl>
              <a:tblPr firstRow="1" bandRow="1">
                <a:tableStyleId>{5C22544A-7EE6-4342-B048-85BDC9FD1C3A}</a:tableStyleId>
              </a:tblPr>
              <a:tblGrid>
                <a:gridCol w="3036168"/>
                <a:gridCol w="3036168"/>
                <a:gridCol w="3036168"/>
              </a:tblGrid>
              <a:tr h="370840">
                <a:tc>
                  <a:txBody>
                    <a:bodyPr/>
                    <a:lstStyle/>
                    <a:p>
                      <a:pPr algn="ctr">
                        <a:lnSpc>
                          <a:spcPct val="115000"/>
                        </a:lnSpc>
                        <a:spcBef>
                          <a:spcPts val="540"/>
                        </a:spcBef>
                        <a:spcAft>
                          <a:spcPts val="540"/>
                        </a:spcAft>
                      </a:pPr>
                      <a:r>
                        <a:rPr lang="ru-RU" sz="1600" b="1" kern="0" dirty="0">
                          <a:solidFill>
                            <a:srgbClr val="26282F"/>
                          </a:solidFill>
                          <a:effectLst/>
                          <a:latin typeface="Calibri"/>
                          <a:cs typeface="Times New Roman"/>
                        </a:rPr>
                        <a:t>Вид нарушения</a:t>
                      </a:r>
                    </a:p>
                  </a:txBody>
                  <a:tcPr marL="68580" marR="68580" marT="0" marB="0"/>
                </a:tc>
                <a:tc>
                  <a:txBody>
                    <a:bodyPr/>
                    <a:lstStyle/>
                    <a:p>
                      <a:pPr algn="ctr">
                        <a:lnSpc>
                          <a:spcPct val="115000"/>
                        </a:lnSpc>
                        <a:spcBef>
                          <a:spcPts val="540"/>
                        </a:spcBef>
                        <a:spcAft>
                          <a:spcPts val="540"/>
                        </a:spcAft>
                      </a:pPr>
                      <a:r>
                        <a:rPr lang="ru-RU" sz="1600" b="1" kern="0">
                          <a:solidFill>
                            <a:srgbClr val="26282F"/>
                          </a:solidFill>
                          <a:effectLst/>
                          <a:latin typeface="Calibri"/>
                          <a:cs typeface="Times New Roman"/>
                        </a:rPr>
                        <a:t>Размер штрафа</a:t>
                      </a:r>
                    </a:p>
                  </a:txBody>
                  <a:tcPr marL="68580" marR="68580" marT="0" marB="0" anchor="ctr"/>
                </a:tc>
                <a:tc>
                  <a:txBody>
                    <a:bodyPr/>
                    <a:lstStyle/>
                    <a:p>
                      <a:pPr algn="ctr">
                        <a:lnSpc>
                          <a:spcPct val="115000"/>
                        </a:lnSpc>
                        <a:spcBef>
                          <a:spcPts val="540"/>
                        </a:spcBef>
                        <a:spcAft>
                          <a:spcPts val="540"/>
                        </a:spcAft>
                      </a:pPr>
                      <a:r>
                        <a:rPr lang="ru-RU" sz="1600" b="1" kern="0">
                          <a:solidFill>
                            <a:srgbClr val="26282F"/>
                          </a:solidFill>
                          <a:effectLst/>
                          <a:latin typeface="Calibri"/>
                          <a:cs typeface="Times New Roman"/>
                        </a:rPr>
                        <a:t>Норма</a:t>
                      </a:r>
                    </a:p>
                  </a:txBody>
                  <a:tcPr marL="68580" marR="68580" marT="0" marB="0" anchor="ctr"/>
                </a:tc>
              </a:tr>
              <a:tr h="370840">
                <a:tc>
                  <a:txBody>
                    <a:bodyPr/>
                    <a:lstStyle/>
                    <a:p>
                      <a:pPr>
                        <a:lnSpc>
                          <a:spcPct val="115000"/>
                        </a:lnSpc>
                        <a:spcAft>
                          <a:spcPts val="0"/>
                        </a:spcAft>
                      </a:pPr>
                      <a:r>
                        <a:rPr lang="ru-RU" sz="1600">
                          <a:effectLst/>
                          <a:latin typeface="Times New Roman CYR"/>
                          <a:ea typeface="Times New Roman"/>
                          <a:cs typeface="Times New Roman CYR"/>
                        </a:rPr>
                        <a:t>Нарушение порядка определения НМЦК по государственному оборонному заказу при размещении государственного оборонного заказа путем проведения торгов</a:t>
                      </a:r>
                    </a:p>
                  </a:txBody>
                  <a:tcPr marL="68580" marR="68580" marT="0" marB="0"/>
                </a:tc>
                <a:tc rowSpan="2">
                  <a:txBody>
                    <a:bodyPr/>
                    <a:lstStyle/>
                    <a:p>
                      <a:pPr>
                        <a:lnSpc>
                          <a:spcPct val="115000"/>
                        </a:lnSpc>
                        <a:spcAft>
                          <a:spcPts val="0"/>
                        </a:spcAft>
                      </a:pPr>
                      <a:r>
                        <a:rPr lang="ru-RU" sz="1600">
                          <a:effectLst/>
                          <a:latin typeface="Times New Roman CYR"/>
                          <a:ea typeface="Times New Roman"/>
                          <a:cs typeface="Times New Roman CYR"/>
                        </a:rPr>
                        <a:t>от 30 тыс. руб. до 50 тыс. руб. для должностных лиц</a:t>
                      </a:r>
                    </a:p>
                  </a:txBody>
                  <a:tcPr marL="68580" marR="68580" marT="0" marB="0"/>
                </a:tc>
                <a:tc>
                  <a:txBody>
                    <a:bodyPr/>
                    <a:lstStyle/>
                    <a:p>
                      <a:pPr>
                        <a:lnSpc>
                          <a:spcPct val="115000"/>
                        </a:lnSpc>
                        <a:spcAft>
                          <a:spcPts val="0"/>
                        </a:spcAft>
                      </a:pPr>
                      <a:r>
                        <a:rPr lang="ru-RU" sz="1600" b="0" u="none" strike="noStrike" dirty="0">
                          <a:solidFill>
                            <a:srgbClr val="000000"/>
                          </a:solidFill>
                          <a:effectLst/>
                          <a:latin typeface="Times New Roman CYR"/>
                          <a:ea typeface="Times New Roman"/>
                          <a:cs typeface="Times New Roman"/>
                        </a:rPr>
                        <a:t>ч. 1 ст. 7.29.1</a:t>
                      </a:r>
                      <a:r>
                        <a:rPr lang="ru-RU" sz="1600" dirty="0">
                          <a:effectLst/>
                          <a:latin typeface="Times New Roman CYR"/>
                          <a:ea typeface="Times New Roman"/>
                          <a:cs typeface="Times New Roman CYR"/>
                        </a:rPr>
                        <a:t> КоАП РФ</a:t>
                      </a:r>
                    </a:p>
                  </a:txBody>
                  <a:tcPr marL="68580" marR="68580" marT="0" marB="0"/>
                </a:tc>
              </a:tr>
              <a:tr h="370840">
                <a:tc>
                  <a:txBody>
                    <a:bodyPr/>
                    <a:lstStyle/>
                    <a:p>
                      <a:pPr>
                        <a:lnSpc>
                          <a:spcPct val="115000"/>
                        </a:lnSpc>
                        <a:spcAft>
                          <a:spcPts val="0"/>
                        </a:spcAft>
                      </a:pPr>
                      <a:r>
                        <a:rPr lang="ru-RU" sz="1600" dirty="0">
                          <a:effectLst/>
                          <a:latin typeface="Times New Roman CYR"/>
                          <a:ea typeface="Times New Roman"/>
                          <a:cs typeface="Times New Roman CYR"/>
                        </a:rPr>
                        <a:t>Нарушение порядка определения цены государственного контракта при размещении государственного оборонного заказа у единственного поставщика (исполнителя, подрядчика).</a:t>
                      </a:r>
                    </a:p>
                  </a:txBody>
                  <a:tcPr marL="68580" marR="68580" marT="0" marB="0"/>
                </a:tc>
                <a:tc vMerge="1">
                  <a:txBody>
                    <a:bodyPr/>
                    <a:lstStyle/>
                    <a:p>
                      <a:endParaRPr lang="ru-RU"/>
                    </a:p>
                  </a:txBody>
                  <a:tcPr/>
                </a:tc>
                <a:tc>
                  <a:txBody>
                    <a:bodyPr/>
                    <a:lstStyle/>
                    <a:p>
                      <a:pPr>
                        <a:lnSpc>
                          <a:spcPct val="115000"/>
                        </a:lnSpc>
                        <a:spcAft>
                          <a:spcPts val="0"/>
                        </a:spcAft>
                      </a:pPr>
                      <a:r>
                        <a:rPr lang="ru-RU" sz="1600" b="0" u="none" strike="noStrike" dirty="0">
                          <a:solidFill>
                            <a:srgbClr val="000000"/>
                          </a:solidFill>
                          <a:effectLst/>
                          <a:latin typeface="Times New Roman CYR"/>
                          <a:ea typeface="Times New Roman"/>
                          <a:cs typeface="Times New Roman"/>
                        </a:rPr>
                        <a:t>ч. 2 ст. 7.29.1</a:t>
                      </a:r>
                      <a:r>
                        <a:rPr lang="ru-RU" sz="1600" dirty="0">
                          <a:effectLst/>
                          <a:latin typeface="Times New Roman CYR"/>
                          <a:ea typeface="Times New Roman"/>
                          <a:cs typeface="Times New Roman CYR"/>
                        </a:rPr>
                        <a:t> КоАП РФ</a:t>
                      </a:r>
                    </a:p>
                  </a:txBody>
                  <a:tcPr marL="68580" marR="68580" marT="0" marB="0"/>
                </a:tc>
              </a:tr>
            </a:tbl>
          </a:graphicData>
        </a:graphic>
      </p:graphicFrame>
    </p:spTree>
    <p:extLst>
      <p:ext uri="{BB962C8B-B14F-4D97-AF65-F5344CB8AC3E}">
        <p14:creationId xmlns:p14="http://schemas.microsoft.com/office/powerpoint/2010/main" val="22948831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476672"/>
            <a:ext cx="8229600" cy="1066800"/>
          </a:xfrm>
        </p:spPr>
        <p:txBody>
          <a:bodyPr>
            <a:noAutofit/>
          </a:bodyPr>
          <a:lstStyle/>
          <a:p>
            <a:pPr algn="ctr"/>
            <a:r>
              <a:rPr lang="ru-RU" sz="2000" b="1" dirty="0"/>
              <a:t>Ответственность заказчика за нарушения при принятии решения о способе и об условиях определения контрагента, нарушение сроков размещения заказа </a:t>
            </a:r>
            <a:r>
              <a:rPr lang="ru-RU" sz="2000" b="1" dirty="0" smtClean="0"/>
              <a:t>(после1 </a:t>
            </a:r>
            <a:r>
              <a:rPr lang="ru-RU" sz="2000" b="1" dirty="0"/>
              <a:t>марта 2025 года)</a:t>
            </a:r>
            <a:r>
              <a:rPr lang="ru-RU" sz="2000" dirty="0"/>
              <a:t/>
            </a:r>
            <a:br>
              <a:rPr lang="ru-RU" sz="2000" dirty="0"/>
            </a:br>
            <a:endParaRPr lang="ru-RU" sz="20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1063098839"/>
              </p:ext>
            </p:extLst>
          </p:nvPr>
        </p:nvGraphicFramePr>
        <p:xfrm>
          <a:off x="-14288" y="1565275"/>
          <a:ext cx="9158288" cy="4577080"/>
        </p:xfrm>
        <a:graphic>
          <a:graphicData uri="http://schemas.openxmlformats.org/drawingml/2006/table">
            <a:tbl>
              <a:tblPr firstRow="1" bandRow="1">
                <a:tableStyleId>{5C22544A-7EE6-4342-B048-85BDC9FD1C3A}</a:tableStyleId>
              </a:tblPr>
              <a:tblGrid>
                <a:gridCol w="2714080"/>
                <a:gridCol w="1865064"/>
                <a:gridCol w="2289572"/>
                <a:gridCol w="2289572"/>
              </a:tblGrid>
              <a:tr h="370840">
                <a:tc rowSpan="2">
                  <a:txBody>
                    <a:bodyPr/>
                    <a:lstStyle/>
                    <a:p>
                      <a:r>
                        <a:rPr lang="ru-RU" dirty="0" smtClean="0"/>
                        <a:t>нарушение</a:t>
                      </a:r>
                      <a:endParaRPr lang="ru-RU" dirty="0"/>
                    </a:p>
                  </a:txBody>
                  <a:tcPr/>
                </a:tc>
                <a:tc gridSpan="2">
                  <a:txBody>
                    <a:bodyPr/>
                    <a:lstStyle/>
                    <a:p>
                      <a:pPr algn="ctr"/>
                      <a:r>
                        <a:rPr lang="ru-RU" dirty="0" smtClean="0"/>
                        <a:t>ответственность</a:t>
                      </a:r>
                      <a:endParaRPr lang="ru-RU" dirty="0"/>
                    </a:p>
                  </a:txBody>
                  <a:tcPr/>
                </a:tc>
                <a:tc hMerge="1">
                  <a:txBody>
                    <a:bodyPr/>
                    <a:lstStyle/>
                    <a:p>
                      <a:endParaRPr lang="ru-RU" dirty="0"/>
                    </a:p>
                  </a:txBody>
                  <a:tcPr/>
                </a:tc>
                <a:tc rowSpan="2">
                  <a:txBody>
                    <a:bodyPr/>
                    <a:lstStyle/>
                    <a:p>
                      <a:r>
                        <a:rPr lang="ru-RU" dirty="0" smtClean="0"/>
                        <a:t>Норма КоАП</a:t>
                      </a:r>
                      <a:endParaRPr lang="ru-RU" dirty="0"/>
                    </a:p>
                  </a:txBody>
                  <a:tcPr/>
                </a:tc>
              </a:tr>
              <a:tr h="370840">
                <a:tc vMerge="1">
                  <a:txBody>
                    <a:bodyPr/>
                    <a:lstStyle/>
                    <a:p>
                      <a:endParaRPr lang="ru-RU" dirty="0"/>
                    </a:p>
                  </a:txBody>
                  <a:tcPr/>
                </a:tc>
                <a:tc>
                  <a:txBody>
                    <a:bodyPr/>
                    <a:lstStyle/>
                    <a:p>
                      <a:r>
                        <a:rPr lang="ru-RU" dirty="0" smtClean="0"/>
                        <a:t>Должностные лица</a:t>
                      </a:r>
                      <a:endParaRPr lang="ru-RU" dirty="0"/>
                    </a:p>
                  </a:txBody>
                  <a:tcPr/>
                </a:tc>
                <a:tc>
                  <a:txBody>
                    <a:bodyPr/>
                    <a:lstStyle/>
                    <a:p>
                      <a:r>
                        <a:rPr lang="ru-RU" dirty="0" smtClean="0"/>
                        <a:t>Юридические лица</a:t>
                      </a:r>
                      <a:endParaRPr lang="ru-RU" dirty="0"/>
                    </a:p>
                  </a:txBody>
                  <a:tcPr/>
                </a:tc>
                <a:tc vMerge="1">
                  <a:txBody>
                    <a:bodyPr/>
                    <a:lstStyle/>
                    <a:p>
                      <a:endParaRPr lang="ru-RU" dirty="0"/>
                    </a:p>
                  </a:txBody>
                  <a:tcPr/>
                </a:tc>
              </a:tr>
              <a:tr h="370840">
                <a:tc>
                  <a:txBody>
                    <a:bodyPr/>
                    <a:lstStyle/>
                    <a:p>
                      <a:r>
                        <a:rPr lang="ru-RU" sz="1200" dirty="0" smtClean="0"/>
                        <a:t>Если доминирующий поставщик в сфере ГОЗ обязан заключить договор, необходимый</a:t>
                      </a:r>
                      <a:r>
                        <a:rPr lang="ru-RU" sz="1200" baseline="0" dirty="0" smtClean="0"/>
                        <a:t> для выполнения ГОЗ, но отказывается или уклоняется от этого</a:t>
                      </a:r>
                      <a:endParaRPr lang="ru-RU" sz="1200" dirty="0"/>
                    </a:p>
                  </a:txBody>
                  <a:tcPr/>
                </a:tc>
                <a:tc>
                  <a:txBody>
                    <a:bodyPr/>
                    <a:lstStyle/>
                    <a:p>
                      <a:r>
                        <a:rPr lang="ru-RU" dirty="0" smtClean="0"/>
                        <a:t>От 30 до 50 тысяч </a:t>
                      </a:r>
                      <a:r>
                        <a:rPr lang="ru-RU" dirty="0" err="1" smtClean="0"/>
                        <a:t>ру</a:t>
                      </a:r>
                      <a:r>
                        <a:rPr lang="ru-RU" dirty="0" smtClean="0"/>
                        <a:t>.</a:t>
                      </a:r>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От 300 000 до</a:t>
                      </a:r>
                      <a:r>
                        <a:rPr lang="ru-RU" baseline="0" dirty="0" smtClean="0"/>
                        <a:t> 1000000 руб.</a:t>
                      </a:r>
                      <a:endParaRPr lang="ru-RU" dirty="0" smtClean="0"/>
                    </a:p>
                    <a:p>
                      <a:endParaRPr lang="ru-RU" dirty="0"/>
                    </a:p>
                  </a:txBody>
                  <a:tcPr/>
                </a:tc>
                <a:tc>
                  <a:txBody>
                    <a:bodyPr/>
                    <a:lstStyle/>
                    <a:p>
                      <a:r>
                        <a:rPr lang="ru-RU" dirty="0" smtClean="0"/>
                        <a:t>Ч. 3 ст. 7.30.3</a:t>
                      </a:r>
                      <a:endParaRPr lang="ru-RU" dirty="0"/>
                    </a:p>
                  </a:txBody>
                  <a:tcPr/>
                </a:tc>
              </a:tr>
              <a:tr h="370840">
                <a:tc>
                  <a:txBody>
                    <a:bodyPr/>
                    <a:lstStyle/>
                    <a:p>
                      <a:r>
                        <a:rPr lang="ru-RU" sz="1200" dirty="0" smtClean="0"/>
                        <a:t>Нарушение установленных Правительством сроков размещения заказов на поставку товаров, работ, услуг</a:t>
                      </a:r>
                      <a:endParaRPr lang="ru-RU" sz="1200" dirty="0"/>
                    </a:p>
                  </a:txBody>
                  <a:tcPr/>
                </a:tc>
                <a:tc>
                  <a:txBody>
                    <a:bodyPr/>
                    <a:lstStyle/>
                    <a:p>
                      <a:r>
                        <a:rPr lang="ru-RU" dirty="0" smtClean="0"/>
                        <a:t>От 30 до 50 тысяч руб.</a:t>
                      </a:r>
                      <a:endParaRPr lang="ru-RU" dirty="0"/>
                    </a:p>
                  </a:txBody>
                  <a:tcPr/>
                </a:tc>
                <a:tc>
                  <a:txBody>
                    <a:bodyPr/>
                    <a:lstStyle/>
                    <a:p>
                      <a:r>
                        <a:rPr lang="ru-RU" dirty="0" smtClean="0"/>
                        <a:t>-</a:t>
                      </a:r>
                      <a:endParaRPr lang="ru-RU" dirty="0"/>
                    </a:p>
                  </a:txBody>
                  <a:tcPr/>
                </a:tc>
                <a:tc>
                  <a:txBody>
                    <a:bodyPr/>
                    <a:lstStyle/>
                    <a:p>
                      <a:r>
                        <a:rPr lang="ru-RU" dirty="0" smtClean="0"/>
                        <a:t>Ч. 4 ст. 7.30.3</a:t>
                      </a:r>
                      <a:endParaRPr lang="ru-RU" dirty="0"/>
                    </a:p>
                  </a:txBody>
                  <a:tcPr/>
                </a:tc>
              </a:tr>
              <a:tr h="370840">
                <a:tc>
                  <a:txBody>
                    <a:bodyPr/>
                    <a:lstStyle/>
                    <a:p>
                      <a:r>
                        <a:rPr lang="ru-RU" sz="1200" dirty="0" smtClean="0"/>
                        <a:t>Нарушение должностным лицом гос. Заказчика условий контракта по ГОЗ (кроме случаев</a:t>
                      </a:r>
                      <a:r>
                        <a:rPr lang="ru-RU" sz="1200" baseline="0" dirty="0" smtClean="0"/>
                        <a:t> по ч. 8 ст. 7.30.2 КоАП)</a:t>
                      </a:r>
                    </a:p>
                    <a:p>
                      <a:r>
                        <a:rPr lang="ru-RU" sz="1200" baseline="0" dirty="0" smtClean="0"/>
                        <a:t>Должностным лицом военного представительства гос. Заказчика сроков контроля качества или приемки военной продукции, предусмотренных контрактом </a:t>
                      </a:r>
                      <a:endParaRPr lang="ru-RU" sz="1200" dirty="0"/>
                    </a:p>
                  </a:txBody>
                  <a:tcPr/>
                </a:tc>
                <a:tc>
                  <a:txBody>
                    <a:bodyPr/>
                    <a:lstStyle/>
                    <a:p>
                      <a:r>
                        <a:rPr lang="ru-RU" dirty="0" smtClean="0"/>
                        <a:t>От 30 до 50 тысяч руб.</a:t>
                      </a:r>
                      <a:endParaRPr lang="ru-RU" dirty="0"/>
                    </a:p>
                  </a:txBody>
                  <a:tcPr/>
                </a:tc>
                <a:tc>
                  <a:txBody>
                    <a:bodyPr/>
                    <a:lstStyle/>
                    <a:p>
                      <a:r>
                        <a:rPr lang="ru-RU" dirty="0" smtClean="0"/>
                        <a:t>-</a:t>
                      </a:r>
                      <a:endParaRPr lang="ru-RU" dirty="0"/>
                    </a:p>
                  </a:txBody>
                  <a:tcPr/>
                </a:tc>
                <a:tc>
                  <a:txBody>
                    <a:bodyPr/>
                    <a:lstStyle/>
                    <a:p>
                      <a:r>
                        <a:rPr lang="ru-RU" dirty="0" smtClean="0"/>
                        <a:t>Ч. 5 ст. 7.30.3</a:t>
                      </a:r>
                      <a:endParaRPr lang="ru-RU" dirty="0"/>
                    </a:p>
                  </a:txBody>
                  <a:tcPr/>
                </a:tc>
              </a:tr>
            </a:tbl>
          </a:graphicData>
        </a:graphic>
      </p:graphicFrame>
    </p:spTree>
    <p:extLst>
      <p:ext uri="{BB962C8B-B14F-4D97-AF65-F5344CB8AC3E}">
        <p14:creationId xmlns:p14="http://schemas.microsoft.com/office/powerpoint/2010/main" val="31997657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3200" b="1" dirty="0"/>
              <a:t>3. Ответственность заказчика за нарушение срока и порядка оплаты товаров (работ, услуг) по государственному оборонному заказу (до 1 марта 2025 года)</a:t>
            </a:r>
            <a:r>
              <a:rPr lang="ru-RU" sz="3200" dirty="0"/>
              <a:t/>
            </a:r>
            <a:br>
              <a:rPr lang="ru-RU" sz="3200" dirty="0"/>
            </a:br>
            <a:endParaRPr lang="ru-RU" sz="32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3227757021"/>
              </p:ext>
            </p:extLst>
          </p:nvPr>
        </p:nvGraphicFramePr>
        <p:xfrm>
          <a:off x="467544" y="3068960"/>
          <a:ext cx="8229600" cy="317500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pPr algn="ctr">
                        <a:lnSpc>
                          <a:spcPct val="115000"/>
                        </a:lnSpc>
                        <a:spcBef>
                          <a:spcPts val="540"/>
                        </a:spcBef>
                        <a:spcAft>
                          <a:spcPts val="540"/>
                        </a:spcAft>
                      </a:pPr>
                      <a:r>
                        <a:rPr lang="ru-RU" sz="1600" b="1" kern="0" dirty="0">
                          <a:solidFill>
                            <a:srgbClr val="26282F"/>
                          </a:solidFill>
                          <a:effectLst/>
                          <a:latin typeface="Calibri"/>
                          <a:cs typeface="Times New Roman"/>
                        </a:rPr>
                        <a:t>Вид нарушения</a:t>
                      </a:r>
                    </a:p>
                  </a:txBody>
                  <a:tcPr marL="68580" marR="68580" marT="0" marB="0"/>
                </a:tc>
                <a:tc>
                  <a:txBody>
                    <a:bodyPr/>
                    <a:lstStyle/>
                    <a:p>
                      <a:pPr algn="ctr">
                        <a:lnSpc>
                          <a:spcPct val="115000"/>
                        </a:lnSpc>
                        <a:spcBef>
                          <a:spcPts val="540"/>
                        </a:spcBef>
                        <a:spcAft>
                          <a:spcPts val="540"/>
                        </a:spcAft>
                      </a:pPr>
                      <a:r>
                        <a:rPr lang="ru-RU" sz="1600" b="1" kern="0">
                          <a:solidFill>
                            <a:srgbClr val="26282F"/>
                          </a:solidFill>
                          <a:effectLst/>
                          <a:latin typeface="Calibri"/>
                          <a:cs typeface="Times New Roman"/>
                        </a:rPr>
                        <a:t>Размер штрафа</a:t>
                      </a:r>
                    </a:p>
                  </a:txBody>
                  <a:tcPr marL="68580" marR="68580" marT="0" marB="0" anchor="ctr"/>
                </a:tc>
                <a:tc>
                  <a:txBody>
                    <a:bodyPr/>
                    <a:lstStyle/>
                    <a:p>
                      <a:pPr algn="ctr">
                        <a:lnSpc>
                          <a:spcPct val="115000"/>
                        </a:lnSpc>
                        <a:spcBef>
                          <a:spcPts val="540"/>
                        </a:spcBef>
                        <a:spcAft>
                          <a:spcPts val="540"/>
                        </a:spcAft>
                      </a:pPr>
                      <a:r>
                        <a:rPr lang="ru-RU" sz="1600" b="1" kern="0">
                          <a:solidFill>
                            <a:srgbClr val="26282F"/>
                          </a:solidFill>
                          <a:effectLst/>
                          <a:latin typeface="Calibri"/>
                          <a:cs typeface="Times New Roman"/>
                        </a:rPr>
                        <a:t>Норма</a:t>
                      </a:r>
                    </a:p>
                  </a:txBody>
                  <a:tcPr marL="68580" marR="68580" marT="0" marB="0" anchor="ctr"/>
                </a:tc>
              </a:tr>
              <a:tr h="370840">
                <a:tc>
                  <a:txBody>
                    <a:bodyPr/>
                    <a:lstStyle/>
                    <a:p>
                      <a:pPr>
                        <a:lnSpc>
                          <a:spcPct val="115000"/>
                        </a:lnSpc>
                        <a:spcAft>
                          <a:spcPts val="0"/>
                        </a:spcAft>
                      </a:pPr>
                      <a:r>
                        <a:rPr lang="ru-RU" sz="1600" dirty="0">
                          <a:effectLst/>
                          <a:latin typeface="Times New Roman CYR"/>
                          <a:ea typeface="Times New Roman"/>
                          <a:cs typeface="Times New Roman CYR"/>
                        </a:rPr>
                        <a:t>Нарушение срока и порядка оплаты товаров (работ, услуг) для государственных нужд по государственному оборонному заказу, в том числе неисполнение обязанности по обеспечению авансирования, предусмотренного государственным контрактом</a:t>
                      </a:r>
                    </a:p>
                  </a:txBody>
                  <a:tcPr marL="68580" marR="68580" marT="0" marB="0"/>
                </a:tc>
                <a:tc>
                  <a:txBody>
                    <a:bodyPr/>
                    <a:lstStyle/>
                    <a:p>
                      <a:pPr>
                        <a:lnSpc>
                          <a:spcPct val="115000"/>
                        </a:lnSpc>
                        <a:spcAft>
                          <a:spcPts val="0"/>
                        </a:spcAft>
                      </a:pPr>
                      <a:r>
                        <a:rPr lang="ru-RU" sz="1600" dirty="0">
                          <a:effectLst/>
                          <a:latin typeface="Times New Roman CYR"/>
                          <a:ea typeface="Times New Roman"/>
                          <a:cs typeface="Times New Roman CYR"/>
                        </a:rPr>
                        <a:t>от 30 тыс. руб. до 50 тыс. руб. для должностных лиц</a:t>
                      </a:r>
                    </a:p>
                  </a:txBody>
                  <a:tcPr marL="68580" marR="68580" marT="0" marB="0"/>
                </a:tc>
                <a:tc>
                  <a:txBody>
                    <a:bodyPr/>
                    <a:lstStyle/>
                    <a:p>
                      <a:pPr>
                        <a:lnSpc>
                          <a:spcPct val="115000"/>
                        </a:lnSpc>
                        <a:spcAft>
                          <a:spcPts val="0"/>
                        </a:spcAft>
                      </a:pPr>
                      <a:r>
                        <a:rPr lang="ru-RU" sz="1600" b="0" u="none" strike="noStrike" dirty="0">
                          <a:solidFill>
                            <a:srgbClr val="000000"/>
                          </a:solidFill>
                          <a:effectLst/>
                          <a:latin typeface="Times New Roman CYR"/>
                          <a:ea typeface="Times New Roman"/>
                          <a:cs typeface="Times New Roman"/>
                        </a:rPr>
                        <a:t>ст. 7.32.1</a:t>
                      </a:r>
                      <a:r>
                        <a:rPr lang="ru-RU" sz="1600" dirty="0">
                          <a:effectLst/>
                          <a:latin typeface="Times New Roman CYR"/>
                          <a:ea typeface="Times New Roman"/>
                          <a:cs typeface="Times New Roman CYR"/>
                        </a:rPr>
                        <a:t> КоАП РФ</a:t>
                      </a:r>
                    </a:p>
                  </a:txBody>
                  <a:tcPr marL="68580" marR="68580" marT="0" marB="0"/>
                </a:tc>
              </a:tr>
            </a:tbl>
          </a:graphicData>
        </a:graphic>
      </p:graphicFrame>
    </p:spTree>
    <p:extLst>
      <p:ext uri="{BB962C8B-B14F-4D97-AF65-F5344CB8AC3E}">
        <p14:creationId xmlns:p14="http://schemas.microsoft.com/office/powerpoint/2010/main" val="24812314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476672"/>
            <a:ext cx="8229600" cy="1066800"/>
          </a:xfrm>
        </p:spPr>
        <p:txBody>
          <a:bodyPr>
            <a:noAutofit/>
          </a:bodyPr>
          <a:lstStyle/>
          <a:p>
            <a:pPr algn="ctr"/>
            <a:r>
              <a:rPr lang="ru-RU" sz="2000" b="1" dirty="0"/>
              <a:t>Ответственность заказчика за нарушения при принятии решения о способе и об условиях определения контрагента, нарушение сроков размещения заказа </a:t>
            </a:r>
            <a:r>
              <a:rPr lang="ru-RU" sz="2000" b="1" dirty="0" smtClean="0"/>
              <a:t>(после1 </a:t>
            </a:r>
            <a:r>
              <a:rPr lang="ru-RU" sz="2000" b="1" dirty="0"/>
              <a:t>марта 2025 года)</a:t>
            </a:r>
            <a:r>
              <a:rPr lang="ru-RU" sz="2000" dirty="0"/>
              <a:t/>
            </a:r>
            <a:br>
              <a:rPr lang="ru-RU" sz="2000" dirty="0"/>
            </a:br>
            <a:endParaRPr lang="ru-RU" sz="20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1996233615"/>
              </p:ext>
            </p:extLst>
          </p:nvPr>
        </p:nvGraphicFramePr>
        <p:xfrm>
          <a:off x="-14288" y="1565275"/>
          <a:ext cx="9158288" cy="5125720"/>
        </p:xfrm>
        <a:graphic>
          <a:graphicData uri="http://schemas.openxmlformats.org/drawingml/2006/table">
            <a:tbl>
              <a:tblPr firstRow="1" bandRow="1">
                <a:tableStyleId>{5C22544A-7EE6-4342-B048-85BDC9FD1C3A}</a:tableStyleId>
              </a:tblPr>
              <a:tblGrid>
                <a:gridCol w="3146128"/>
                <a:gridCol w="1872208"/>
                <a:gridCol w="1850380"/>
                <a:gridCol w="2289572"/>
              </a:tblGrid>
              <a:tr h="370840">
                <a:tc rowSpan="2">
                  <a:txBody>
                    <a:bodyPr/>
                    <a:lstStyle/>
                    <a:p>
                      <a:r>
                        <a:rPr lang="ru-RU" dirty="0" smtClean="0"/>
                        <a:t>нарушение</a:t>
                      </a:r>
                      <a:endParaRPr lang="ru-RU" dirty="0"/>
                    </a:p>
                  </a:txBody>
                  <a:tcPr/>
                </a:tc>
                <a:tc gridSpan="2">
                  <a:txBody>
                    <a:bodyPr/>
                    <a:lstStyle/>
                    <a:p>
                      <a:pPr algn="ctr"/>
                      <a:r>
                        <a:rPr lang="ru-RU" dirty="0" smtClean="0"/>
                        <a:t>ответственность</a:t>
                      </a:r>
                      <a:endParaRPr lang="ru-RU" dirty="0"/>
                    </a:p>
                  </a:txBody>
                  <a:tcPr/>
                </a:tc>
                <a:tc hMerge="1">
                  <a:txBody>
                    <a:bodyPr/>
                    <a:lstStyle/>
                    <a:p>
                      <a:endParaRPr lang="ru-RU" dirty="0"/>
                    </a:p>
                  </a:txBody>
                  <a:tcPr/>
                </a:tc>
                <a:tc rowSpan="2">
                  <a:txBody>
                    <a:bodyPr/>
                    <a:lstStyle/>
                    <a:p>
                      <a:r>
                        <a:rPr lang="ru-RU" dirty="0" smtClean="0"/>
                        <a:t>Норма КоАП</a:t>
                      </a:r>
                      <a:endParaRPr lang="ru-RU" dirty="0"/>
                    </a:p>
                  </a:txBody>
                  <a:tcPr/>
                </a:tc>
              </a:tr>
              <a:tr h="370840">
                <a:tc vMerge="1">
                  <a:txBody>
                    <a:bodyPr/>
                    <a:lstStyle/>
                    <a:p>
                      <a:endParaRPr lang="ru-RU" dirty="0"/>
                    </a:p>
                  </a:txBody>
                  <a:tcPr/>
                </a:tc>
                <a:tc>
                  <a:txBody>
                    <a:bodyPr/>
                    <a:lstStyle/>
                    <a:p>
                      <a:r>
                        <a:rPr lang="ru-RU" dirty="0" smtClean="0"/>
                        <a:t>Должностные лица</a:t>
                      </a:r>
                      <a:endParaRPr lang="ru-RU" dirty="0"/>
                    </a:p>
                  </a:txBody>
                  <a:tcPr/>
                </a:tc>
                <a:tc>
                  <a:txBody>
                    <a:bodyPr/>
                    <a:lstStyle/>
                    <a:p>
                      <a:r>
                        <a:rPr lang="ru-RU" dirty="0" smtClean="0"/>
                        <a:t>Юридические лица</a:t>
                      </a:r>
                      <a:endParaRPr lang="ru-RU" dirty="0"/>
                    </a:p>
                  </a:txBody>
                  <a:tcPr/>
                </a:tc>
                <a:tc vMerge="1">
                  <a:txBody>
                    <a:bodyPr/>
                    <a:lstStyle/>
                    <a:p>
                      <a:endParaRPr lang="ru-RU" dirty="0"/>
                    </a:p>
                  </a:txBody>
                  <a:tcPr/>
                </a:tc>
              </a:tr>
              <a:tr h="370840">
                <a:tc>
                  <a:txBody>
                    <a:bodyPr/>
                    <a:lstStyle/>
                    <a:p>
                      <a:r>
                        <a:rPr kumimoji="0" lang="ru-RU" sz="1200" b="0" i="0" kern="1200" dirty="0" smtClean="0">
                          <a:solidFill>
                            <a:schemeClr val="dk1"/>
                          </a:solidFill>
                          <a:effectLst/>
                          <a:latin typeface="+mn-lt"/>
                          <a:ea typeface="+mn-ea"/>
                          <a:cs typeface="+mn-cs"/>
                        </a:rPr>
                        <a:t>Нарушение должностным лицом головного исполнителя поставок продукции по ГОЗ или должностным лицом исполнителя, участвующего в поставках продукции по ГОЗ, условий контракта о: количестве, качестве, комплектности товаров; качестве работ или услуг; сроках поставки, выполнения работ, оказания услуг </a:t>
                      </a:r>
                      <a:endParaRPr kumimoji="0" lang="ru-RU" sz="1200" b="0" i="0" kern="1200" dirty="0">
                        <a:solidFill>
                          <a:schemeClr val="dk1"/>
                        </a:solidFill>
                        <a:effectLst/>
                        <a:latin typeface="+mn-lt"/>
                        <a:ea typeface="+mn-ea"/>
                        <a:cs typeface="+mn-cs"/>
                      </a:endParaRPr>
                    </a:p>
                  </a:txBody>
                  <a:tcPr/>
                </a:tc>
                <a:tc>
                  <a:txBody>
                    <a:bodyPr/>
                    <a:lstStyle/>
                    <a:p>
                      <a:r>
                        <a:rPr lang="ru-RU" dirty="0" smtClean="0"/>
                        <a:t>От 30 до 50 тысяч </a:t>
                      </a:r>
                      <a:r>
                        <a:rPr lang="ru-RU" dirty="0" err="1" smtClean="0"/>
                        <a:t>ру</a:t>
                      </a:r>
                      <a:r>
                        <a:rPr lang="ru-RU" dirty="0" smtClean="0"/>
                        <a:t>.</a:t>
                      </a:r>
                      <a:endParaRPr lang="ru-RU"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a:t>
                      </a:r>
                      <a:endParaRPr lang="ru-RU" dirty="0"/>
                    </a:p>
                  </a:txBody>
                  <a:tcPr/>
                </a:tc>
                <a:tc>
                  <a:txBody>
                    <a:bodyPr/>
                    <a:lstStyle/>
                    <a:p>
                      <a:r>
                        <a:rPr lang="ru-RU" dirty="0" smtClean="0"/>
                        <a:t>Ч. 6 ст. 7.30.3</a:t>
                      </a:r>
                      <a:endParaRPr lang="ru-RU" dirty="0"/>
                    </a:p>
                  </a:txBody>
                  <a:tcPr/>
                </a:tc>
              </a:tr>
              <a:tr h="370840">
                <a:tc>
                  <a:txBody>
                    <a:bodyPr/>
                    <a:lstStyle/>
                    <a:p>
                      <a:r>
                        <a:rPr kumimoji="0" lang="ru-RU" sz="1200" b="0" i="0" kern="1200" dirty="0" smtClean="0">
                          <a:solidFill>
                            <a:schemeClr val="dk1"/>
                          </a:solidFill>
                          <a:effectLst/>
                          <a:latin typeface="+mn-lt"/>
                          <a:ea typeface="+mn-ea"/>
                          <a:cs typeface="+mn-cs"/>
                        </a:rPr>
                        <a:t>Нарушение должностным лицом головного исполнителя срока/порядка оплаты товаров, работ или услуг по ГОЗ, в том числе необеспечение авансирования</a:t>
                      </a:r>
                      <a:endParaRPr kumimoji="0" lang="ru-RU" sz="1200" b="0" i="0" kern="1200" dirty="0">
                        <a:solidFill>
                          <a:schemeClr val="dk1"/>
                        </a:solidFill>
                        <a:effectLst/>
                        <a:latin typeface="+mn-lt"/>
                        <a:ea typeface="+mn-ea"/>
                        <a:cs typeface="+mn-cs"/>
                      </a:endParaRPr>
                    </a:p>
                  </a:txBody>
                  <a:tcPr/>
                </a:tc>
                <a:tc>
                  <a:txBody>
                    <a:bodyPr/>
                    <a:lstStyle/>
                    <a:p>
                      <a:r>
                        <a:rPr lang="ru-RU" dirty="0" smtClean="0"/>
                        <a:t>От 30 до 100 тысяч руб.</a:t>
                      </a:r>
                      <a:endParaRPr lang="ru-RU" dirty="0"/>
                    </a:p>
                  </a:txBody>
                  <a:tcPr/>
                </a:tc>
                <a:tc>
                  <a:txBody>
                    <a:bodyPr/>
                    <a:lstStyle/>
                    <a:p>
                      <a:r>
                        <a:rPr lang="ru-RU" dirty="0" smtClean="0"/>
                        <a:t>-</a:t>
                      </a:r>
                      <a:endParaRPr lang="ru-RU" dirty="0"/>
                    </a:p>
                  </a:txBody>
                  <a:tcPr/>
                </a:tc>
                <a:tc>
                  <a:txBody>
                    <a:bodyPr/>
                    <a:lstStyle/>
                    <a:p>
                      <a:r>
                        <a:rPr lang="ru-RU" dirty="0" smtClean="0"/>
                        <a:t>Ч. 7 ст. 7.30.3</a:t>
                      </a:r>
                      <a:endParaRPr lang="ru-RU" dirty="0"/>
                    </a:p>
                  </a:txBody>
                  <a:tcPr/>
                </a:tc>
              </a:tr>
              <a:tr h="370840">
                <a:tc>
                  <a:txBody>
                    <a:bodyPr/>
                    <a:lstStyle/>
                    <a:p>
                      <a:r>
                        <a:rPr kumimoji="0" lang="ru-RU" sz="1200" b="0" i="0" kern="1200" dirty="0" smtClean="0">
                          <a:solidFill>
                            <a:schemeClr val="dk1"/>
                          </a:solidFill>
                          <a:effectLst/>
                          <a:latin typeface="+mn-lt"/>
                          <a:ea typeface="+mn-ea"/>
                          <a:cs typeface="+mn-cs"/>
                        </a:rPr>
                        <a:t>Совершение головным исполнителем или исполнителем по ГОЗ запрещенных законом действий или бездействия, если это приводит или может привести к необоснованному завышению цены, кроме случаев по ч. 6, 7, 9 ст. 7.30.3, ст. 14.31 КоАП</a:t>
                      </a:r>
                      <a:endParaRPr kumimoji="0" lang="ru-RU" sz="1200" b="0" i="0" kern="1200" dirty="0">
                        <a:solidFill>
                          <a:schemeClr val="dk1"/>
                        </a:solidFill>
                        <a:effectLst/>
                        <a:latin typeface="+mn-lt"/>
                        <a:ea typeface="+mn-ea"/>
                        <a:cs typeface="+mn-cs"/>
                      </a:endParaRPr>
                    </a:p>
                  </a:txBody>
                  <a:tcPr/>
                </a:tc>
                <a:tc>
                  <a:txBody>
                    <a:bodyPr/>
                    <a:lstStyle/>
                    <a:p>
                      <a:r>
                        <a:rPr lang="ru-RU" dirty="0" smtClean="0"/>
                        <a:t>От 20 до 50 тысяч руб.</a:t>
                      </a:r>
                      <a:endParaRPr lang="ru-RU" dirty="0"/>
                    </a:p>
                  </a:txBody>
                  <a:tcPr/>
                </a:tc>
                <a:tc>
                  <a:txBody>
                    <a:bodyPr/>
                    <a:lstStyle/>
                    <a:p>
                      <a:r>
                        <a:rPr lang="ru-RU" dirty="0" smtClean="0"/>
                        <a:t>От</a:t>
                      </a:r>
                      <a:r>
                        <a:rPr lang="ru-RU" baseline="0" dirty="0" smtClean="0"/>
                        <a:t> 300 тысяч до 1000000 рублей</a:t>
                      </a:r>
                      <a:endParaRPr lang="ru-RU" dirty="0"/>
                    </a:p>
                  </a:txBody>
                  <a:tcPr/>
                </a:tc>
                <a:tc>
                  <a:txBody>
                    <a:bodyPr/>
                    <a:lstStyle/>
                    <a:p>
                      <a:r>
                        <a:rPr lang="ru-RU" dirty="0" smtClean="0"/>
                        <a:t>Ч. 8 ст. 7.30.3</a:t>
                      </a:r>
                      <a:endParaRPr lang="ru-RU" dirty="0"/>
                    </a:p>
                  </a:txBody>
                  <a:tcPr/>
                </a:tc>
              </a:tr>
            </a:tbl>
          </a:graphicData>
        </a:graphic>
      </p:graphicFrame>
    </p:spTree>
    <p:extLst>
      <p:ext uri="{BB962C8B-B14F-4D97-AF65-F5344CB8AC3E}">
        <p14:creationId xmlns:p14="http://schemas.microsoft.com/office/powerpoint/2010/main" val="24619565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2000" b="1" dirty="0"/>
              <a:t>4. Ответственность заказчика за нарушение условий государственного контракта по государственному оборонному заказу или договора, заключенного в целях выполнения государственного оборонного заказа (до 1 марта 2025 года)</a:t>
            </a:r>
            <a:r>
              <a:rPr lang="ru-RU" sz="2000" dirty="0"/>
              <a:t/>
            </a:r>
            <a:br>
              <a:rPr lang="ru-RU" sz="2000" dirty="0"/>
            </a:br>
            <a:endParaRPr lang="ru-RU" sz="20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2775818485"/>
              </p:ext>
            </p:extLst>
          </p:nvPr>
        </p:nvGraphicFramePr>
        <p:xfrm>
          <a:off x="0" y="2249488"/>
          <a:ext cx="9144000" cy="3946144"/>
        </p:xfrm>
        <a:graphic>
          <a:graphicData uri="http://schemas.openxmlformats.org/drawingml/2006/table">
            <a:tbl>
              <a:tblPr firstRow="1" bandRow="1">
                <a:tableStyleId>{5C22544A-7EE6-4342-B048-85BDC9FD1C3A}</a:tableStyleId>
              </a:tblPr>
              <a:tblGrid>
                <a:gridCol w="3851920"/>
                <a:gridCol w="2736304"/>
                <a:gridCol w="2555776"/>
              </a:tblGrid>
              <a:tr h="370840">
                <a:tc>
                  <a:txBody>
                    <a:bodyPr/>
                    <a:lstStyle/>
                    <a:p>
                      <a:pPr algn="ctr">
                        <a:lnSpc>
                          <a:spcPct val="115000"/>
                        </a:lnSpc>
                        <a:spcBef>
                          <a:spcPts val="540"/>
                        </a:spcBef>
                        <a:spcAft>
                          <a:spcPts val="540"/>
                        </a:spcAft>
                      </a:pPr>
                      <a:r>
                        <a:rPr lang="ru-RU" sz="1100" b="1" kern="0" dirty="0">
                          <a:solidFill>
                            <a:srgbClr val="26282F"/>
                          </a:solidFill>
                          <a:effectLst/>
                          <a:latin typeface="Calibri"/>
                          <a:cs typeface="Times New Roman"/>
                        </a:rPr>
                        <a:t>Вид нарушения</a:t>
                      </a:r>
                    </a:p>
                  </a:txBody>
                  <a:tcPr marL="68580" marR="68580" marT="0" marB="0"/>
                </a:tc>
                <a:tc>
                  <a:txBody>
                    <a:bodyPr/>
                    <a:lstStyle/>
                    <a:p>
                      <a:pPr algn="ctr">
                        <a:lnSpc>
                          <a:spcPct val="115000"/>
                        </a:lnSpc>
                        <a:spcBef>
                          <a:spcPts val="540"/>
                        </a:spcBef>
                        <a:spcAft>
                          <a:spcPts val="540"/>
                        </a:spcAft>
                      </a:pPr>
                      <a:r>
                        <a:rPr lang="ru-RU" sz="1100" b="1" kern="0">
                          <a:solidFill>
                            <a:srgbClr val="26282F"/>
                          </a:solidFill>
                          <a:effectLst/>
                          <a:latin typeface="Calibri"/>
                          <a:cs typeface="Times New Roman"/>
                        </a:rPr>
                        <a:t>Размер штрафа</a:t>
                      </a:r>
                    </a:p>
                  </a:txBody>
                  <a:tcPr marL="68580" marR="68580" marT="0" marB="0" anchor="ctr"/>
                </a:tc>
                <a:tc>
                  <a:txBody>
                    <a:bodyPr/>
                    <a:lstStyle/>
                    <a:p>
                      <a:pPr algn="ctr">
                        <a:lnSpc>
                          <a:spcPct val="115000"/>
                        </a:lnSpc>
                        <a:spcBef>
                          <a:spcPts val="540"/>
                        </a:spcBef>
                        <a:spcAft>
                          <a:spcPts val="540"/>
                        </a:spcAft>
                      </a:pPr>
                      <a:r>
                        <a:rPr lang="ru-RU" sz="1100" b="1" kern="0">
                          <a:solidFill>
                            <a:srgbClr val="26282F"/>
                          </a:solidFill>
                          <a:effectLst/>
                          <a:latin typeface="Calibri"/>
                          <a:cs typeface="Times New Roman"/>
                        </a:rPr>
                        <a:t>Норма</a:t>
                      </a:r>
                    </a:p>
                  </a:txBody>
                  <a:tcPr marL="68580" marR="68580" marT="0" marB="0" anchor="ctr"/>
                </a:tc>
              </a:tr>
              <a:tr h="370840">
                <a:tc>
                  <a:txBody>
                    <a:bodyPr/>
                    <a:lstStyle/>
                    <a:p>
                      <a:pPr>
                        <a:lnSpc>
                          <a:spcPct val="115000"/>
                        </a:lnSpc>
                        <a:spcAft>
                          <a:spcPts val="0"/>
                        </a:spcAft>
                      </a:pPr>
                      <a:r>
                        <a:rPr lang="ru-RU" sz="1200" dirty="0">
                          <a:effectLst/>
                          <a:latin typeface="Times New Roman CYR"/>
                          <a:ea typeface="Times New Roman"/>
                          <a:cs typeface="Times New Roman CYR"/>
                        </a:rPr>
                        <a:t>Нарушение должностным лицом государственного заказчика условий государственного контракта по государственному оборонному заказу, за исключением случаев, предусмотренных </a:t>
                      </a:r>
                      <a:r>
                        <a:rPr lang="ru-RU" sz="1200" b="0" u="none" strike="noStrike" dirty="0">
                          <a:solidFill>
                            <a:srgbClr val="000000"/>
                          </a:solidFill>
                          <a:effectLst/>
                          <a:latin typeface="Times New Roman CYR"/>
                          <a:ea typeface="Times New Roman"/>
                          <a:cs typeface="Times New Roman"/>
                        </a:rPr>
                        <a:t>ст. 7.32.1</a:t>
                      </a:r>
                      <a:r>
                        <a:rPr lang="ru-RU" sz="1200" dirty="0">
                          <a:effectLst/>
                          <a:latin typeface="Times New Roman CYR"/>
                          <a:ea typeface="Times New Roman"/>
                          <a:cs typeface="Times New Roman CYR"/>
                        </a:rPr>
                        <a:t> КоАП РФ, если эти действия не содержат признаков уголовно наказуемого деяния</a:t>
                      </a:r>
                    </a:p>
                  </a:txBody>
                  <a:tcPr marL="68580" marR="68580" marT="0" marB="0"/>
                </a:tc>
                <a:tc>
                  <a:txBody>
                    <a:bodyPr/>
                    <a:lstStyle/>
                    <a:p>
                      <a:pPr>
                        <a:lnSpc>
                          <a:spcPct val="115000"/>
                        </a:lnSpc>
                        <a:spcAft>
                          <a:spcPts val="0"/>
                        </a:spcAft>
                      </a:pPr>
                      <a:r>
                        <a:rPr lang="ru-RU" sz="1200" dirty="0">
                          <a:effectLst/>
                          <a:latin typeface="Times New Roman CYR"/>
                          <a:ea typeface="Times New Roman"/>
                          <a:cs typeface="Times New Roman CYR"/>
                        </a:rPr>
                        <a:t>от 30 тыс. руб. до 50 тыс. руб. для должностных лиц</a:t>
                      </a:r>
                    </a:p>
                  </a:txBody>
                  <a:tcPr marL="68580" marR="68580" marT="0" marB="0"/>
                </a:tc>
                <a:tc>
                  <a:txBody>
                    <a:bodyPr/>
                    <a:lstStyle/>
                    <a:p>
                      <a:pPr>
                        <a:lnSpc>
                          <a:spcPct val="115000"/>
                        </a:lnSpc>
                        <a:spcAft>
                          <a:spcPts val="0"/>
                        </a:spcAft>
                      </a:pPr>
                      <a:r>
                        <a:rPr lang="ru-RU" sz="1200" b="0" u="none" strike="noStrike" dirty="0">
                          <a:solidFill>
                            <a:srgbClr val="000000"/>
                          </a:solidFill>
                          <a:effectLst/>
                          <a:latin typeface="Times New Roman CYR"/>
                          <a:ea typeface="Times New Roman"/>
                          <a:cs typeface="Times New Roman"/>
                        </a:rPr>
                        <a:t>ч. 2 ст. 14.55</a:t>
                      </a:r>
                      <a:r>
                        <a:rPr lang="ru-RU" sz="1200" dirty="0">
                          <a:effectLst/>
                          <a:latin typeface="Times New Roman CYR"/>
                          <a:ea typeface="Times New Roman"/>
                          <a:cs typeface="Times New Roman CYR"/>
                        </a:rPr>
                        <a:t> КоАП РФ</a:t>
                      </a:r>
                    </a:p>
                  </a:txBody>
                  <a:tcPr marL="68580" marR="68580" marT="0" marB="0"/>
                </a:tc>
              </a:tr>
              <a:tr h="370840">
                <a:tc>
                  <a:txBody>
                    <a:bodyPr/>
                    <a:lstStyle/>
                    <a:p>
                      <a:pPr>
                        <a:lnSpc>
                          <a:spcPct val="115000"/>
                        </a:lnSpc>
                        <a:spcAft>
                          <a:spcPts val="0"/>
                        </a:spcAft>
                      </a:pPr>
                      <a:r>
                        <a:rPr lang="ru-RU" sz="1200">
                          <a:effectLst/>
                          <a:latin typeface="Times New Roman CYR"/>
                          <a:ea typeface="Times New Roman"/>
                          <a:cs typeface="Times New Roman CYR"/>
                        </a:rPr>
                        <a:t>Нарушение должностным лицом военного представительства государственного заказчика предусмотренных государственным контрактом по государственному оборонному заказу или договором, заключенным в целях выполнения государственного оборонного заказа, порядка и (или) сроков осуществления контроля качества или приемки товаров (работ, услуг), поставляемых (выполняемых, оказываемых) по государственному оборонному заказу, если эти действия не содержат признаков уголовно наказуемого деяния</a:t>
                      </a:r>
                    </a:p>
                  </a:txBody>
                  <a:tcPr marL="68580" marR="68580" marT="0" marB="0"/>
                </a:tc>
                <a:tc>
                  <a:txBody>
                    <a:bodyPr/>
                    <a:lstStyle/>
                    <a:p>
                      <a:pPr>
                        <a:lnSpc>
                          <a:spcPct val="115000"/>
                        </a:lnSpc>
                        <a:spcAft>
                          <a:spcPts val="0"/>
                        </a:spcAft>
                      </a:pPr>
                      <a:r>
                        <a:rPr lang="ru-RU" sz="1200">
                          <a:effectLst/>
                          <a:latin typeface="Times New Roman CYR"/>
                          <a:ea typeface="Times New Roman"/>
                          <a:cs typeface="Times New Roman CYR"/>
                        </a:rPr>
                        <a:t>от 30 тыс. руб. до 50 тыс. руб. для должностных лиц</a:t>
                      </a:r>
                    </a:p>
                  </a:txBody>
                  <a:tcPr marL="68580" marR="68580" marT="0" marB="0"/>
                </a:tc>
                <a:tc>
                  <a:txBody>
                    <a:bodyPr/>
                    <a:lstStyle/>
                    <a:p>
                      <a:pPr>
                        <a:lnSpc>
                          <a:spcPct val="115000"/>
                        </a:lnSpc>
                        <a:spcAft>
                          <a:spcPts val="0"/>
                        </a:spcAft>
                      </a:pPr>
                      <a:r>
                        <a:rPr lang="ru-RU" sz="1200" b="0" u="none" strike="noStrike" dirty="0">
                          <a:solidFill>
                            <a:srgbClr val="000000"/>
                          </a:solidFill>
                          <a:effectLst/>
                          <a:latin typeface="Times New Roman CYR"/>
                          <a:ea typeface="Times New Roman"/>
                          <a:cs typeface="Times New Roman"/>
                        </a:rPr>
                        <a:t>ч. 2 ст. 14.55</a:t>
                      </a:r>
                      <a:r>
                        <a:rPr lang="ru-RU" sz="1200" dirty="0">
                          <a:effectLst/>
                          <a:latin typeface="Times New Roman CYR"/>
                          <a:ea typeface="Times New Roman"/>
                          <a:cs typeface="Times New Roman CYR"/>
                        </a:rPr>
                        <a:t> КоАП РФ</a:t>
                      </a:r>
                    </a:p>
                  </a:txBody>
                  <a:tcPr marL="68580" marR="68580" marT="0" marB="0"/>
                </a:tc>
              </a:tr>
            </a:tbl>
          </a:graphicData>
        </a:graphic>
      </p:graphicFrame>
    </p:spTree>
    <p:extLst>
      <p:ext uri="{BB962C8B-B14F-4D97-AF65-F5344CB8AC3E}">
        <p14:creationId xmlns:p14="http://schemas.microsoft.com/office/powerpoint/2010/main" val="11820341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476672"/>
            <a:ext cx="8229600" cy="1066800"/>
          </a:xfrm>
        </p:spPr>
        <p:txBody>
          <a:bodyPr>
            <a:noAutofit/>
          </a:bodyPr>
          <a:lstStyle/>
          <a:p>
            <a:pPr algn="ctr"/>
            <a:r>
              <a:rPr lang="ru-RU" sz="2000" b="1" dirty="0"/>
              <a:t>Ответственность заказчика за нарушения при принятии решения о способе и об условиях определения контрагента, нарушение сроков размещения заказа </a:t>
            </a:r>
            <a:r>
              <a:rPr lang="ru-RU" sz="2000" b="1" dirty="0" smtClean="0"/>
              <a:t>(после1 </a:t>
            </a:r>
            <a:r>
              <a:rPr lang="ru-RU" sz="2000" b="1" dirty="0"/>
              <a:t>марта 2025 года)</a:t>
            </a:r>
            <a:r>
              <a:rPr lang="ru-RU" sz="2000" dirty="0"/>
              <a:t/>
            </a:r>
            <a:br>
              <a:rPr lang="ru-RU" sz="2000" dirty="0"/>
            </a:br>
            <a:endParaRPr lang="ru-RU" sz="20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2061915008"/>
              </p:ext>
            </p:extLst>
          </p:nvPr>
        </p:nvGraphicFramePr>
        <p:xfrm>
          <a:off x="0" y="1340768"/>
          <a:ext cx="9158288" cy="5308600"/>
        </p:xfrm>
        <a:graphic>
          <a:graphicData uri="http://schemas.openxmlformats.org/drawingml/2006/table">
            <a:tbl>
              <a:tblPr firstRow="1" bandRow="1">
                <a:tableStyleId>{5C22544A-7EE6-4342-B048-85BDC9FD1C3A}</a:tableStyleId>
              </a:tblPr>
              <a:tblGrid>
                <a:gridCol w="3146128"/>
                <a:gridCol w="1872208"/>
                <a:gridCol w="1850380"/>
                <a:gridCol w="2289572"/>
              </a:tblGrid>
              <a:tr h="370840">
                <a:tc rowSpan="2">
                  <a:txBody>
                    <a:bodyPr/>
                    <a:lstStyle/>
                    <a:p>
                      <a:r>
                        <a:rPr lang="ru-RU" dirty="0" smtClean="0"/>
                        <a:t>нарушение</a:t>
                      </a:r>
                      <a:endParaRPr lang="ru-RU" dirty="0"/>
                    </a:p>
                  </a:txBody>
                  <a:tcPr/>
                </a:tc>
                <a:tc gridSpan="2">
                  <a:txBody>
                    <a:bodyPr/>
                    <a:lstStyle/>
                    <a:p>
                      <a:pPr algn="ctr"/>
                      <a:r>
                        <a:rPr lang="ru-RU" dirty="0" smtClean="0"/>
                        <a:t>ответственность</a:t>
                      </a:r>
                      <a:endParaRPr lang="ru-RU" dirty="0"/>
                    </a:p>
                  </a:txBody>
                  <a:tcPr/>
                </a:tc>
                <a:tc hMerge="1">
                  <a:txBody>
                    <a:bodyPr/>
                    <a:lstStyle/>
                    <a:p>
                      <a:endParaRPr lang="ru-RU" dirty="0"/>
                    </a:p>
                  </a:txBody>
                  <a:tcPr/>
                </a:tc>
                <a:tc rowSpan="2">
                  <a:txBody>
                    <a:bodyPr/>
                    <a:lstStyle/>
                    <a:p>
                      <a:r>
                        <a:rPr lang="ru-RU" dirty="0" smtClean="0"/>
                        <a:t>Норма КоАП</a:t>
                      </a:r>
                      <a:endParaRPr lang="ru-RU" dirty="0"/>
                    </a:p>
                  </a:txBody>
                  <a:tcPr/>
                </a:tc>
              </a:tr>
              <a:tr h="370840">
                <a:tc vMerge="1">
                  <a:txBody>
                    <a:bodyPr/>
                    <a:lstStyle/>
                    <a:p>
                      <a:endParaRPr lang="ru-RU" dirty="0"/>
                    </a:p>
                  </a:txBody>
                  <a:tcPr/>
                </a:tc>
                <a:tc>
                  <a:txBody>
                    <a:bodyPr/>
                    <a:lstStyle/>
                    <a:p>
                      <a:r>
                        <a:rPr lang="ru-RU" dirty="0" smtClean="0"/>
                        <a:t>Должностные лица</a:t>
                      </a:r>
                      <a:endParaRPr lang="ru-RU" dirty="0"/>
                    </a:p>
                  </a:txBody>
                  <a:tcPr/>
                </a:tc>
                <a:tc>
                  <a:txBody>
                    <a:bodyPr/>
                    <a:lstStyle/>
                    <a:p>
                      <a:r>
                        <a:rPr lang="ru-RU" dirty="0" smtClean="0"/>
                        <a:t>Юридические лица</a:t>
                      </a:r>
                      <a:endParaRPr lang="ru-RU" dirty="0"/>
                    </a:p>
                  </a:txBody>
                  <a:tcPr/>
                </a:tc>
                <a:tc vMerge="1">
                  <a:txBody>
                    <a:bodyPr/>
                    <a:lstStyle/>
                    <a:p>
                      <a:endParaRPr lang="ru-RU" dirty="0"/>
                    </a:p>
                  </a:txBody>
                  <a:tcPr/>
                </a:tc>
              </a:tr>
              <a:tr h="370840">
                <a:tc>
                  <a:txBody>
                    <a:bodyPr/>
                    <a:lstStyle/>
                    <a:p>
                      <a:r>
                        <a:rPr kumimoji="0" lang="ru-RU" sz="1200" b="0" i="0" kern="1200" dirty="0" smtClean="0">
                          <a:solidFill>
                            <a:schemeClr val="dk1"/>
                          </a:solidFill>
                          <a:effectLst/>
                          <a:latin typeface="+mn-lt"/>
                          <a:ea typeface="+mn-ea"/>
                          <a:cs typeface="+mn-cs"/>
                        </a:rPr>
                        <a:t>Включение головным исполнителем или исполнителем в себестоимость производства/реализации продукции по ГОЗ не связанных с этим затрат, что привело к получению излишнего дохода свыше 1 000 000 руб., кроме случаев по ст. 14.31 КоАП. Излишний доход определили как разницу между доходом от незаконных действий по ч. 9 ст. 7.30.3 и доходом, который получили бы без них</a:t>
                      </a:r>
                      <a:endParaRPr kumimoji="0" lang="ru-RU" sz="1200" b="0" i="0" kern="1200" dirty="0">
                        <a:solidFill>
                          <a:schemeClr val="dk1"/>
                        </a:solidFill>
                        <a:effectLst/>
                        <a:latin typeface="+mn-lt"/>
                        <a:ea typeface="+mn-ea"/>
                        <a:cs typeface="+mn-cs"/>
                      </a:endParaRPr>
                    </a:p>
                  </a:txBody>
                  <a:tcPr/>
                </a:tc>
                <a:tc>
                  <a:txBody>
                    <a:bodyPr/>
                    <a:lstStyle/>
                    <a:p>
                      <a:pPr algn="l"/>
                      <a:r>
                        <a:rPr lang="ru-RU" b="0" i="0" dirty="0" smtClean="0">
                          <a:solidFill>
                            <a:srgbClr val="2B2B2B"/>
                          </a:solidFill>
                          <a:effectLst/>
                          <a:latin typeface="PT Sans"/>
                        </a:rPr>
                        <a:t>50 000 руб.</a:t>
                      </a:r>
                      <a:endParaRPr lang="ru-RU" b="0" i="0" dirty="0">
                        <a:solidFill>
                          <a:srgbClr val="2B2B2B"/>
                        </a:solidFill>
                        <a:effectLst/>
                        <a:latin typeface="PT Sans"/>
                      </a:endParaRPr>
                    </a:p>
                  </a:txBody>
                  <a:tcPr/>
                </a:tc>
                <a:tc>
                  <a:txBody>
                    <a:bodyPr/>
                    <a:lstStyle/>
                    <a:p>
                      <a:pPr algn="l"/>
                      <a:r>
                        <a:rPr lang="ru-RU" b="0" i="0" dirty="0" smtClean="0">
                          <a:solidFill>
                            <a:srgbClr val="2B2B2B"/>
                          </a:solidFill>
                          <a:effectLst/>
                          <a:latin typeface="PT Sans"/>
                        </a:rPr>
                        <a:t>От 3 до 5 000 000 руб.</a:t>
                      </a:r>
                      <a:endParaRPr lang="ru-RU" b="0" i="0" dirty="0">
                        <a:solidFill>
                          <a:srgbClr val="2B2B2B"/>
                        </a:solidFill>
                        <a:effectLst/>
                        <a:latin typeface="PT Sans"/>
                      </a:endParaRPr>
                    </a:p>
                  </a:txBody>
                  <a:tcPr/>
                </a:tc>
                <a:tc>
                  <a:txBody>
                    <a:bodyPr/>
                    <a:lstStyle/>
                    <a:p>
                      <a:r>
                        <a:rPr lang="ru-RU" dirty="0" smtClean="0"/>
                        <a:t>Ч. 9 ст. 7.30.3</a:t>
                      </a:r>
                      <a:endParaRPr lang="ru-RU" dirty="0"/>
                    </a:p>
                  </a:txBody>
                  <a:tcPr/>
                </a:tc>
              </a:tr>
              <a:tr h="370840">
                <a:tc>
                  <a:txBody>
                    <a:bodyPr/>
                    <a:lstStyle/>
                    <a:p>
                      <a:r>
                        <a:rPr kumimoji="0" lang="ru-RU" sz="1200" b="0" i="0" kern="1200" dirty="0" smtClean="0">
                          <a:solidFill>
                            <a:schemeClr val="dk1"/>
                          </a:solidFill>
                          <a:effectLst/>
                          <a:latin typeface="+mn-lt"/>
                          <a:ea typeface="+mn-ea"/>
                          <a:cs typeface="+mn-cs"/>
                        </a:rPr>
                        <a:t>Неисполнение уполномоченным банком обязанностей при осуществлении банковского сопровождения сопровождаемой сделки, кроме случаев по ч. 14 ст. 7.30.3</a:t>
                      </a:r>
                      <a:endParaRPr kumimoji="0" lang="ru-RU" sz="1200" b="0" i="0" kern="1200" dirty="0">
                        <a:solidFill>
                          <a:schemeClr val="dk1"/>
                        </a:solidFill>
                        <a:effectLst/>
                        <a:latin typeface="+mn-lt"/>
                        <a:ea typeface="+mn-ea"/>
                        <a:cs typeface="+mn-cs"/>
                      </a:endParaRPr>
                    </a:p>
                  </a:txBody>
                  <a:tcPr/>
                </a:tc>
                <a:tc>
                  <a:txBody>
                    <a:bodyPr/>
                    <a:lstStyle/>
                    <a:p>
                      <a:r>
                        <a:rPr kumimoji="0" lang="ru-RU" b="0" i="0" kern="1200" dirty="0" smtClean="0">
                          <a:solidFill>
                            <a:schemeClr val="dk1"/>
                          </a:solidFill>
                          <a:effectLst/>
                          <a:latin typeface="+mn-lt"/>
                          <a:ea typeface="+mn-ea"/>
                          <a:cs typeface="+mn-cs"/>
                        </a:rPr>
                        <a:t>Предупреждение или штраф от 30 до 50 000 руб.</a:t>
                      </a:r>
                      <a:endParaRPr kumimoji="0" lang="ru-RU" b="0" i="0" kern="1200" dirty="0">
                        <a:solidFill>
                          <a:schemeClr val="dk1"/>
                        </a:solidFill>
                        <a:effectLst/>
                        <a:latin typeface="+mn-lt"/>
                        <a:ea typeface="+mn-ea"/>
                        <a:cs typeface="+mn-cs"/>
                      </a:endParaRPr>
                    </a:p>
                  </a:txBody>
                  <a:tcPr/>
                </a:tc>
                <a:tc>
                  <a:txBody>
                    <a:bodyPr/>
                    <a:lstStyle/>
                    <a:p>
                      <a:r>
                        <a:rPr lang="ru-RU" dirty="0" smtClean="0"/>
                        <a:t>-</a:t>
                      </a:r>
                      <a:endParaRPr lang="ru-RU" dirty="0"/>
                    </a:p>
                  </a:txBody>
                  <a:tcPr/>
                </a:tc>
                <a:tc>
                  <a:txBody>
                    <a:bodyPr/>
                    <a:lstStyle/>
                    <a:p>
                      <a:r>
                        <a:rPr lang="ru-RU" dirty="0" smtClean="0"/>
                        <a:t>Ч. 10 ст. 7.30.3</a:t>
                      </a:r>
                      <a:endParaRPr lang="ru-RU" dirty="0"/>
                    </a:p>
                  </a:txBody>
                  <a:tcPr/>
                </a:tc>
              </a:tr>
              <a:tr h="370840">
                <a:tc>
                  <a:txBody>
                    <a:bodyPr/>
                    <a:lstStyle/>
                    <a:p>
                      <a:r>
                        <a:rPr kumimoji="0" lang="ru-RU" sz="1200" b="0" i="0" kern="1200" dirty="0" smtClean="0">
                          <a:solidFill>
                            <a:schemeClr val="dk1"/>
                          </a:solidFill>
                          <a:effectLst/>
                          <a:latin typeface="+mn-lt"/>
                          <a:ea typeface="+mn-ea"/>
                          <a:cs typeface="+mn-cs"/>
                        </a:rPr>
                        <a:t>Неисполнение головным исполнителем, исполнителем по ГОЗ требования о ведении раздельного учета результатов финансово-хозяйственной деятельности либо нарушение правил его ведения</a:t>
                      </a:r>
                      <a:endParaRPr kumimoji="0" lang="ru-RU" sz="1200" b="0" i="0" kern="1200" dirty="0">
                        <a:solidFill>
                          <a:schemeClr val="dk1"/>
                        </a:solidFill>
                        <a:effectLst/>
                        <a:latin typeface="+mn-lt"/>
                        <a:ea typeface="+mn-ea"/>
                        <a:cs typeface="+mn-cs"/>
                      </a:endParaRPr>
                    </a:p>
                  </a:txBody>
                  <a:tcPr/>
                </a:tc>
                <a:tc>
                  <a:txBody>
                    <a:bodyPr/>
                    <a:lstStyle/>
                    <a:p>
                      <a:r>
                        <a:rPr lang="ru-RU" dirty="0" smtClean="0"/>
                        <a:t>От 20 до 50 тысяч руб.</a:t>
                      </a:r>
                      <a:endParaRPr lang="ru-RU" dirty="0"/>
                    </a:p>
                  </a:txBody>
                  <a:tcPr/>
                </a:tc>
                <a:tc>
                  <a:txBody>
                    <a:bodyPr/>
                    <a:lstStyle/>
                    <a:p>
                      <a:r>
                        <a:rPr lang="ru-RU" dirty="0" smtClean="0"/>
                        <a:t>От</a:t>
                      </a:r>
                      <a:r>
                        <a:rPr lang="ru-RU" baseline="0" dirty="0" smtClean="0"/>
                        <a:t> 300 тысяч до 1000000 рублей</a:t>
                      </a:r>
                      <a:endParaRPr lang="ru-RU" dirty="0"/>
                    </a:p>
                  </a:txBody>
                  <a:tcPr/>
                </a:tc>
                <a:tc>
                  <a:txBody>
                    <a:bodyPr/>
                    <a:lstStyle/>
                    <a:p>
                      <a:r>
                        <a:rPr lang="ru-RU" dirty="0" smtClean="0"/>
                        <a:t>Ч. 11 ст. 7.30.3</a:t>
                      </a:r>
                      <a:endParaRPr lang="ru-RU" dirty="0"/>
                    </a:p>
                  </a:txBody>
                  <a:tcPr/>
                </a:tc>
              </a:tr>
            </a:tbl>
          </a:graphicData>
        </a:graphic>
      </p:graphicFrame>
    </p:spTree>
    <p:extLst>
      <p:ext uri="{BB962C8B-B14F-4D97-AF65-F5344CB8AC3E}">
        <p14:creationId xmlns:p14="http://schemas.microsoft.com/office/powerpoint/2010/main" val="3748069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3200" b="1" dirty="0"/>
              <a:t>5. Ответственность за изменение условий государственного контракта по государственному оборонному заказу (до 1 марта 2025 года)</a:t>
            </a:r>
            <a:r>
              <a:rPr lang="ru-RU" sz="3200" dirty="0"/>
              <a:t/>
            </a:r>
            <a:br>
              <a:rPr lang="ru-RU" sz="3200" dirty="0"/>
            </a:br>
            <a:endParaRPr lang="ru-RU" sz="32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3886998718"/>
              </p:ext>
            </p:extLst>
          </p:nvPr>
        </p:nvGraphicFramePr>
        <p:xfrm>
          <a:off x="467544" y="2673091"/>
          <a:ext cx="8229600" cy="4156456"/>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pPr algn="ctr">
                        <a:lnSpc>
                          <a:spcPct val="115000"/>
                        </a:lnSpc>
                        <a:spcBef>
                          <a:spcPts val="540"/>
                        </a:spcBef>
                        <a:spcAft>
                          <a:spcPts val="540"/>
                        </a:spcAft>
                      </a:pPr>
                      <a:r>
                        <a:rPr lang="ru-RU" sz="1100" b="1" kern="0" dirty="0">
                          <a:solidFill>
                            <a:srgbClr val="26282F"/>
                          </a:solidFill>
                          <a:effectLst/>
                          <a:latin typeface="Calibri"/>
                          <a:cs typeface="Times New Roman"/>
                        </a:rPr>
                        <a:t>Вид нарушения</a:t>
                      </a:r>
                    </a:p>
                  </a:txBody>
                  <a:tcPr marL="68580" marR="68580" marT="0" marB="0"/>
                </a:tc>
                <a:tc>
                  <a:txBody>
                    <a:bodyPr/>
                    <a:lstStyle/>
                    <a:p>
                      <a:pPr algn="ctr">
                        <a:lnSpc>
                          <a:spcPct val="115000"/>
                        </a:lnSpc>
                        <a:spcBef>
                          <a:spcPts val="540"/>
                        </a:spcBef>
                        <a:spcAft>
                          <a:spcPts val="540"/>
                        </a:spcAft>
                      </a:pPr>
                      <a:r>
                        <a:rPr lang="ru-RU" sz="1100" b="1" kern="0">
                          <a:solidFill>
                            <a:srgbClr val="26282F"/>
                          </a:solidFill>
                          <a:effectLst/>
                          <a:latin typeface="Calibri"/>
                          <a:cs typeface="Times New Roman"/>
                        </a:rPr>
                        <a:t>Ответственность</a:t>
                      </a:r>
                    </a:p>
                  </a:txBody>
                  <a:tcPr marL="68580" marR="68580" marT="0" marB="0" anchor="ctr"/>
                </a:tc>
                <a:tc>
                  <a:txBody>
                    <a:bodyPr/>
                    <a:lstStyle/>
                    <a:p>
                      <a:pPr algn="ctr">
                        <a:lnSpc>
                          <a:spcPct val="115000"/>
                        </a:lnSpc>
                        <a:spcBef>
                          <a:spcPts val="540"/>
                        </a:spcBef>
                        <a:spcAft>
                          <a:spcPts val="540"/>
                        </a:spcAft>
                      </a:pPr>
                      <a:r>
                        <a:rPr lang="ru-RU" sz="1100" b="1" kern="0">
                          <a:solidFill>
                            <a:srgbClr val="26282F"/>
                          </a:solidFill>
                          <a:effectLst/>
                          <a:latin typeface="Calibri"/>
                          <a:cs typeface="Times New Roman"/>
                        </a:rPr>
                        <a:t>Норма</a:t>
                      </a:r>
                    </a:p>
                  </a:txBody>
                  <a:tcPr marL="68580" marR="68580" marT="0" marB="0" anchor="ctr"/>
                </a:tc>
              </a:tr>
              <a:tr h="370840">
                <a:tc>
                  <a:txBody>
                    <a:bodyPr/>
                    <a:lstStyle/>
                    <a:p>
                      <a:pPr>
                        <a:lnSpc>
                          <a:spcPct val="115000"/>
                        </a:lnSpc>
                        <a:spcAft>
                          <a:spcPts val="0"/>
                        </a:spcAft>
                      </a:pPr>
                      <a:r>
                        <a:rPr lang="ru-RU" sz="1200">
                          <a:effectLst/>
                          <a:latin typeface="Times New Roman CYR"/>
                          <a:ea typeface="Times New Roman"/>
                          <a:cs typeface="Times New Roman CYR"/>
                        </a:rPr>
                        <a:t>Изменение условий государственного контракта по государственному оборонному заказу, в том числе увеличение цен товаров, работ, услуг, если возможность изменения условий государственного контракта не предусмотрена законодательством РФ о контрактной системе</a:t>
                      </a:r>
                    </a:p>
                  </a:txBody>
                  <a:tcPr marL="68580" marR="68580" marT="0" marB="0"/>
                </a:tc>
                <a:tc>
                  <a:txBody>
                    <a:bodyPr/>
                    <a:lstStyle/>
                    <a:p>
                      <a:pPr>
                        <a:lnSpc>
                          <a:spcPct val="115000"/>
                        </a:lnSpc>
                        <a:spcAft>
                          <a:spcPts val="0"/>
                        </a:spcAft>
                      </a:pPr>
                      <a:r>
                        <a:rPr lang="ru-RU" sz="1200" dirty="0">
                          <a:effectLst/>
                          <a:latin typeface="Times New Roman CYR"/>
                          <a:ea typeface="Times New Roman"/>
                          <a:cs typeface="Times New Roman CYR"/>
                        </a:rPr>
                        <a:t>50 тыс. руб. для должностных лиц</a:t>
                      </a:r>
                    </a:p>
                    <a:p>
                      <a:pPr algn="just">
                        <a:lnSpc>
                          <a:spcPct val="115000"/>
                        </a:lnSpc>
                        <a:spcAft>
                          <a:spcPts val="0"/>
                        </a:spcAft>
                      </a:pPr>
                      <a:r>
                        <a:rPr lang="ru-RU" sz="1200" dirty="0">
                          <a:effectLst/>
                          <a:latin typeface="Times New Roman CYR"/>
                          <a:ea typeface="Times New Roman"/>
                          <a:cs typeface="Times New Roman CYR"/>
                        </a:rPr>
                        <a:t> </a:t>
                      </a:r>
                    </a:p>
                    <a:p>
                      <a:pPr>
                        <a:lnSpc>
                          <a:spcPct val="115000"/>
                        </a:lnSpc>
                        <a:spcAft>
                          <a:spcPts val="0"/>
                        </a:spcAft>
                      </a:pPr>
                      <a:r>
                        <a:rPr lang="ru-RU" sz="1200" dirty="0">
                          <a:effectLst/>
                          <a:latin typeface="Times New Roman CYR"/>
                          <a:ea typeface="Times New Roman"/>
                          <a:cs typeface="Times New Roman CYR"/>
                        </a:rPr>
                        <a:t>500 тыс. руб. для юридических лиц</a:t>
                      </a:r>
                    </a:p>
                  </a:txBody>
                  <a:tcPr marL="68580" marR="68580" marT="0" marB="0"/>
                </a:tc>
                <a:tc>
                  <a:txBody>
                    <a:bodyPr/>
                    <a:lstStyle/>
                    <a:p>
                      <a:pPr>
                        <a:lnSpc>
                          <a:spcPct val="115000"/>
                        </a:lnSpc>
                        <a:spcAft>
                          <a:spcPts val="0"/>
                        </a:spcAft>
                      </a:pPr>
                      <a:r>
                        <a:rPr lang="ru-RU" sz="1200" b="0" u="none" strike="noStrike" dirty="0">
                          <a:solidFill>
                            <a:srgbClr val="000000"/>
                          </a:solidFill>
                          <a:effectLst/>
                          <a:latin typeface="Times New Roman CYR"/>
                          <a:ea typeface="Times New Roman"/>
                          <a:cs typeface="Times New Roman"/>
                        </a:rPr>
                        <a:t>ч. 4.1 ст. 7.32</a:t>
                      </a:r>
                      <a:r>
                        <a:rPr lang="ru-RU" sz="1200" dirty="0">
                          <a:effectLst/>
                          <a:latin typeface="Times New Roman CYR"/>
                          <a:ea typeface="Times New Roman"/>
                          <a:cs typeface="Times New Roman CYR"/>
                        </a:rPr>
                        <a:t> КоАП РФ</a:t>
                      </a:r>
                    </a:p>
                  </a:txBody>
                  <a:tcPr marL="68580" marR="68580" marT="0" marB="0"/>
                </a:tc>
              </a:tr>
              <a:tr h="370840">
                <a:tc>
                  <a:txBody>
                    <a:bodyPr/>
                    <a:lstStyle/>
                    <a:p>
                      <a:pPr>
                        <a:lnSpc>
                          <a:spcPct val="115000"/>
                        </a:lnSpc>
                        <a:spcAft>
                          <a:spcPts val="0"/>
                        </a:spcAft>
                      </a:pPr>
                      <a:r>
                        <a:rPr lang="ru-RU" sz="1200" dirty="0">
                          <a:effectLst/>
                          <a:latin typeface="Times New Roman CYR"/>
                          <a:ea typeface="Times New Roman"/>
                          <a:cs typeface="Times New Roman CYR"/>
                        </a:rPr>
                        <a:t>Действия, предусмотренные </a:t>
                      </a:r>
                      <a:r>
                        <a:rPr lang="ru-RU" sz="1200" b="0" u="none" strike="noStrike" dirty="0">
                          <a:solidFill>
                            <a:srgbClr val="000000"/>
                          </a:solidFill>
                          <a:effectLst/>
                          <a:latin typeface="Times New Roman CYR"/>
                          <a:ea typeface="Times New Roman"/>
                          <a:cs typeface="Times New Roman"/>
                        </a:rPr>
                        <a:t>ч. 4.1 ст. 7.32</a:t>
                      </a:r>
                      <a:r>
                        <a:rPr lang="ru-RU" sz="1200" dirty="0">
                          <a:effectLst/>
                          <a:latin typeface="Times New Roman CYR"/>
                          <a:ea typeface="Times New Roman"/>
                          <a:cs typeface="Times New Roman CYR"/>
                        </a:rPr>
                        <a:t> КоАП РФ, если они повлекли дополнительное расходование средств соответствующих бюджетов бюджетной системы РФ или уменьшение количества поставляемых товаров, объема выполняемых работ, оказываемых услуг для обеспечения государственных и муниципальных нужд</a:t>
                      </a:r>
                    </a:p>
                  </a:txBody>
                  <a:tcPr marL="68580" marR="68580" marT="0" marB="0"/>
                </a:tc>
                <a:tc>
                  <a:txBody>
                    <a:bodyPr/>
                    <a:lstStyle/>
                    <a:p>
                      <a:pPr>
                        <a:lnSpc>
                          <a:spcPct val="115000"/>
                        </a:lnSpc>
                        <a:spcAft>
                          <a:spcPts val="0"/>
                        </a:spcAft>
                      </a:pPr>
                      <a:r>
                        <a:rPr lang="ru-RU" sz="1200">
                          <a:effectLst/>
                          <a:latin typeface="Times New Roman CYR"/>
                          <a:ea typeface="Times New Roman"/>
                          <a:cs typeface="Times New Roman CYR"/>
                        </a:rPr>
                        <a:t>двукратный размер дополнительно израсходованных средств соответствующих бюджетов бюджетной системы РФ или цен товаров, работ, услуг, количество, объем которых уменьшены и которые явились предметом административного правонарушения, для должностных лиц, юридических лиц</a:t>
                      </a:r>
                    </a:p>
                  </a:txBody>
                  <a:tcPr marL="68580" marR="68580" marT="0" marB="0"/>
                </a:tc>
                <a:tc>
                  <a:txBody>
                    <a:bodyPr/>
                    <a:lstStyle/>
                    <a:p>
                      <a:pPr>
                        <a:lnSpc>
                          <a:spcPct val="115000"/>
                        </a:lnSpc>
                        <a:spcAft>
                          <a:spcPts val="0"/>
                        </a:spcAft>
                      </a:pPr>
                      <a:r>
                        <a:rPr lang="ru-RU" sz="1200" b="0" u="none" strike="noStrike" dirty="0">
                          <a:solidFill>
                            <a:srgbClr val="000000"/>
                          </a:solidFill>
                          <a:effectLst/>
                          <a:latin typeface="Times New Roman CYR"/>
                          <a:ea typeface="Times New Roman"/>
                          <a:cs typeface="Times New Roman"/>
                        </a:rPr>
                        <a:t>ч. 5 ст. 7.32</a:t>
                      </a:r>
                      <a:r>
                        <a:rPr lang="ru-RU" sz="1200" dirty="0">
                          <a:effectLst/>
                          <a:latin typeface="Times New Roman CYR"/>
                          <a:ea typeface="Times New Roman"/>
                          <a:cs typeface="Times New Roman CYR"/>
                        </a:rPr>
                        <a:t> КоАП РФ</a:t>
                      </a:r>
                    </a:p>
                  </a:txBody>
                  <a:tcPr marL="68580" marR="68580" marT="0" marB="0"/>
                </a:tc>
              </a:tr>
            </a:tbl>
          </a:graphicData>
        </a:graphic>
      </p:graphicFrame>
    </p:spTree>
    <p:extLst>
      <p:ext uri="{BB962C8B-B14F-4D97-AF65-F5344CB8AC3E}">
        <p14:creationId xmlns:p14="http://schemas.microsoft.com/office/powerpoint/2010/main" val="2412285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476672"/>
            <a:ext cx="8229600" cy="1066800"/>
          </a:xfrm>
        </p:spPr>
        <p:txBody>
          <a:bodyPr>
            <a:noAutofit/>
          </a:bodyPr>
          <a:lstStyle/>
          <a:p>
            <a:pPr algn="ctr"/>
            <a:r>
              <a:rPr lang="ru-RU" sz="2000" b="1" dirty="0"/>
              <a:t>Ответственность заказчика за нарушения при принятии решения о способе и об условиях определения контрагента, нарушение сроков размещения заказа </a:t>
            </a:r>
            <a:r>
              <a:rPr lang="ru-RU" sz="2000" b="1" dirty="0" smtClean="0"/>
              <a:t>(после1 </a:t>
            </a:r>
            <a:r>
              <a:rPr lang="ru-RU" sz="2000" b="1" dirty="0"/>
              <a:t>марта 2025 года)</a:t>
            </a:r>
            <a:r>
              <a:rPr lang="ru-RU" sz="2000" dirty="0"/>
              <a:t/>
            </a:r>
            <a:br>
              <a:rPr lang="ru-RU" sz="2000" dirty="0"/>
            </a:br>
            <a:endParaRPr lang="ru-RU" sz="20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2155036937"/>
              </p:ext>
            </p:extLst>
          </p:nvPr>
        </p:nvGraphicFramePr>
        <p:xfrm>
          <a:off x="0" y="1340768"/>
          <a:ext cx="9158288" cy="4759960"/>
        </p:xfrm>
        <a:graphic>
          <a:graphicData uri="http://schemas.openxmlformats.org/drawingml/2006/table">
            <a:tbl>
              <a:tblPr firstRow="1" bandRow="1">
                <a:tableStyleId>{5C22544A-7EE6-4342-B048-85BDC9FD1C3A}</a:tableStyleId>
              </a:tblPr>
              <a:tblGrid>
                <a:gridCol w="3146128"/>
                <a:gridCol w="1872208"/>
                <a:gridCol w="1850380"/>
                <a:gridCol w="2289572"/>
              </a:tblGrid>
              <a:tr h="370840">
                <a:tc rowSpan="2">
                  <a:txBody>
                    <a:bodyPr/>
                    <a:lstStyle/>
                    <a:p>
                      <a:r>
                        <a:rPr lang="ru-RU" dirty="0" smtClean="0"/>
                        <a:t>нарушение</a:t>
                      </a:r>
                      <a:endParaRPr lang="ru-RU" dirty="0"/>
                    </a:p>
                  </a:txBody>
                  <a:tcPr/>
                </a:tc>
                <a:tc gridSpan="2">
                  <a:txBody>
                    <a:bodyPr/>
                    <a:lstStyle/>
                    <a:p>
                      <a:pPr algn="ctr"/>
                      <a:r>
                        <a:rPr lang="ru-RU" dirty="0" smtClean="0"/>
                        <a:t>ответственность</a:t>
                      </a:r>
                      <a:endParaRPr lang="ru-RU" dirty="0"/>
                    </a:p>
                  </a:txBody>
                  <a:tcPr/>
                </a:tc>
                <a:tc hMerge="1">
                  <a:txBody>
                    <a:bodyPr/>
                    <a:lstStyle/>
                    <a:p>
                      <a:endParaRPr lang="ru-RU" dirty="0"/>
                    </a:p>
                  </a:txBody>
                  <a:tcPr/>
                </a:tc>
                <a:tc rowSpan="2">
                  <a:txBody>
                    <a:bodyPr/>
                    <a:lstStyle/>
                    <a:p>
                      <a:r>
                        <a:rPr lang="ru-RU" dirty="0" smtClean="0"/>
                        <a:t>Норма КоАП</a:t>
                      </a:r>
                      <a:endParaRPr lang="ru-RU" dirty="0"/>
                    </a:p>
                  </a:txBody>
                  <a:tcPr/>
                </a:tc>
              </a:tr>
              <a:tr h="370840">
                <a:tc vMerge="1">
                  <a:txBody>
                    <a:bodyPr/>
                    <a:lstStyle/>
                    <a:p>
                      <a:endParaRPr lang="ru-RU" dirty="0"/>
                    </a:p>
                  </a:txBody>
                  <a:tcPr/>
                </a:tc>
                <a:tc>
                  <a:txBody>
                    <a:bodyPr/>
                    <a:lstStyle/>
                    <a:p>
                      <a:r>
                        <a:rPr lang="ru-RU" dirty="0" smtClean="0"/>
                        <a:t>Должностные лица</a:t>
                      </a:r>
                      <a:endParaRPr lang="ru-RU" dirty="0"/>
                    </a:p>
                  </a:txBody>
                  <a:tcPr/>
                </a:tc>
                <a:tc>
                  <a:txBody>
                    <a:bodyPr/>
                    <a:lstStyle/>
                    <a:p>
                      <a:r>
                        <a:rPr lang="ru-RU" dirty="0" smtClean="0"/>
                        <a:t>Юридические лица</a:t>
                      </a:r>
                      <a:endParaRPr lang="ru-RU" dirty="0"/>
                    </a:p>
                  </a:txBody>
                  <a:tcPr/>
                </a:tc>
                <a:tc vMerge="1">
                  <a:txBody>
                    <a:bodyPr/>
                    <a:lstStyle/>
                    <a:p>
                      <a:endParaRPr lang="ru-RU" dirty="0"/>
                    </a:p>
                  </a:txBody>
                  <a:tcPr/>
                </a:tc>
              </a:tr>
              <a:tr h="370840">
                <a:tc>
                  <a:txBody>
                    <a:bodyPr/>
                    <a:lstStyle/>
                    <a:p>
                      <a:r>
                        <a:rPr kumimoji="0" lang="ru-RU" sz="1200" b="0" i="0" kern="1200" dirty="0" smtClean="0">
                          <a:solidFill>
                            <a:schemeClr val="dk1"/>
                          </a:solidFill>
                          <a:effectLst/>
                          <a:latin typeface="+mn-lt"/>
                          <a:ea typeface="+mn-ea"/>
                          <a:cs typeface="+mn-cs"/>
                        </a:rPr>
                        <a:t>Нарушение изготовителем (лицом, выполняющим функции иностранного изготовителя), поставщиком (подрядчиком, исполнителем) обязательных требований в отношении перечисленных видов продукции</a:t>
                      </a:r>
                      <a:endParaRPr kumimoji="0" lang="ru-RU" sz="1200" b="0" i="0" kern="1200" dirty="0">
                        <a:solidFill>
                          <a:schemeClr val="dk1"/>
                        </a:solidFill>
                        <a:effectLst/>
                        <a:latin typeface="+mn-lt"/>
                        <a:ea typeface="+mn-ea"/>
                        <a:cs typeface="+mn-cs"/>
                      </a:endParaRPr>
                    </a:p>
                  </a:txBody>
                  <a:tcPr/>
                </a:tc>
                <a:tc>
                  <a:txBody>
                    <a:bodyPr/>
                    <a:lstStyle/>
                    <a:p>
                      <a:pPr algn="l"/>
                      <a:r>
                        <a:rPr lang="ru-RU" b="0" i="0" dirty="0" smtClean="0">
                          <a:solidFill>
                            <a:srgbClr val="2B2B2B"/>
                          </a:solidFill>
                          <a:effectLst/>
                          <a:latin typeface="PT Sans"/>
                        </a:rPr>
                        <a:t>От 40 до 50 000 руб.</a:t>
                      </a:r>
                      <a:endParaRPr lang="ru-RU" b="0" i="0" dirty="0">
                        <a:solidFill>
                          <a:srgbClr val="2B2B2B"/>
                        </a:solidFill>
                        <a:effectLst/>
                        <a:latin typeface="PT Sans"/>
                      </a:endParaRPr>
                    </a:p>
                  </a:txBody>
                  <a:tcPr/>
                </a:tc>
                <a:tc>
                  <a:txBody>
                    <a:bodyPr/>
                    <a:lstStyle/>
                    <a:p>
                      <a:r>
                        <a:rPr kumimoji="0" lang="ru-RU" b="0" i="0" kern="1200" dirty="0" smtClean="0">
                          <a:solidFill>
                            <a:schemeClr val="dk1"/>
                          </a:solidFill>
                          <a:effectLst/>
                          <a:latin typeface="+mn-lt"/>
                          <a:ea typeface="+mn-ea"/>
                          <a:cs typeface="+mn-cs"/>
                        </a:rPr>
                        <a:t>От 700 000 до 1 000 000 руб.</a:t>
                      </a:r>
                      <a:endParaRPr kumimoji="0" lang="ru-RU" b="0" i="0" kern="1200" dirty="0">
                        <a:solidFill>
                          <a:schemeClr val="dk1"/>
                        </a:solidFill>
                        <a:effectLst/>
                        <a:latin typeface="+mn-lt"/>
                        <a:ea typeface="+mn-ea"/>
                        <a:cs typeface="+mn-cs"/>
                      </a:endParaRPr>
                    </a:p>
                  </a:txBody>
                  <a:tcPr/>
                </a:tc>
                <a:tc>
                  <a:txBody>
                    <a:bodyPr/>
                    <a:lstStyle/>
                    <a:p>
                      <a:r>
                        <a:rPr lang="ru-RU" dirty="0" smtClean="0"/>
                        <a:t>Ч. 12 ст. 7.30.3</a:t>
                      </a:r>
                      <a:endParaRPr lang="ru-RU" dirty="0"/>
                    </a:p>
                  </a:txBody>
                  <a:tcPr/>
                </a:tc>
              </a:tr>
              <a:tr h="370840">
                <a:tc>
                  <a:txBody>
                    <a:bodyPr/>
                    <a:lstStyle/>
                    <a:p>
                      <a:r>
                        <a:rPr kumimoji="0" lang="ru-RU" sz="1200" b="0" i="0" kern="1200" dirty="0" smtClean="0">
                          <a:solidFill>
                            <a:schemeClr val="dk1"/>
                          </a:solidFill>
                          <a:effectLst/>
                          <a:latin typeface="+mn-lt"/>
                          <a:ea typeface="+mn-ea"/>
                          <a:cs typeface="+mn-cs"/>
                        </a:rPr>
                        <a:t>Ликвидация или перепрофилирование головным исполнителем без согласования с заказчиком производственных мощностей, которые обеспечивают поставки продукции по ГОЗ, в случае прекращения поставок такой продукции на очередной год и плановый период</a:t>
                      </a:r>
                      <a:endParaRPr kumimoji="0" lang="ru-RU" sz="1200" b="0" i="0" kern="1200" dirty="0">
                        <a:solidFill>
                          <a:schemeClr val="dk1"/>
                        </a:solidFill>
                        <a:effectLst/>
                        <a:latin typeface="+mn-lt"/>
                        <a:ea typeface="+mn-ea"/>
                        <a:cs typeface="+mn-cs"/>
                      </a:endParaRPr>
                    </a:p>
                  </a:txBody>
                  <a:tcPr/>
                </a:tc>
                <a:tc>
                  <a:txBody>
                    <a:bodyPr/>
                    <a:lstStyle/>
                    <a:p>
                      <a:r>
                        <a:rPr kumimoji="0" lang="ru-RU" b="0" i="0" kern="1200" dirty="0" smtClean="0">
                          <a:solidFill>
                            <a:schemeClr val="dk1"/>
                          </a:solidFill>
                          <a:effectLst/>
                          <a:latin typeface="+mn-lt"/>
                          <a:ea typeface="+mn-ea"/>
                          <a:cs typeface="+mn-cs"/>
                        </a:rPr>
                        <a:t>от 30 до 50 000 руб.</a:t>
                      </a:r>
                      <a:endParaRPr kumimoji="0" lang="ru-RU" b="0" i="0" kern="1200" dirty="0">
                        <a:solidFill>
                          <a:schemeClr val="dk1"/>
                        </a:solidFill>
                        <a:effectLst/>
                        <a:latin typeface="+mn-lt"/>
                        <a:ea typeface="+mn-ea"/>
                        <a:cs typeface="+mn-cs"/>
                      </a:endParaRPr>
                    </a:p>
                  </a:txBody>
                  <a:tcPr/>
                </a:tc>
                <a:tc>
                  <a:txBody>
                    <a:bodyPr/>
                    <a:lstStyle/>
                    <a:p>
                      <a:r>
                        <a:rPr kumimoji="0" lang="ru-RU" b="0" i="0" kern="1200" dirty="0" smtClean="0">
                          <a:solidFill>
                            <a:schemeClr val="dk1"/>
                          </a:solidFill>
                          <a:effectLst/>
                          <a:latin typeface="+mn-lt"/>
                          <a:ea typeface="+mn-ea"/>
                          <a:cs typeface="+mn-cs"/>
                        </a:rPr>
                        <a:t>От 300 000 до 1 000 000 руб.</a:t>
                      </a:r>
                      <a:endParaRPr lang="ru-RU" dirty="0"/>
                    </a:p>
                  </a:txBody>
                  <a:tcPr/>
                </a:tc>
                <a:tc>
                  <a:txBody>
                    <a:bodyPr/>
                    <a:lstStyle/>
                    <a:p>
                      <a:r>
                        <a:rPr lang="ru-RU" dirty="0" smtClean="0"/>
                        <a:t>Ч. 13 ст. 7.30.3</a:t>
                      </a:r>
                      <a:endParaRPr lang="ru-RU" dirty="0"/>
                    </a:p>
                  </a:txBody>
                  <a:tcPr/>
                </a:tc>
              </a:tr>
              <a:tr h="370840">
                <a:tc>
                  <a:txBody>
                    <a:bodyPr/>
                    <a:lstStyle/>
                    <a:p>
                      <a:r>
                        <a:rPr kumimoji="0" lang="ru-RU" sz="1200" b="0" i="0" kern="1200" dirty="0" smtClean="0">
                          <a:solidFill>
                            <a:schemeClr val="dk1"/>
                          </a:solidFill>
                          <a:effectLst/>
                          <a:latin typeface="+mn-lt"/>
                          <a:ea typeface="+mn-ea"/>
                          <a:cs typeface="+mn-cs"/>
                        </a:rPr>
                        <a:t>Совершение уполномоченным банком по счету головного исполнителя/исполнителя операций, проведение которых по такому счету не допускается</a:t>
                      </a:r>
                      <a:endParaRPr kumimoji="0" lang="ru-RU" sz="1200" b="0" i="0" kern="1200" dirty="0">
                        <a:solidFill>
                          <a:schemeClr val="dk1"/>
                        </a:solidFill>
                        <a:effectLst/>
                        <a:latin typeface="+mn-lt"/>
                        <a:ea typeface="+mn-ea"/>
                        <a:cs typeface="+mn-cs"/>
                      </a:endParaRPr>
                    </a:p>
                  </a:txBody>
                  <a:tcPr/>
                </a:tc>
                <a:tc>
                  <a:txBody>
                    <a:bodyPr/>
                    <a:lstStyle/>
                    <a:p>
                      <a:r>
                        <a:rPr lang="ru-RU" dirty="0" smtClean="0"/>
                        <a:t>От 100 тысяч до 1000000 руб.</a:t>
                      </a:r>
                      <a:endParaRPr lang="ru-RU" dirty="0"/>
                    </a:p>
                  </a:txBody>
                  <a:tcPr/>
                </a:tc>
                <a:tc>
                  <a:txBody>
                    <a:bodyPr/>
                    <a:lstStyle/>
                    <a:p>
                      <a:r>
                        <a:rPr lang="ru-RU" dirty="0" smtClean="0"/>
                        <a:t>-</a:t>
                      </a:r>
                      <a:endParaRPr lang="ru-RU" dirty="0"/>
                    </a:p>
                  </a:txBody>
                  <a:tcPr/>
                </a:tc>
                <a:tc>
                  <a:txBody>
                    <a:bodyPr/>
                    <a:lstStyle/>
                    <a:p>
                      <a:r>
                        <a:rPr lang="ru-RU" dirty="0" smtClean="0"/>
                        <a:t>Ч. 14 ст. 7.30.3</a:t>
                      </a:r>
                      <a:endParaRPr lang="ru-RU" dirty="0"/>
                    </a:p>
                  </a:txBody>
                  <a:tcPr/>
                </a:tc>
              </a:tr>
            </a:tbl>
          </a:graphicData>
        </a:graphic>
      </p:graphicFrame>
    </p:spTree>
    <p:extLst>
      <p:ext uri="{BB962C8B-B14F-4D97-AF65-F5344CB8AC3E}">
        <p14:creationId xmlns:p14="http://schemas.microsoft.com/office/powerpoint/2010/main" val="37949403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2400" b="1" dirty="0"/>
              <a:t>6. Ответственность поставщика (подрядчика, исполнителя) за отказ или уклонение от заключения государственного контракта по государственному оборонному заказу, договора, необходимого для выполнения государственного оборонного заказа (до 1 марта 2025 года)</a:t>
            </a:r>
            <a:r>
              <a:rPr lang="ru-RU" sz="2400" dirty="0"/>
              <a:t/>
            </a:r>
            <a:br>
              <a:rPr lang="ru-RU" sz="2400" dirty="0"/>
            </a:br>
            <a:endParaRPr lang="ru-RU" sz="24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3831712708"/>
              </p:ext>
            </p:extLst>
          </p:nvPr>
        </p:nvGraphicFramePr>
        <p:xfrm>
          <a:off x="-1" y="2543175"/>
          <a:ext cx="9108505" cy="3735832"/>
        </p:xfrm>
        <a:graphic>
          <a:graphicData uri="http://schemas.openxmlformats.org/drawingml/2006/table">
            <a:tbl>
              <a:tblPr firstRow="1" bandRow="1">
                <a:tableStyleId>{5C22544A-7EE6-4342-B048-85BDC9FD1C3A}</a:tableStyleId>
              </a:tblPr>
              <a:tblGrid>
                <a:gridCol w="4211961"/>
                <a:gridCol w="2736304"/>
                <a:gridCol w="2160240"/>
              </a:tblGrid>
              <a:tr h="370840">
                <a:tc>
                  <a:txBody>
                    <a:bodyPr/>
                    <a:lstStyle/>
                    <a:p>
                      <a:pPr algn="ctr">
                        <a:lnSpc>
                          <a:spcPct val="115000"/>
                        </a:lnSpc>
                        <a:spcBef>
                          <a:spcPts val="540"/>
                        </a:spcBef>
                        <a:spcAft>
                          <a:spcPts val="540"/>
                        </a:spcAft>
                      </a:pPr>
                      <a:r>
                        <a:rPr lang="ru-RU" sz="1100" b="1" kern="0" dirty="0">
                          <a:solidFill>
                            <a:srgbClr val="26282F"/>
                          </a:solidFill>
                          <a:effectLst/>
                          <a:latin typeface="Calibri"/>
                          <a:cs typeface="Times New Roman"/>
                        </a:rPr>
                        <a:t>Вид нарушения</a:t>
                      </a:r>
                    </a:p>
                  </a:txBody>
                  <a:tcPr marL="68580" marR="68580" marT="0" marB="0"/>
                </a:tc>
                <a:tc>
                  <a:txBody>
                    <a:bodyPr/>
                    <a:lstStyle/>
                    <a:p>
                      <a:pPr algn="ctr">
                        <a:lnSpc>
                          <a:spcPct val="115000"/>
                        </a:lnSpc>
                        <a:spcBef>
                          <a:spcPts val="540"/>
                        </a:spcBef>
                        <a:spcAft>
                          <a:spcPts val="540"/>
                        </a:spcAft>
                      </a:pPr>
                      <a:r>
                        <a:rPr lang="ru-RU" sz="1100" b="1" kern="0">
                          <a:solidFill>
                            <a:srgbClr val="26282F"/>
                          </a:solidFill>
                          <a:effectLst/>
                          <a:latin typeface="Calibri"/>
                          <a:cs typeface="Times New Roman"/>
                        </a:rPr>
                        <a:t>Размер штрафа</a:t>
                      </a:r>
                    </a:p>
                  </a:txBody>
                  <a:tcPr marL="68580" marR="68580" marT="0" marB="0" anchor="ctr"/>
                </a:tc>
                <a:tc>
                  <a:txBody>
                    <a:bodyPr/>
                    <a:lstStyle/>
                    <a:p>
                      <a:pPr algn="ctr">
                        <a:lnSpc>
                          <a:spcPct val="115000"/>
                        </a:lnSpc>
                        <a:spcBef>
                          <a:spcPts val="540"/>
                        </a:spcBef>
                        <a:spcAft>
                          <a:spcPts val="540"/>
                        </a:spcAft>
                      </a:pPr>
                      <a:r>
                        <a:rPr lang="ru-RU" sz="1100" b="1" kern="0">
                          <a:solidFill>
                            <a:srgbClr val="26282F"/>
                          </a:solidFill>
                          <a:effectLst/>
                          <a:latin typeface="Calibri"/>
                          <a:cs typeface="Times New Roman"/>
                        </a:rPr>
                        <a:t>Норма</a:t>
                      </a:r>
                    </a:p>
                  </a:txBody>
                  <a:tcPr marL="68580" marR="68580" marT="0" marB="0" anchor="ctr"/>
                </a:tc>
              </a:tr>
              <a:tr h="370840">
                <a:tc>
                  <a:txBody>
                    <a:bodyPr/>
                    <a:lstStyle/>
                    <a:p>
                      <a:pPr>
                        <a:lnSpc>
                          <a:spcPct val="115000"/>
                        </a:lnSpc>
                        <a:spcAft>
                          <a:spcPts val="0"/>
                        </a:spcAft>
                      </a:pPr>
                      <a:r>
                        <a:rPr lang="ru-RU" sz="1200" dirty="0">
                          <a:effectLst/>
                          <a:latin typeface="Times New Roman CYR"/>
                          <a:ea typeface="Times New Roman"/>
                          <a:cs typeface="Times New Roman CYR"/>
                        </a:rPr>
                        <a:t>Отказ или уклонение поставщика российских вооружения и военной техники, которые не имеют российских аналогов, единственного поставщика (исполнителя, подрядчика), определенного законодательными актами РФ, актами Президента РФ, актами Правительства РФ, от заключения государственного контракта по государственному оборонному заказу, если заключение такого государственного контракта является обязательным для указанных лиц, за исключением случаев, предусмотренных </a:t>
                      </a:r>
                      <a:r>
                        <a:rPr lang="ru-RU" sz="1200" b="0" u="none" strike="noStrike" dirty="0">
                          <a:solidFill>
                            <a:srgbClr val="000000"/>
                          </a:solidFill>
                          <a:effectLst/>
                          <a:latin typeface="Times New Roman CYR"/>
                          <a:ea typeface="Times New Roman"/>
                          <a:cs typeface="Times New Roman"/>
                        </a:rPr>
                        <a:t>ст. 14.31</a:t>
                      </a:r>
                      <a:r>
                        <a:rPr lang="ru-RU" sz="1200" dirty="0">
                          <a:effectLst/>
                          <a:latin typeface="Times New Roman CYR"/>
                          <a:ea typeface="Times New Roman"/>
                          <a:cs typeface="Times New Roman CYR"/>
                        </a:rPr>
                        <a:t> КоАП РФ</a:t>
                      </a:r>
                    </a:p>
                  </a:txBody>
                  <a:tcPr marL="68580" marR="68580" marT="0" marB="0"/>
                </a:tc>
                <a:tc rowSpan="2">
                  <a:txBody>
                    <a:bodyPr/>
                    <a:lstStyle/>
                    <a:p>
                      <a:pPr>
                        <a:lnSpc>
                          <a:spcPct val="115000"/>
                        </a:lnSpc>
                        <a:spcAft>
                          <a:spcPts val="0"/>
                        </a:spcAft>
                      </a:pPr>
                      <a:r>
                        <a:rPr lang="ru-RU" sz="1200">
                          <a:effectLst/>
                          <a:latin typeface="Times New Roman CYR"/>
                          <a:ea typeface="Times New Roman"/>
                          <a:cs typeface="Times New Roman CYR"/>
                        </a:rPr>
                        <a:t>от 30 тыс. руб. до 50 тыс. руб. для должностных лиц</a:t>
                      </a:r>
                    </a:p>
                    <a:p>
                      <a:pPr algn="just">
                        <a:lnSpc>
                          <a:spcPct val="115000"/>
                        </a:lnSpc>
                        <a:spcAft>
                          <a:spcPts val="0"/>
                        </a:spcAft>
                      </a:pPr>
                      <a:r>
                        <a:rPr lang="ru-RU" sz="1200">
                          <a:effectLst/>
                          <a:latin typeface="Times New Roman CYR"/>
                          <a:ea typeface="Times New Roman"/>
                          <a:cs typeface="Times New Roman CYR"/>
                        </a:rPr>
                        <a:t> </a:t>
                      </a:r>
                    </a:p>
                    <a:p>
                      <a:pPr>
                        <a:lnSpc>
                          <a:spcPct val="115000"/>
                        </a:lnSpc>
                        <a:spcAft>
                          <a:spcPts val="0"/>
                        </a:spcAft>
                      </a:pPr>
                      <a:r>
                        <a:rPr lang="ru-RU" sz="1200">
                          <a:effectLst/>
                          <a:latin typeface="Times New Roman CYR"/>
                          <a:ea typeface="Times New Roman"/>
                          <a:cs typeface="Times New Roman CYR"/>
                        </a:rPr>
                        <a:t>от 300 тыс. руб. до 1 млн руб. для юридических лиц</a:t>
                      </a:r>
                    </a:p>
                  </a:txBody>
                  <a:tcPr marL="68580" marR="68580" marT="0" marB="0"/>
                </a:tc>
                <a:tc>
                  <a:txBody>
                    <a:bodyPr/>
                    <a:lstStyle/>
                    <a:p>
                      <a:pPr>
                        <a:lnSpc>
                          <a:spcPct val="115000"/>
                        </a:lnSpc>
                        <a:spcAft>
                          <a:spcPts val="0"/>
                        </a:spcAft>
                      </a:pPr>
                      <a:r>
                        <a:rPr lang="ru-RU" sz="1200" b="0" u="none" strike="noStrike" dirty="0">
                          <a:solidFill>
                            <a:srgbClr val="000000"/>
                          </a:solidFill>
                          <a:effectLst/>
                          <a:latin typeface="Times New Roman CYR"/>
                          <a:ea typeface="Times New Roman"/>
                          <a:cs typeface="Times New Roman"/>
                        </a:rPr>
                        <a:t>ч. 1 ст. 7.29.2</a:t>
                      </a:r>
                      <a:r>
                        <a:rPr lang="ru-RU" sz="1200" dirty="0">
                          <a:effectLst/>
                          <a:latin typeface="Times New Roman CYR"/>
                          <a:ea typeface="Times New Roman"/>
                          <a:cs typeface="Times New Roman CYR"/>
                        </a:rPr>
                        <a:t> КоАП РФ</a:t>
                      </a:r>
                    </a:p>
                  </a:txBody>
                  <a:tcPr marL="68580" marR="68580" marT="0" marB="0"/>
                </a:tc>
              </a:tr>
              <a:tr h="370840">
                <a:tc>
                  <a:txBody>
                    <a:bodyPr/>
                    <a:lstStyle/>
                    <a:p>
                      <a:pPr>
                        <a:lnSpc>
                          <a:spcPct val="115000"/>
                        </a:lnSpc>
                        <a:spcAft>
                          <a:spcPts val="0"/>
                        </a:spcAft>
                      </a:pPr>
                      <a:r>
                        <a:rPr lang="ru-RU" sz="1200">
                          <a:effectLst/>
                          <a:latin typeface="Times New Roman CYR"/>
                          <a:ea typeface="Times New Roman"/>
                          <a:cs typeface="Times New Roman CYR"/>
                        </a:rPr>
                        <a:t>Отказ или уклонение поставщика (исполнителя, подрядчика), занимающего в соответствии с законодательством РФ в сфере государственного оборонного заказа доминирующее положение, от заключения договора, необходимого для выполнения государственного оборонного заказа, если заключение такого договора является обязательным для указанного лица</a:t>
                      </a:r>
                    </a:p>
                  </a:txBody>
                  <a:tcPr marL="68580" marR="68580" marT="0" marB="0"/>
                </a:tc>
                <a:tc vMerge="1">
                  <a:txBody>
                    <a:bodyPr/>
                    <a:lstStyle/>
                    <a:p>
                      <a:endParaRPr lang="ru-RU"/>
                    </a:p>
                  </a:txBody>
                  <a:tcPr/>
                </a:tc>
                <a:tc>
                  <a:txBody>
                    <a:bodyPr/>
                    <a:lstStyle/>
                    <a:p>
                      <a:pPr>
                        <a:lnSpc>
                          <a:spcPct val="115000"/>
                        </a:lnSpc>
                        <a:spcAft>
                          <a:spcPts val="0"/>
                        </a:spcAft>
                      </a:pPr>
                      <a:r>
                        <a:rPr lang="ru-RU" sz="1200" b="0" u="none" strike="noStrike" dirty="0">
                          <a:solidFill>
                            <a:srgbClr val="000000"/>
                          </a:solidFill>
                          <a:effectLst/>
                          <a:latin typeface="Times New Roman CYR"/>
                          <a:ea typeface="Times New Roman"/>
                          <a:cs typeface="Times New Roman"/>
                        </a:rPr>
                        <a:t>ч. 2 ст. 7.29.2</a:t>
                      </a:r>
                      <a:r>
                        <a:rPr lang="ru-RU" sz="1200" dirty="0">
                          <a:effectLst/>
                          <a:latin typeface="Times New Roman CYR"/>
                          <a:ea typeface="Times New Roman"/>
                          <a:cs typeface="Times New Roman CYR"/>
                        </a:rPr>
                        <a:t> КоАП РФ</a:t>
                      </a:r>
                    </a:p>
                  </a:txBody>
                  <a:tcPr marL="68580" marR="68580" marT="0" marB="0"/>
                </a:tc>
              </a:tr>
            </a:tbl>
          </a:graphicData>
        </a:graphic>
      </p:graphicFrame>
    </p:spTree>
    <p:extLst>
      <p:ext uri="{BB962C8B-B14F-4D97-AF65-F5344CB8AC3E}">
        <p14:creationId xmlns:p14="http://schemas.microsoft.com/office/powerpoint/2010/main" val="11461208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476672"/>
            <a:ext cx="8229600" cy="1066800"/>
          </a:xfrm>
        </p:spPr>
        <p:txBody>
          <a:bodyPr>
            <a:noAutofit/>
          </a:bodyPr>
          <a:lstStyle/>
          <a:p>
            <a:pPr algn="ctr"/>
            <a:r>
              <a:rPr lang="ru-RU" sz="2000" b="1" dirty="0"/>
              <a:t>Ответственность заказчика за нарушения при принятии решения о способе и об условиях определения контрагента, нарушение сроков размещения заказа </a:t>
            </a:r>
            <a:r>
              <a:rPr lang="ru-RU" sz="2000" b="1" dirty="0" smtClean="0"/>
              <a:t>(после1 </a:t>
            </a:r>
            <a:r>
              <a:rPr lang="ru-RU" sz="2000" b="1" dirty="0"/>
              <a:t>марта 2025 года)</a:t>
            </a:r>
            <a:r>
              <a:rPr lang="ru-RU" sz="2000" dirty="0"/>
              <a:t/>
            </a:r>
            <a:br>
              <a:rPr lang="ru-RU" sz="2000" dirty="0"/>
            </a:br>
            <a:endParaRPr lang="ru-RU" sz="20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2787539758"/>
              </p:ext>
            </p:extLst>
          </p:nvPr>
        </p:nvGraphicFramePr>
        <p:xfrm>
          <a:off x="0" y="1556792"/>
          <a:ext cx="9158288" cy="4607560"/>
        </p:xfrm>
        <a:graphic>
          <a:graphicData uri="http://schemas.openxmlformats.org/drawingml/2006/table">
            <a:tbl>
              <a:tblPr firstRow="1" bandRow="1">
                <a:tableStyleId>{5C22544A-7EE6-4342-B048-85BDC9FD1C3A}</a:tableStyleId>
              </a:tblPr>
              <a:tblGrid>
                <a:gridCol w="3146128"/>
                <a:gridCol w="1872208"/>
                <a:gridCol w="1850380"/>
                <a:gridCol w="2289572"/>
              </a:tblGrid>
              <a:tr h="370840">
                <a:tc rowSpan="2">
                  <a:txBody>
                    <a:bodyPr/>
                    <a:lstStyle/>
                    <a:p>
                      <a:r>
                        <a:rPr lang="ru-RU" dirty="0" smtClean="0"/>
                        <a:t>нарушение</a:t>
                      </a:r>
                      <a:endParaRPr lang="ru-RU" dirty="0"/>
                    </a:p>
                  </a:txBody>
                  <a:tcPr/>
                </a:tc>
                <a:tc gridSpan="2">
                  <a:txBody>
                    <a:bodyPr/>
                    <a:lstStyle/>
                    <a:p>
                      <a:pPr algn="ctr"/>
                      <a:r>
                        <a:rPr lang="ru-RU" dirty="0" smtClean="0"/>
                        <a:t>ответственность</a:t>
                      </a:r>
                      <a:endParaRPr lang="ru-RU" dirty="0"/>
                    </a:p>
                  </a:txBody>
                  <a:tcPr/>
                </a:tc>
                <a:tc hMerge="1">
                  <a:txBody>
                    <a:bodyPr/>
                    <a:lstStyle/>
                    <a:p>
                      <a:endParaRPr lang="ru-RU" dirty="0"/>
                    </a:p>
                  </a:txBody>
                  <a:tcPr/>
                </a:tc>
                <a:tc rowSpan="2">
                  <a:txBody>
                    <a:bodyPr/>
                    <a:lstStyle/>
                    <a:p>
                      <a:r>
                        <a:rPr lang="ru-RU" dirty="0" smtClean="0"/>
                        <a:t>Норма КоАП</a:t>
                      </a:r>
                      <a:endParaRPr lang="ru-RU" dirty="0"/>
                    </a:p>
                  </a:txBody>
                  <a:tcPr/>
                </a:tc>
              </a:tr>
              <a:tr h="370840">
                <a:tc vMerge="1">
                  <a:txBody>
                    <a:bodyPr/>
                    <a:lstStyle/>
                    <a:p>
                      <a:endParaRPr lang="ru-RU" dirty="0"/>
                    </a:p>
                  </a:txBody>
                  <a:tcPr/>
                </a:tc>
                <a:tc>
                  <a:txBody>
                    <a:bodyPr/>
                    <a:lstStyle/>
                    <a:p>
                      <a:r>
                        <a:rPr lang="ru-RU" dirty="0" smtClean="0"/>
                        <a:t>Должностные лица</a:t>
                      </a:r>
                      <a:endParaRPr lang="ru-RU" dirty="0"/>
                    </a:p>
                  </a:txBody>
                  <a:tcPr/>
                </a:tc>
                <a:tc>
                  <a:txBody>
                    <a:bodyPr/>
                    <a:lstStyle/>
                    <a:p>
                      <a:r>
                        <a:rPr lang="ru-RU" dirty="0" smtClean="0"/>
                        <a:t>Юридические лица</a:t>
                      </a:r>
                      <a:endParaRPr lang="ru-RU" dirty="0"/>
                    </a:p>
                  </a:txBody>
                  <a:tcPr/>
                </a:tc>
                <a:tc vMerge="1">
                  <a:txBody>
                    <a:bodyPr/>
                    <a:lstStyle/>
                    <a:p>
                      <a:endParaRPr lang="ru-RU" dirty="0"/>
                    </a:p>
                  </a:txBody>
                  <a:tcPr/>
                </a:tc>
              </a:tr>
              <a:tr h="370840">
                <a:tc>
                  <a:txBody>
                    <a:bodyPr/>
                    <a:lstStyle/>
                    <a:p>
                      <a:r>
                        <a:rPr kumimoji="0" lang="ru-RU" sz="1400" b="0" i="0" kern="1200" dirty="0" smtClean="0">
                          <a:solidFill>
                            <a:schemeClr val="dk1"/>
                          </a:solidFill>
                          <a:effectLst/>
                          <a:latin typeface="+mn-lt"/>
                          <a:ea typeface="+mn-ea"/>
                          <a:cs typeface="+mn-cs"/>
                        </a:rPr>
                        <a:t>Непредставление или несвоевременное представление головным исполнителем или лицом, для которого обязательно принятие ГОЗ, по запросу гос. заказчика или головного исполнителя предложения о цене на продукцию (в том числе обосновывающих такую цену документов) либо информации, подлежащей представлению</a:t>
                      </a:r>
                      <a:endParaRPr kumimoji="0" lang="ru-RU" sz="1400" b="0" i="0" kern="1200" dirty="0">
                        <a:solidFill>
                          <a:schemeClr val="dk1"/>
                        </a:solidFill>
                        <a:effectLst/>
                        <a:latin typeface="+mn-lt"/>
                        <a:ea typeface="+mn-ea"/>
                        <a:cs typeface="+mn-cs"/>
                      </a:endParaRPr>
                    </a:p>
                  </a:txBody>
                  <a:tcPr/>
                </a:tc>
                <a:tc>
                  <a:txBody>
                    <a:bodyPr/>
                    <a:lstStyle/>
                    <a:p>
                      <a:pPr algn="l"/>
                      <a:r>
                        <a:rPr lang="ru-RU" b="0" i="0" dirty="0" smtClean="0">
                          <a:solidFill>
                            <a:srgbClr val="2B2B2B"/>
                          </a:solidFill>
                          <a:effectLst/>
                          <a:latin typeface="PT Sans"/>
                        </a:rPr>
                        <a:t>От 30 до 50 000 руб.</a:t>
                      </a:r>
                      <a:endParaRPr lang="ru-RU" b="0" i="0" dirty="0">
                        <a:solidFill>
                          <a:srgbClr val="2B2B2B"/>
                        </a:solidFill>
                        <a:effectLst/>
                        <a:latin typeface="PT Sans"/>
                      </a:endParaRPr>
                    </a:p>
                  </a:txBody>
                  <a:tcPr/>
                </a:tc>
                <a:tc>
                  <a:txBody>
                    <a:bodyPr/>
                    <a:lstStyle/>
                    <a:p>
                      <a:r>
                        <a:rPr kumimoji="0" lang="ru-RU" b="0" i="0" kern="1200" dirty="0" smtClean="0">
                          <a:solidFill>
                            <a:schemeClr val="dk1"/>
                          </a:solidFill>
                          <a:effectLst/>
                          <a:latin typeface="+mn-lt"/>
                          <a:ea typeface="+mn-ea"/>
                          <a:cs typeface="+mn-cs"/>
                        </a:rPr>
                        <a:t>От 300 000 до 500 000 руб.</a:t>
                      </a:r>
                      <a:endParaRPr kumimoji="0" lang="ru-RU" b="0" i="0" kern="1200" dirty="0">
                        <a:solidFill>
                          <a:schemeClr val="dk1"/>
                        </a:solidFill>
                        <a:effectLst/>
                        <a:latin typeface="+mn-lt"/>
                        <a:ea typeface="+mn-ea"/>
                        <a:cs typeface="+mn-cs"/>
                      </a:endParaRPr>
                    </a:p>
                  </a:txBody>
                  <a:tcPr/>
                </a:tc>
                <a:tc>
                  <a:txBody>
                    <a:bodyPr/>
                    <a:lstStyle/>
                    <a:p>
                      <a:r>
                        <a:rPr lang="ru-RU" dirty="0" smtClean="0"/>
                        <a:t>Ч. 15 ст. 7.30.3</a:t>
                      </a:r>
                      <a:endParaRPr lang="ru-RU" dirty="0"/>
                    </a:p>
                  </a:txBody>
                  <a:tcPr/>
                </a:tc>
              </a:tr>
              <a:tr h="370840">
                <a:tc>
                  <a:txBody>
                    <a:bodyPr/>
                    <a:lstStyle/>
                    <a:p>
                      <a:r>
                        <a:rPr kumimoji="0" lang="ru-RU" sz="1400" b="0" i="0" kern="1200" dirty="0" smtClean="0">
                          <a:solidFill>
                            <a:schemeClr val="dk1"/>
                          </a:solidFill>
                          <a:effectLst/>
                          <a:latin typeface="+mn-lt"/>
                          <a:ea typeface="+mn-ea"/>
                          <a:cs typeface="+mn-cs"/>
                        </a:rPr>
                        <a:t>Нарушение головным исполнителем, исполнителем по ГОЗ сроков или порядка представления обязательного отчета об исполнении контракта</a:t>
                      </a:r>
                      <a:endParaRPr kumimoji="0" lang="ru-RU" sz="1400" b="0" i="0" kern="1200" dirty="0">
                        <a:solidFill>
                          <a:schemeClr val="dk1"/>
                        </a:solidFill>
                        <a:effectLst/>
                        <a:latin typeface="+mn-lt"/>
                        <a:ea typeface="+mn-ea"/>
                        <a:cs typeface="+mn-cs"/>
                      </a:endParaRPr>
                    </a:p>
                  </a:txBody>
                  <a:tcPr/>
                </a:tc>
                <a:tc>
                  <a:txBody>
                    <a:bodyPr/>
                    <a:lstStyle/>
                    <a:p>
                      <a:r>
                        <a:rPr kumimoji="0" lang="ru-RU" b="0" i="0" kern="1200" dirty="0" smtClean="0">
                          <a:solidFill>
                            <a:schemeClr val="dk1"/>
                          </a:solidFill>
                          <a:effectLst/>
                          <a:latin typeface="+mn-lt"/>
                          <a:ea typeface="+mn-ea"/>
                          <a:cs typeface="+mn-cs"/>
                        </a:rPr>
                        <a:t>от 30 до 50 000 руб.</a:t>
                      </a:r>
                      <a:endParaRPr kumimoji="0" lang="ru-RU" b="0" i="0" kern="1200" dirty="0">
                        <a:solidFill>
                          <a:schemeClr val="dk1"/>
                        </a:solidFill>
                        <a:effectLst/>
                        <a:latin typeface="+mn-lt"/>
                        <a:ea typeface="+mn-ea"/>
                        <a:cs typeface="+mn-cs"/>
                      </a:endParaRPr>
                    </a:p>
                  </a:txBody>
                  <a:tcPr/>
                </a:tc>
                <a:tc>
                  <a:txBody>
                    <a:bodyPr/>
                    <a:lstStyle/>
                    <a:p>
                      <a:r>
                        <a:rPr kumimoji="0" lang="ru-RU" b="0" i="0" kern="1200" dirty="0" smtClean="0">
                          <a:solidFill>
                            <a:schemeClr val="dk1"/>
                          </a:solidFill>
                          <a:effectLst/>
                          <a:latin typeface="+mn-lt"/>
                          <a:ea typeface="+mn-ea"/>
                          <a:cs typeface="+mn-cs"/>
                        </a:rPr>
                        <a:t>От 300 000 до 1 000 000 руб.</a:t>
                      </a:r>
                      <a:endParaRPr lang="ru-RU" dirty="0"/>
                    </a:p>
                  </a:txBody>
                  <a:tcPr/>
                </a:tc>
                <a:tc>
                  <a:txBody>
                    <a:bodyPr/>
                    <a:lstStyle/>
                    <a:p>
                      <a:r>
                        <a:rPr lang="ru-RU" dirty="0" smtClean="0"/>
                        <a:t>Ч. 16 ст. 7.30.3</a:t>
                      </a:r>
                      <a:endParaRPr lang="ru-RU" dirty="0"/>
                    </a:p>
                  </a:txBody>
                  <a:tcPr/>
                </a:tc>
              </a:tr>
            </a:tbl>
          </a:graphicData>
        </a:graphic>
      </p:graphicFrame>
    </p:spTree>
    <p:extLst>
      <p:ext uri="{BB962C8B-B14F-4D97-AF65-F5344CB8AC3E}">
        <p14:creationId xmlns:p14="http://schemas.microsoft.com/office/powerpoint/2010/main" val="16484259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2400" b="1" dirty="0"/>
              <a:t>7. Ответственность головного исполнителя, исполнителя за нарушение условий государственного контракта по государственному оборонному заказу (до 1 марта 2025 года)</a:t>
            </a:r>
            <a:r>
              <a:rPr lang="ru-RU" sz="2400" dirty="0"/>
              <a:t/>
            </a:r>
            <a:br>
              <a:rPr lang="ru-RU" sz="2400" dirty="0"/>
            </a:br>
            <a:endParaRPr lang="ru-RU" sz="24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1755883464"/>
              </p:ext>
            </p:extLst>
          </p:nvPr>
        </p:nvGraphicFramePr>
        <p:xfrm>
          <a:off x="0" y="2249488"/>
          <a:ext cx="9108504" cy="3946144"/>
        </p:xfrm>
        <a:graphic>
          <a:graphicData uri="http://schemas.openxmlformats.org/drawingml/2006/table">
            <a:tbl>
              <a:tblPr firstRow="1" bandRow="1">
                <a:tableStyleId>{5C22544A-7EE6-4342-B048-85BDC9FD1C3A}</a:tableStyleId>
              </a:tblPr>
              <a:tblGrid>
                <a:gridCol w="5076056"/>
                <a:gridCol w="2232248"/>
                <a:gridCol w="1800200"/>
              </a:tblGrid>
              <a:tr h="370840">
                <a:tc>
                  <a:txBody>
                    <a:bodyPr/>
                    <a:lstStyle/>
                    <a:p>
                      <a:pPr algn="ctr">
                        <a:lnSpc>
                          <a:spcPct val="115000"/>
                        </a:lnSpc>
                        <a:spcBef>
                          <a:spcPts val="540"/>
                        </a:spcBef>
                        <a:spcAft>
                          <a:spcPts val="540"/>
                        </a:spcAft>
                      </a:pPr>
                      <a:r>
                        <a:rPr lang="ru-RU" sz="1100" b="1" kern="0" dirty="0">
                          <a:solidFill>
                            <a:srgbClr val="26282F"/>
                          </a:solidFill>
                          <a:effectLst/>
                          <a:latin typeface="Calibri"/>
                          <a:cs typeface="Times New Roman"/>
                        </a:rPr>
                        <a:t>Вид нарушения</a:t>
                      </a:r>
                    </a:p>
                  </a:txBody>
                  <a:tcPr marL="68580" marR="68580" marT="0" marB="0"/>
                </a:tc>
                <a:tc>
                  <a:txBody>
                    <a:bodyPr/>
                    <a:lstStyle/>
                    <a:p>
                      <a:pPr algn="ctr">
                        <a:lnSpc>
                          <a:spcPct val="115000"/>
                        </a:lnSpc>
                        <a:spcBef>
                          <a:spcPts val="540"/>
                        </a:spcBef>
                        <a:spcAft>
                          <a:spcPts val="540"/>
                        </a:spcAft>
                      </a:pPr>
                      <a:r>
                        <a:rPr lang="ru-RU" sz="1100" b="1" kern="0" dirty="0">
                          <a:solidFill>
                            <a:srgbClr val="26282F"/>
                          </a:solidFill>
                          <a:effectLst/>
                          <a:latin typeface="Calibri"/>
                          <a:cs typeface="Times New Roman"/>
                        </a:rPr>
                        <a:t>Ответственность</a:t>
                      </a:r>
                    </a:p>
                  </a:txBody>
                  <a:tcPr marL="68580" marR="68580" marT="0" marB="0"/>
                </a:tc>
                <a:tc>
                  <a:txBody>
                    <a:bodyPr/>
                    <a:lstStyle/>
                    <a:p>
                      <a:pPr algn="ctr">
                        <a:lnSpc>
                          <a:spcPct val="115000"/>
                        </a:lnSpc>
                        <a:spcBef>
                          <a:spcPts val="540"/>
                        </a:spcBef>
                        <a:spcAft>
                          <a:spcPts val="540"/>
                        </a:spcAft>
                      </a:pPr>
                      <a:r>
                        <a:rPr lang="ru-RU" sz="1100" b="1" kern="0">
                          <a:solidFill>
                            <a:srgbClr val="26282F"/>
                          </a:solidFill>
                          <a:effectLst/>
                          <a:latin typeface="Calibri"/>
                          <a:cs typeface="Times New Roman"/>
                        </a:rPr>
                        <a:t>Норма</a:t>
                      </a:r>
                    </a:p>
                  </a:txBody>
                  <a:tcPr marL="68580" marR="68580" marT="0" marB="0"/>
                </a:tc>
              </a:tr>
              <a:tr h="370840">
                <a:tc>
                  <a:txBody>
                    <a:bodyPr/>
                    <a:lstStyle/>
                    <a:p>
                      <a:pPr>
                        <a:lnSpc>
                          <a:spcPct val="115000"/>
                        </a:lnSpc>
                        <a:spcAft>
                          <a:spcPts val="0"/>
                        </a:spcAft>
                      </a:pPr>
                      <a:r>
                        <a:rPr lang="ru-RU" sz="1200">
                          <a:effectLst/>
                          <a:latin typeface="Times New Roman CYR"/>
                          <a:ea typeface="Times New Roman"/>
                          <a:cs typeface="Times New Roman CYR"/>
                        </a:rPr>
                        <a:t>Нарушение головным исполнителем условий государственного контракта по государственному оборонному заказу, касающихся количества, качества, комплектности поставляемых товаров, качества выполняемых работ, оказываемых услуг, сроков поставки товаров, выполнения работ, оказания услуг, если эти действия не содержат признаков уголовно наказуемого деяния</a:t>
                      </a:r>
                    </a:p>
                  </a:txBody>
                  <a:tcPr marL="68580" marR="68580" marT="0" marB="0"/>
                </a:tc>
                <a:tc rowSpan="2">
                  <a:txBody>
                    <a:bodyPr/>
                    <a:lstStyle/>
                    <a:p>
                      <a:pPr>
                        <a:lnSpc>
                          <a:spcPct val="115000"/>
                        </a:lnSpc>
                        <a:spcAft>
                          <a:spcPts val="0"/>
                        </a:spcAft>
                      </a:pPr>
                      <a:r>
                        <a:rPr lang="ru-RU" sz="1200">
                          <a:effectLst/>
                          <a:latin typeface="Times New Roman CYR"/>
                          <a:ea typeface="Times New Roman"/>
                          <a:cs typeface="Times New Roman CYR"/>
                        </a:rPr>
                        <a:t>наложение штрафа в размере от 30 тыс. руб. до 50 тыс. руб. на должностных лиц</a:t>
                      </a:r>
                    </a:p>
                  </a:txBody>
                  <a:tcPr marL="68580" marR="68580" marT="0" marB="0"/>
                </a:tc>
                <a:tc rowSpan="2">
                  <a:txBody>
                    <a:bodyPr/>
                    <a:lstStyle/>
                    <a:p>
                      <a:pPr>
                        <a:lnSpc>
                          <a:spcPct val="115000"/>
                        </a:lnSpc>
                        <a:spcAft>
                          <a:spcPts val="0"/>
                        </a:spcAft>
                      </a:pPr>
                      <a:r>
                        <a:rPr lang="ru-RU" sz="1200" b="0" u="none" strike="noStrike" dirty="0">
                          <a:solidFill>
                            <a:srgbClr val="000000"/>
                          </a:solidFill>
                          <a:effectLst/>
                          <a:latin typeface="Times New Roman CYR"/>
                          <a:ea typeface="Times New Roman"/>
                          <a:cs typeface="Times New Roman"/>
                        </a:rPr>
                        <a:t>ч. 1 ст. 14.55</a:t>
                      </a:r>
                      <a:r>
                        <a:rPr lang="ru-RU" sz="1200" dirty="0">
                          <a:effectLst/>
                          <a:latin typeface="Times New Roman CYR"/>
                          <a:ea typeface="Times New Roman"/>
                          <a:cs typeface="Times New Roman CYR"/>
                        </a:rPr>
                        <a:t> КоАП РФ</a:t>
                      </a:r>
                    </a:p>
                  </a:txBody>
                  <a:tcPr marL="68580" marR="68580" marT="0" marB="0"/>
                </a:tc>
              </a:tr>
              <a:tr h="370840">
                <a:tc>
                  <a:txBody>
                    <a:bodyPr/>
                    <a:lstStyle/>
                    <a:p>
                      <a:pPr>
                        <a:lnSpc>
                          <a:spcPct val="115000"/>
                        </a:lnSpc>
                        <a:spcAft>
                          <a:spcPts val="0"/>
                        </a:spcAft>
                      </a:pPr>
                      <a:r>
                        <a:rPr lang="ru-RU" sz="1200">
                          <a:effectLst/>
                          <a:latin typeface="Times New Roman CYR"/>
                          <a:ea typeface="Times New Roman"/>
                          <a:cs typeface="Times New Roman CYR"/>
                        </a:rPr>
                        <a:t>Нарушение исполнителем условий договора, заключенного в целях выполнения государственного оборонного заказа, касающихся количества, качества, комплектности поставляемых товаров, качества выполняемых работ, оказываемых услуг, сроков поставки товаров, выполнения работ, оказания услуг, если эти действия не содержат признаков уголовно наказуемого деяния</a:t>
                      </a:r>
                    </a:p>
                  </a:txBody>
                  <a:tcPr marL="68580" marR="68580" marT="0" marB="0"/>
                </a:tc>
                <a:tc vMerge="1">
                  <a:txBody>
                    <a:bodyPr/>
                    <a:lstStyle/>
                    <a:p>
                      <a:endParaRPr lang="ru-RU"/>
                    </a:p>
                  </a:txBody>
                  <a:tcPr/>
                </a:tc>
                <a:tc vMerge="1">
                  <a:txBody>
                    <a:bodyPr/>
                    <a:lstStyle/>
                    <a:p>
                      <a:endParaRPr lang="ru-RU"/>
                    </a:p>
                  </a:txBody>
                  <a:tcPr/>
                </a:tc>
              </a:tr>
              <a:tr h="370840">
                <a:tc>
                  <a:txBody>
                    <a:bodyPr/>
                    <a:lstStyle/>
                    <a:p>
                      <a:pPr>
                        <a:lnSpc>
                          <a:spcPct val="115000"/>
                        </a:lnSpc>
                        <a:spcAft>
                          <a:spcPts val="0"/>
                        </a:spcAft>
                      </a:pPr>
                      <a:r>
                        <a:rPr lang="ru-RU" sz="1200">
                          <a:effectLst/>
                          <a:latin typeface="Times New Roman CYR"/>
                          <a:ea typeface="Times New Roman"/>
                          <a:cs typeface="Times New Roman CYR"/>
                        </a:rPr>
                        <a:t>Нарушение головным исполнителем срока и порядка оплаты товаров (работ, услуг), поставляемых (выполняемых, оказываемых) по государственному оборонному заказу, в том числе неисполнение обязанности по обеспечению авансирования, если эти действия не содержат признаков уголовно наказуемого деяния</a:t>
                      </a:r>
                    </a:p>
                  </a:txBody>
                  <a:tcPr marL="68580" marR="68580" marT="0" marB="0"/>
                </a:tc>
                <a:tc>
                  <a:txBody>
                    <a:bodyPr/>
                    <a:lstStyle/>
                    <a:p>
                      <a:pPr>
                        <a:lnSpc>
                          <a:spcPct val="115000"/>
                        </a:lnSpc>
                        <a:spcAft>
                          <a:spcPts val="0"/>
                        </a:spcAft>
                      </a:pPr>
                      <a:r>
                        <a:rPr lang="ru-RU" sz="1200" dirty="0">
                          <a:effectLst/>
                          <a:latin typeface="Times New Roman CYR"/>
                          <a:ea typeface="Times New Roman"/>
                          <a:cs typeface="Times New Roman CYR"/>
                        </a:rPr>
                        <a:t>наложение штрафа в размере от 50 тыс. руб. до 100 тыс. руб. на должностных лиц</a:t>
                      </a:r>
                    </a:p>
                  </a:txBody>
                  <a:tcPr marL="68580" marR="68580" marT="0" marB="0"/>
                </a:tc>
                <a:tc>
                  <a:txBody>
                    <a:bodyPr/>
                    <a:lstStyle/>
                    <a:p>
                      <a:pPr>
                        <a:lnSpc>
                          <a:spcPct val="115000"/>
                        </a:lnSpc>
                        <a:spcAft>
                          <a:spcPts val="0"/>
                        </a:spcAft>
                      </a:pPr>
                      <a:r>
                        <a:rPr lang="ru-RU" sz="1200" b="0" u="none" strike="noStrike" dirty="0">
                          <a:solidFill>
                            <a:srgbClr val="000000"/>
                          </a:solidFill>
                          <a:effectLst/>
                          <a:latin typeface="Times New Roman CYR"/>
                          <a:ea typeface="Times New Roman"/>
                          <a:cs typeface="Times New Roman"/>
                        </a:rPr>
                        <a:t>ч. 2.1 ст. 14.55</a:t>
                      </a:r>
                      <a:r>
                        <a:rPr lang="ru-RU" sz="1200" dirty="0">
                          <a:effectLst/>
                          <a:latin typeface="Times New Roman CYR"/>
                          <a:ea typeface="Times New Roman"/>
                          <a:cs typeface="Times New Roman CYR"/>
                        </a:rPr>
                        <a:t> КоАП РФ</a:t>
                      </a:r>
                    </a:p>
                  </a:txBody>
                  <a:tcPr marL="68580" marR="68580" marT="0" marB="0"/>
                </a:tc>
              </a:tr>
            </a:tbl>
          </a:graphicData>
        </a:graphic>
      </p:graphicFrame>
    </p:spTree>
    <p:extLst>
      <p:ext uri="{BB962C8B-B14F-4D97-AF65-F5344CB8AC3E}">
        <p14:creationId xmlns:p14="http://schemas.microsoft.com/office/powerpoint/2010/main" val="27547233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2800" b="1" dirty="0"/>
              <a:t>8. Ответственность головного исполнителя за ликвидацию или перепрофилирование производственных мощностей (до 1 марта 2025 года)</a:t>
            </a:r>
            <a:r>
              <a:rPr lang="ru-RU" sz="2800" dirty="0"/>
              <a:t/>
            </a:r>
            <a:br>
              <a:rPr lang="ru-RU" sz="2800" dirty="0"/>
            </a:br>
            <a:endParaRPr lang="ru-RU" sz="28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1320596094"/>
              </p:ext>
            </p:extLst>
          </p:nvPr>
        </p:nvGraphicFramePr>
        <p:xfrm>
          <a:off x="457200" y="2249488"/>
          <a:ext cx="8229600" cy="3735832"/>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pPr algn="ctr">
                        <a:lnSpc>
                          <a:spcPct val="115000"/>
                        </a:lnSpc>
                        <a:spcBef>
                          <a:spcPts val="540"/>
                        </a:spcBef>
                        <a:spcAft>
                          <a:spcPts val="540"/>
                        </a:spcAft>
                      </a:pPr>
                      <a:r>
                        <a:rPr lang="ru-RU" sz="1600" b="1" kern="0" dirty="0">
                          <a:solidFill>
                            <a:srgbClr val="26282F"/>
                          </a:solidFill>
                          <a:effectLst/>
                          <a:latin typeface="Calibri"/>
                          <a:cs typeface="Times New Roman"/>
                        </a:rPr>
                        <a:t>Вид нарушения</a:t>
                      </a:r>
                    </a:p>
                  </a:txBody>
                  <a:tcPr marL="68580" marR="68580" marT="0" marB="0"/>
                </a:tc>
                <a:tc>
                  <a:txBody>
                    <a:bodyPr/>
                    <a:lstStyle/>
                    <a:p>
                      <a:pPr algn="ctr">
                        <a:lnSpc>
                          <a:spcPct val="115000"/>
                        </a:lnSpc>
                        <a:spcBef>
                          <a:spcPts val="540"/>
                        </a:spcBef>
                        <a:spcAft>
                          <a:spcPts val="540"/>
                        </a:spcAft>
                      </a:pPr>
                      <a:r>
                        <a:rPr lang="ru-RU" sz="1600" b="1" kern="0">
                          <a:solidFill>
                            <a:srgbClr val="26282F"/>
                          </a:solidFill>
                          <a:effectLst/>
                          <a:latin typeface="Calibri"/>
                          <a:cs typeface="Times New Roman"/>
                        </a:rPr>
                        <a:t>Размер штрафа</a:t>
                      </a:r>
                    </a:p>
                  </a:txBody>
                  <a:tcPr marL="68580" marR="68580" marT="0" marB="0"/>
                </a:tc>
                <a:tc>
                  <a:txBody>
                    <a:bodyPr/>
                    <a:lstStyle/>
                    <a:p>
                      <a:pPr algn="ctr">
                        <a:lnSpc>
                          <a:spcPct val="115000"/>
                        </a:lnSpc>
                        <a:spcBef>
                          <a:spcPts val="540"/>
                        </a:spcBef>
                        <a:spcAft>
                          <a:spcPts val="540"/>
                        </a:spcAft>
                      </a:pPr>
                      <a:r>
                        <a:rPr lang="ru-RU" sz="1600" b="1" kern="0">
                          <a:solidFill>
                            <a:srgbClr val="26282F"/>
                          </a:solidFill>
                          <a:effectLst/>
                          <a:latin typeface="Calibri"/>
                          <a:cs typeface="Times New Roman"/>
                        </a:rPr>
                        <a:t>Норма</a:t>
                      </a:r>
                    </a:p>
                  </a:txBody>
                  <a:tcPr marL="68580" marR="68580" marT="0" marB="0"/>
                </a:tc>
              </a:tr>
              <a:tr h="370840">
                <a:tc>
                  <a:txBody>
                    <a:bodyPr/>
                    <a:lstStyle/>
                    <a:p>
                      <a:pPr>
                        <a:lnSpc>
                          <a:spcPct val="115000"/>
                        </a:lnSpc>
                        <a:spcAft>
                          <a:spcPts val="0"/>
                        </a:spcAft>
                      </a:pPr>
                      <a:r>
                        <a:rPr lang="ru-RU" sz="1600" dirty="0">
                          <a:effectLst/>
                          <a:latin typeface="Times New Roman CYR"/>
                          <a:ea typeface="Times New Roman"/>
                          <a:cs typeface="Times New Roman CYR"/>
                        </a:rPr>
                        <a:t>Ликвидация или перепрофилирование без согласования с государственным заказчиком производственных мощностей, обеспечивающих поставки продукции по государственному оборонному заказу, в случае прекращения поставок такой продукции на очередной год и плановый период</a:t>
                      </a:r>
                    </a:p>
                  </a:txBody>
                  <a:tcPr marL="68580" marR="68580" marT="0" marB="0"/>
                </a:tc>
                <a:tc>
                  <a:txBody>
                    <a:bodyPr/>
                    <a:lstStyle/>
                    <a:p>
                      <a:pPr>
                        <a:lnSpc>
                          <a:spcPct val="115000"/>
                        </a:lnSpc>
                        <a:spcAft>
                          <a:spcPts val="0"/>
                        </a:spcAft>
                      </a:pPr>
                      <a:r>
                        <a:rPr lang="ru-RU" sz="1600" dirty="0">
                          <a:effectLst/>
                          <a:latin typeface="Times New Roman CYR"/>
                          <a:ea typeface="Times New Roman"/>
                          <a:cs typeface="Times New Roman CYR"/>
                        </a:rPr>
                        <a:t>от 30 тыс. руб. до 50 тыс. руб. для должностных лиц</a:t>
                      </a:r>
                    </a:p>
                    <a:p>
                      <a:pPr algn="just">
                        <a:lnSpc>
                          <a:spcPct val="115000"/>
                        </a:lnSpc>
                        <a:spcAft>
                          <a:spcPts val="0"/>
                        </a:spcAft>
                      </a:pPr>
                      <a:r>
                        <a:rPr lang="ru-RU" sz="1600" dirty="0">
                          <a:effectLst/>
                          <a:latin typeface="Times New Roman CYR"/>
                          <a:ea typeface="Times New Roman"/>
                          <a:cs typeface="Times New Roman CYR"/>
                        </a:rPr>
                        <a:t> </a:t>
                      </a:r>
                    </a:p>
                    <a:p>
                      <a:pPr>
                        <a:lnSpc>
                          <a:spcPct val="115000"/>
                        </a:lnSpc>
                        <a:spcAft>
                          <a:spcPts val="0"/>
                        </a:spcAft>
                      </a:pPr>
                      <a:r>
                        <a:rPr lang="ru-RU" sz="1600" dirty="0">
                          <a:effectLst/>
                          <a:latin typeface="Times New Roman CYR"/>
                          <a:ea typeface="Times New Roman"/>
                          <a:cs typeface="Times New Roman CYR"/>
                        </a:rPr>
                        <a:t>от 300 тыс. руб. до 1 млн руб. для юридических лиц</a:t>
                      </a:r>
                    </a:p>
                  </a:txBody>
                  <a:tcPr marL="68580" marR="68580" marT="0" marB="0"/>
                </a:tc>
                <a:tc>
                  <a:txBody>
                    <a:bodyPr/>
                    <a:lstStyle/>
                    <a:p>
                      <a:pPr>
                        <a:lnSpc>
                          <a:spcPct val="115000"/>
                        </a:lnSpc>
                        <a:spcAft>
                          <a:spcPts val="0"/>
                        </a:spcAft>
                      </a:pPr>
                      <a:r>
                        <a:rPr lang="ru-RU" sz="1600" b="0" u="none" strike="noStrike" dirty="0">
                          <a:solidFill>
                            <a:srgbClr val="000000"/>
                          </a:solidFill>
                          <a:effectLst/>
                          <a:latin typeface="Times New Roman CYR"/>
                          <a:ea typeface="Times New Roman"/>
                          <a:cs typeface="Times New Roman"/>
                        </a:rPr>
                        <a:t>ст. 14.55.1</a:t>
                      </a:r>
                      <a:r>
                        <a:rPr lang="ru-RU" sz="1600" dirty="0">
                          <a:effectLst/>
                          <a:latin typeface="Times New Roman CYR"/>
                          <a:ea typeface="Times New Roman"/>
                          <a:cs typeface="Times New Roman CYR"/>
                        </a:rPr>
                        <a:t> КоАП РФ</a:t>
                      </a:r>
                    </a:p>
                  </a:txBody>
                  <a:tcPr marL="68580" marR="68580" marT="0" marB="0"/>
                </a:tc>
              </a:tr>
            </a:tbl>
          </a:graphicData>
        </a:graphic>
      </p:graphicFrame>
    </p:spTree>
    <p:extLst>
      <p:ext uri="{BB962C8B-B14F-4D97-AF65-F5344CB8AC3E}">
        <p14:creationId xmlns:p14="http://schemas.microsoft.com/office/powerpoint/2010/main" val="8495272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2800" b="1" dirty="0"/>
              <a:t>9. Действия, бездействие головного исполнителя, исполнителя, которые могут привести к негативным последствиям (до 1 марта 2025 года)</a:t>
            </a:r>
            <a:r>
              <a:rPr lang="ru-RU" sz="2800" dirty="0"/>
              <a:t/>
            </a:r>
            <a:br>
              <a:rPr lang="ru-RU" sz="2800" dirty="0"/>
            </a:br>
            <a:endParaRPr lang="ru-RU" sz="28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2149094668"/>
              </p:ext>
            </p:extLst>
          </p:nvPr>
        </p:nvGraphicFramePr>
        <p:xfrm>
          <a:off x="0" y="2249488"/>
          <a:ext cx="9108504" cy="4366768"/>
        </p:xfrm>
        <a:graphic>
          <a:graphicData uri="http://schemas.openxmlformats.org/drawingml/2006/table">
            <a:tbl>
              <a:tblPr firstRow="1" bandRow="1">
                <a:tableStyleId>{5C22544A-7EE6-4342-B048-85BDC9FD1C3A}</a:tableStyleId>
              </a:tblPr>
              <a:tblGrid>
                <a:gridCol w="4572000"/>
                <a:gridCol w="2736304"/>
                <a:gridCol w="1800200"/>
              </a:tblGrid>
              <a:tr h="370840">
                <a:tc>
                  <a:txBody>
                    <a:bodyPr/>
                    <a:lstStyle/>
                    <a:p>
                      <a:pPr algn="ctr">
                        <a:lnSpc>
                          <a:spcPct val="115000"/>
                        </a:lnSpc>
                        <a:spcBef>
                          <a:spcPts val="540"/>
                        </a:spcBef>
                        <a:spcAft>
                          <a:spcPts val="540"/>
                        </a:spcAft>
                      </a:pPr>
                      <a:r>
                        <a:rPr lang="ru-RU" sz="1100" b="1" kern="0" dirty="0">
                          <a:solidFill>
                            <a:srgbClr val="26282F"/>
                          </a:solidFill>
                          <a:effectLst/>
                          <a:latin typeface="Calibri"/>
                          <a:cs typeface="Times New Roman"/>
                        </a:rPr>
                        <a:t>Вид нарушения</a:t>
                      </a:r>
                    </a:p>
                  </a:txBody>
                  <a:tcPr marL="68580" marR="68580" marT="0" marB="0"/>
                </a:tc>
                <a:tc>
                  <a:txBody>
                    <a:bodyPr/>
                    <a:lstStyle/>
                    <a:p>
                      <a:pPr algn="ctr">
                        <a:lnSpc>
                          <a:spcPct val="115000"/>
                        </a:lnSpc>
                        <a:spcBef>
                          <a:spcPts val="540"/>
                        </a:spcBef>
                        <a:spcAft>
                          <a:spcPts val="540"/>
                        </a:spcAft>
                      </a:pPr>
                      <a:r>
                        <a:rPr lang="ru-RU" sz="1100" b="1" kern="0">
                          <a:solidFill>
                            <a:srgbClr val="26282F"/>
                          </a:solidFill>
                          <a:effectLst/>
                          <a:latin typeface="Calibri"/>
                          <a:cs typeface="Times New Roman"/>
                        </a:rPr>
                        <a:t>Размер штрафа</a:t>
                      </a:r>
                    </a:p>
                  </a:txBody>
                  <a:tcPr marL="68580" marR="68580" marT="0" marB="0" anchor="ctr"/>
                </a:tc>
                <a:tc>
                  <a:txBody>
                    <a:bodyPr/>
                    <a:lstStyle/>
                    <a:p>
                      <a:pPr algn="ctr">
                        <a:lnSpc>
                          <a:spcPct val="115000"/>
                        </a:lnSpc>
                        <a:spcBef>
                          <a:spcPts val="540"/>
                        </a:spcBef>
                        <a:spcAft>
                          <a:spcPts val="540"/>
                        </a:spcAft>
                      </a:pPr>
                      <a:r>
                        <a:rPr lang="ru-RU" sz="1100" b="1" kern="0">
                          <a:solidFill>
                            <a:srgbClr val="26282F"/>
                          </a:solidFill>
                          <a:effectLst/>
                          <a:latin typeface="Calibri"/>
                          <a:cs typeface="Times New Roman"/>
                        </a:rPr>
                        <a:t>Норма</a:t>
                      </a:r>
                    </a:p>
                  </a:txBody>
                  <a:tcPr marL="68580" marR="68580" marT="0" marB="0" anchor="ctr"/>
                </a:tc>
              </a:tr>
              <a:tr h="370840">
                <a:tc>
                  <a:txBody>
                    <a:bodyPr/>
                    <a:lstStyle/>
                    <a:p>
                      <a:pPr>
                        <a:lnSpc>
                          <a:spcPct val="115000"/>
                        </a:lnSpc>
                        <a:spcAft>
                          <a:spcPts val="0"/>
                        </a:spcAft>
                      </a:pPr>
                      <a:r>
                        <a:rPr lang="ru-RU" sz="1200" dirty="0">
                          <a:effectLst/>
                          <a:latin typeface="Times New Roman CYR"/>
                          <a:ea typeface="Times New Roman"/>
                          <a:cs typeface="Times New Roman CYR"/>
                        </a:rPr>
                        <a:t>Совершение действий (бездействия), запрещенных </a:t>
                      </a:r>
                      <a:r>
                        <a:rPr lang="ru-RU" sz="1200" b="0" u="none" strike="noStrike" dirty="0">
                          <a:solidFill>
                            <a:srgbClr val="000000"/>
                          </a:solidFill>
                          <a:effectLst/>
                          <a:latin typeface="Times New Roman CYR"/>
                          <a:ea typeface="Times New Roman"/>
                          <a:cs typeface="Times New Roman CYR"/>
                        </a:rPr>
                        <a:t>Законом</a:t>
                      </a:r>
                      <a:r>
                        <a:rPr lang="ru-RU" sz="1200" dirty="0">
                          <a:effectLst/>
                          <a:latin typeface="Times New Roman CYR"/>
                          <a:ea typeface="Times New Roman"/>
                          <a:cs typeface="Times New Roman CYR"/>
                        </a:rPr>
                        <a:t> о </a:t>
                      </a:r>
                      <a:r>
                        <a:rPr lang="ru-RU" sz="1200" dirty="0" err="1">
                          <a:effectLst/>
                          <a:latin typeface="Times New Roman CYR"/>
                          <a:ea typeface="Times New Roman"/>
                          <a:cs typeface="Times New Roman CYR"/>
                        </a:rPr>
                        <a:t>гособоронзаказе</a:t>
                      </a:r>
                      <a:r>
                        <a:rPr lang="ru-RU" sz="1200" dirty="0">
                          <a:effectLst/>
                          <a:latin typeface="Times New Roman CYR"/>
                          <a:ea typeface="Times New Roman"/>
                          <a:cs typeface="Times New Roman CYR"/>
                        </a:rPr>
                        <a:t>, если такие действия (бездействие) приводят или могут привести к необоснованному завышению цены на продукцию по государственному оборонному заказу, неисполнению или ненадлежащему исполнению государственного контракта по государственному оборонному заказу или договора, заключенного в целях выполнения </a:t>
                      </a:r>
                      <a:r>
                        <a:rPr lang="ru-RU" sz="1200" dirty="0" err="1">
                          <a:effectLst/>
                          <a:latin typeface="Times New Roman CYR"/>
                          <a:ea typeface="Times New Roman"/>
                          <a:cs typeface="Times New Roman CYR"/>
                        </a:rPr>
                        <a:t>гособоронзаказа</a:t>
                      </a:r>
                      <a:r>
                        <a:rPr lang="ru-RU" sz="1200" dirty="0">
                          <a:effectLst/>
                          <a:latin typeface="Times New Roman CYR"/>
                          <a:ea typeface="Times New Roman"/>
                          <a:cs typeface="Times New Roman CYR"/>
                        </a:rPr>
                        <a:t>, за исключением случаев, предусмотренных </a:t>
                      </a:r>
                      <a:r>
                        <a:rPr lang="ru-RU" sz="1200" b="0" u="none" strike="noStrike" dirty="0">
                          <a:solidFill>
                            <a:srgbClr val="000000"/>
                          </a:solidFill>
                          <a:effectLst/>
                          <a:latin typeface="Times New Roman CYR"/>
                          <a:ea typeface="Times New Roman"/>
                          <a:cs typeface="Times New Roman CYR"/>
                        </a:rPr>
                        <a:t>ч. 2 ст. 14.55.2</a:t>
                      </a:r>
                      <a:r>
                        <a:rPr lang="ru-RU" sz="1200" dirty="0">
                          <a:effectLst/>
                          <a:latin typeface="Times New Roman CYR"/>
                          <a:ea typeface="Times New Roman"/>
                          <a:cs typeface="Times New Roman CYR"/>
                        </a:rPr>
                        <a:t>, </a:t>
                      </a:r>
                      <a:r>
                        <a:rPr lang="ru-RU" sz="1200" b="0" u="none" strike="noStrike" dirty="0">
                          <a:solidFill>
                            <a:srgbClr val="000000"/>
                          </a:solidFill>
                          <a:effectLst/>
                          <a:latin typeface="Times New Roman CYR"/>
                          <a:ea typeface="Times New Roman"/>
                          <a:cs typeface="Times New Roman CYR"/>
                        </a:rPr>
                        <a:t>ст. 14.31</a:t>
                      </a:r>
                      <a:r>
                        <a:rPr lang="ru-RU" sz="1200" dirty="0">
                          <a:effectLst/>
                          <a:latin typeface="Times New Roman CYR"/>
                          <a:ea typeface="Times New Roman"/>
                          <a:cs typeface="Times New Roman CYR"/>
                        </a:rPr>
                        <a:t> и </a:t>
                      </a:r>
                      <a:r>
                        <a:rPr lang="ru-RU" sz="1200" b="0" u="none" strike="noStrike" dirty="0">
                          <a:solidFill>
                            <a:srgbClr val="000000"/>
                          </a:solidFill>
                          <a:effectLst/>
                          <a:latin typeface="Times New Roman CYR"/>
                          <a:ea typeface="Times New Roman"/>
                          <a:cs typeface="Times New Roman CYR"/>
                        </a:rPr>
                        <a:t>14.55</a:t>
                      </a:r>
                      <a:r>
                        <a:rPr lang="ru-RU" sz="1200" dirty="0">
                          <a:effectLst/>
                          <a:latin typeface="Times New Roman CYR"/>
                          <a:ea typeface="Times New Roman"/>
                          <a:cs typeface="Times New Roman CYR"/>
                        </a:rPr>
                        <a:t> КоАП РФ</a:t>
                      </a:r>
                    </a:p>
                  </a:txBody>
                  <a:tcPr marL="68580" marR="68580" marT="0" marB="0"/>
                </a:tc>
                <a:tc>
                  <a:txBody>
                    <a:bodyPr/>
                    <a:lstStyle/>
                    <a:p>
                      <a:pPr>
                        <a:lnSpc>
                          <a:spcPct val="115000"/>
                        </a:lnSpc>
                        <a:spcAft>
                          <a:spcPts val="0"/>
                        </a:spcAft>
                      </a:pPr>
                      <a:r>
                        <a:rPr lang="ru-RU" sz="1200">
                          <a:effectLst/>
                          <a:latin typeface="Times New Roman CYR"/>
                          <a:ea typeface="Times New Roman"/>
                          <a:cs typeface="Times New Roman CYR"/>
                        </a:rPr>
                        <a:t>от 20 тыс. руб. до 50 тыс. руб. для должностных лиц</a:t>
                      </a:r>
                    </a:p>
                    <a:p>
                      <a:pPr algn="just">
                        <a:lnSpc>
                          <a:spcPct val="115000"/>
                        </a:lnSpc>
                        <a:spcAft>
                          <a:spcPts val="0"/>
                        </a:spcAft>
                      </a:pPr>
                      <a:r>
                        <a:rPr lang="ru-RU" sz="1200">
                          <a:effectLst/>
                          <a:latin typeface="Times New Roman CYR"/>
                          <a:ea typeface="Times New Roman"/>
                          <a:cs typeface="Times New Roman CYR"/>
                        </a:rPr>
                        <a:t> </a:t>
                      </a:r>
                    </a:p>
                    <a:p>
                      <a:pPr>
                        <a:lnSpc>
                          <a:spcPct val="115000"/>
                        </a:lnSpc>
                        <a:spcAft>
                          <a:spcPts val="0"/>
                        </a:spcAft>
                      </a:pPr>
                      <a:r>
                        <a:rPr lang="ru-RU" sz="1200">
                          <a:effectLst/>
                          <a:latin typeface="Times New Roman CYR"/>
                          <a:ea typeface="Times New Roman"/>
                          <a:cs typeface="Times New Roman CYR"/>
                        </a:rPr>
                        <a:t>от 300 тыс. руб. до 1 млн руб. для юридических лиц</a:t>
                      </a:r>
                    </a:p>
                  </a:txBody>
                  <a:tcPr marL="68580" marR="68580" marT="0" marB="0"/>
                </a:tc>
                <a:tc>
                  <a:txBody>
                    <a:bodyPr/>
                    <a:lstStyle/>
                    <a:p>
                      <a:pPr>
                        <a:lnSpc>
                          <a:spcPct val="115000"/>
                        </a:lnSpc>
                        <a:spcAft>
                          <a:spcPts val="0"/>
                        </a:spcAft>
                      </a:pPr>
                      <a:r>
                        <a:rPr lang="ru-RU" sz="1200" b="0" u="none" strike="noStrike" dirty="0">
                          <a:solidFill>
                            <a:srgbClr val="000000"/>
                          </a:solidFill>
                          <a:effectLst/>
                          <a:latin typeface="Times New Roman CYR"/>
                          <a:ea typeface="Times New Roman"/>
                          <a:cs typeface="Times New Roman CYR"/>
                        </a:rPr>
                        <a:t>ч. 1 ст. 14.55.2</a:t>
                      </a:r>
                      <a:r>
                        <a:rPr lang="ru-RU" sz="1200" dirty="0">
                          <a:effectLst/>
                          <a:latin typeface="Times New Roman CYR"/>
                          <a:ea typeface="Times New Roman"/>
                          <a:cs typeface="Times New Roman CYR"/>
                        </a:rPr>
                        <a:t> КоАП РФ</a:t>
                      </a:r>
                    </a:p>
                  </a:txBody>
                  <a:tcPr marL="68580" marR="68580" marT="0" marB="0"/>
                </a:tc>
              </a:tr>
              <a:tr h="370840">
                <a:tc>
                  <a:txBody>
                    <a:bodyPr/>
                    <a:lstStyle/>
                    <a:p>
                      <a:pPr>
                        <a:lnSpc>
                          <a:spcPct val="115000"/>
                        </a:lnSpc>
                        <a:spcAft>
                          <a:spcPts val="0"/>
                        </a:spcAft>
                      </a:pPr>
                      <a:r>
                        <a:rPr lang="ru-RU" sz="1200" dirty="0">
                          <a:effectLst/>
                          <a:latin typeface="Times New Roman CYR"/>
                          <a:ea typeface="Times New Roman"/>
                          <a:cs typeface="Times New Roman CYR"/>
                        </a:rPr>
                        <a:t>Включение в себестоимость производства (реализации) продукции по государственному оборонному заказу затрат, не связанных с ее производством (реализацией), повлекшее получение излишнего дохода в размере более 1 млн рублей, за исключением случаев, предусмотренных </a:t>
                      </a:r>
                      <a:r>
                        <a:rPr lang="ru-RU" sz="1200" b="0" u="none" strike="noStrike" dirty="0">
                          <a:solidFill>
                            <a:srgbClr val="000000"/>
                          </a:solidFill>
                          <a:effectLst/>
                          <a:latin typeface="Times New Roman CYR"/>
                          <a:ea typeface="Times New Roman"/>
                          <a:cs typeface="Times New Roman CYR"/>
                        </a:rPr>
                        <a:t>ст. 14.31</a:t>
                      </a:r>
                      <a:r>
                        <a:rPr lang="ru-RU" sz="1200" dirty="0">
                          <a:effectLst/>
                          <a:latin typeface="Times New Roman CYR"/>
                          <a:ea typeface="Times New Roman"/>
                          <a:cs typeface="Times New Roman CYR"/>
                        </a:rPr>
                        <a:t> КоАП РФ</a:t>
                      </a:r>
                    </a:p>
                    <a:p>
                      <a:pPr algn="just">
                        <a:lnSpc>
                          <a:spcPct val="115000"/>
                        </a:lnSpc>
                        <a:spcAft>
                          <a:spcPts val="0"/>
                        </a:spcAft>
                      </a:pPr>
                      <a:r>
                        <a:rPr lang="ru-RU" sz="1200" dirty="0">
                          <a:effectLst/>
                          <a:latin typeface="Times New Roman CYR"/>
                          <a:ea typeface="Times New Roman"/>
                          <a:cs typeface="Times New Roman CYR"/>
                        </a:rPr>
                        <a:t> </a:t>
                      </a:r>
                    </a:p>
                    <a:p>
                      <a:pPr>
                        <a:lnSpc>
                          <a:spcPct val="115000"/>
                        </a:lnSpc>
                        <a:spcAft>
                          <a:spcPts val="0"/>
                        </a:spcAft>
                      </a:pPr>
                      <a:r>
                        <a:rPr lang="ru-RU" sz="1200" b="1" dirty="0">
                          <a:solidFill>
                            <a:srgbClr val="000000"/>
                          </a:solidFill>
                          <a:effectLst/>
                          <a:latin typeface="Times New Roman CYR"/>
                          <a:ea typeface="Times New Roman"/>
                          <a:cs typeface="Times New Roman CYR"/>
                        </a:rPr>
                        <a:t>Излишним доходом</a:t>
                      </a:r>
                      <a:r>
                        <a:rPr lang="ru-RU" sz="1200" dirty="0">
                          <a:effectLst/>
                          <a:latin typeface="Times New Roman CYR"/>
                          <a:ea typeface="Times New Roman"/>
                          <a:cs typeface="Times New Roman CYR"/>
                        </a:rPr>
                        <a:t> в данном случае признается доход, определяемый как разница между доходом, полученным в результате незаконных действий, предусмотренных </a:t>
                      </a:r>
                      <a:r>
                        <a:rPr lang="ru-RU" sz="1200" b="0" u="none" strike="noStrike" dirty="0">
                          <a:solidFill>
                            <a:srgbClr val="000000"/>
                          </a:solidFill>
                          <a:effectLst/>
                          <a:latin typeface="Times New Roman CYR"/>
                          <a:ea typeface="Times New Roman"/>
                          <a:cs typeface="Times New Roman CYR"/>
                        </a:rPr>
                        <a:t>ч. 2 ст. 14.55.2</a:t>
                      </a:r>
                      <a:r>
                        <a:rPr lang="ru-RU" sz="1200" dirty="0">
                          <a:effectLst/>
                          <a:latin typeface="Times New Roman CYR"/>
                          <a:ea typeface="Times New Roman"/>
                          <a:cs typeface="Times New Roman CYR"/>
                        </a:rPr>
                        <a:t> КоАП РФ, и доходом, который сформировался бы без таких незаконных действий (см. </a:t>
                      </a:r>
                      <a:r>
                        <a:rPr lang="ru-RU" sz="1200" b="0" u="none" strike="noStrike" dirty="0">
                          <a:solidFill>
                            <a:srgbClr val="000000"/>
                          </a:solidFill>
                          <a:effectLst/>
                          <a:latin typeface="Times New Roman CYR"/>
                          <a:ea typeface="Times New Roman"/>
                          <a:cs typeface="Times New Roman CYR"/>
                        </a:rPr>
                        <a:t>Примечание</a:t>
                      </a:r>
                      <a:r>
                        <a:rPr lang="ru-RU" sz="1200" dirty="0">
                          <a:effectLst/>
                          <a:latin typeface="Times New Roman CYR"/>
                          <a:ea typeface="Times New Roman"/>
                          <a:cs typeface="Times New Roman CYR"/>
                        </a:rPr>
                        <a:t> к ст. 14.55.2 КоАП РФ).</a:t>
                      </a:r>
                    </a:p>
                  </a:txBody>
                  <a:tcPr marL="68580" marR="68580" marT="0" marB="0"/>
                </a:tc>
                <a:tc>
                  <a:txBody>
                    <a:bodyPr/>
                    <a:lstStyle/>
                    <a:p>
                      <a:pPr>
                        <a:lnSpc>
                          <a:spcPct val="115000"/>
                        </a:lnSpc>
                        <a:spcAft>
                          <a:spcPts val="0"/>
                        </a:spcAft>
                      </a:pPr>
                      <a:r>
                        <a:rPr lang="ru-RU" sz="1200">
                          <a:effectLst/>
                          <a:latin typeface="Times New Roman CYR"/>
                          <a:ea typeface="Times New Roman"/>
                          <a:cs typeface="Times New Roman CYR"/>
                        </a:rPr>
                        <a:t>50 тыс. руб. для должностных лиц</a:t>
                      </a:r>
                    </a:p>
                    <a:p>
                      <a:pPr algn="just">
                        <a:lnSpc>
                          <a:spcPct val="115000"/>
                        </a:lnSpc>
                        <a:spcAft>
                          <a:spcPts val="0"/>
                        </a:spcAft>
                      </a:pPr>
                      <a:r>
                        <a:rPr lang="ru-RU" sz="1200">
                          <a:effectLst/>
                          <a:latin typeface="Times New Roman CYR"/>
                          <a:ea typeface="Times New Roman"/>
                          <a:cs typeface="Times New Roman CYR"/>
                        </a:rPr>
                        <a:t> </a:t>
                      </a:r>
                    </a:p>
                    <a:p>
                      <a:pPr>
                        <a:lnSpc>
                          <a:spcPct val="115000"/>
                        </a:lnSpc>
                        <a:spcAft>
                          <a:spcPts val="0"/>
                        </a:spcAft>
                      </a:pPr>
                      <a:r>
                        <a:rPr lang="ru-RU" sz="1200">
                          <a:effectLst/>
                          <a:latin typeface="Times New Roman CYR"/>
                          <a:ea typeface="Times New Roman"/>
                          <a:cs typeface="Times New Roman CYR"/>
                        </a:rPr>
                        <a:t>от 3 млн руб. до 5 млн руб. для юридических лиц</a:t>
                      </a:r>
                    </a:p>
                  </a:txBody>
                  <a:tcPr marL="68580" marR="68580" marT="0" marB="0"/>
                </a:tc>
                <a:tc>
                  <a:txBody>
                    <a:bodyPr/>
                    <a:lstStyle/>
                    <a:p>
                      <a:pPr>
                        <a:lnSpc>
                          <a:spcPct val="115000"/>
                        </a:lnSpc>
                        <a:spcAft>
                          <a:spcPts val="0"/>
                        </a:spcAft>
                      </a:pPr>
                      <a:r>
                        <a:rPr lang="ru-RU" sz="1200" b="0" u="none" strike="noStrike" dirty="0">
                          <a:solidFill>
                            <a:srgbClr val="000000"/>
                          </a:solidFill>
                          <a:effectLst/>
                          <a:latin typeface="Times New Roman CYR"/>
                          <a:ea typeface="Times New Roman"/>
                          <a:cs typeface="Times New Roman CYR"/>
                        </a:rPr>
                        <a:t>ч. 2 ст. 14.55.2</a:t>
                      </a:r>
                      <a:r>
                        <a:rPr lang="ru-RU" sz="1200" dirty="0">
                          <a:effectLst/>
                          <a:latin typeface="Times New Roman CYR"/>
                          <a:ea typeface="Times New Roman"/>
                          <a:cs typeface="Times New Roman CYR"/>
                        </a:rPr>
                        <a:t> КоАП РФ</a:t>
                      </a:r>
                    </a:p>
                  </a:txBody>
                  <a:tcPr marL="68580" marR="68580" marT="0" marB="0"/>
                </a:tc>
              </a:tr>
            </a:tbl>
          </a:graphicData>
        </a:graphic>
      </p:graphicFrame>
    </p:spTree>
    <p:extLst>
      <p:ext uri="{BB962C8B-B14F-4D97-AF65-F5344CB8AC3E}">
        <p14:creationId xmlns:p14="http://schemas.microsoft.com/office/powerpoint/2010/main" val="21522559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908720"/>
            <a:ext cx="8229600" cy="1066800"/>
          </a:xfrm>
        </p:spPr>
        <p:txBody>
          <a:bodyPr>
            <a:noAutofit/>
          </a:bodyPr>
          <a:lstStyle/>
          <a:p>
            <a:pPr algn="ctr"/>
            <a:r>
              <a:rPr lang="ru-RU" sz="2800" b="1" dirty="0"/>
              <a:t>10. Нарушение головным исполнителем, исполнителем требования о ведении раздельного учета результатов финансово-хозяйственной деятельности (до 1 марта 2025 года)</a:t>
            </a:r>
            <a:endParaRPr lang="ru-RU" sz="28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2205946935"/>
              </p:ext>
            </p:extLst>
          </p:nvPr>
        </p:nvGraphicFramePr>
        <p:xfrm>
          <a:off x="0" y="2491232"/>
          <a:ext cx="9108504" cy="4366768"/>
        </p:xfrm>
        <a:graphic>
          <a:graphicData uri="http://schemas.openxmlformats.org/drawingml/2006/table">
            <a:tbl>
              <a:tblPr firstRow="1" bandRow="1">
                <a:tableStyleId>{5C22544A-7EE6-4342-B048-85BDC9FD1C3A}</a:tableStyleId>
              </a:tblPr>
              <a:tblGrid>
                <a:gridCol w="4427984"/>
                <a:gridCol w="2880320"/>
                <a:gridCol w="1800200"/>
              </a:tblGrid>
              <a:tr h="370840">
                <a:tc>
                  <a:txBody>
                    <a:bodyPr/>
                    <a:lstStyle/>
                    <a:p>
                      <a:pPr algn="ctr">
                        <a:lnSpc>
                          <a:spcPct val="115000"/>
                        </a:lnSpc>
                        <a:spcBef>
                          <a:spcPts val="540"/>
                        </a:spcBef>
                        <a:spcAft>
                          <a:spcPts val="540"/>
                        </a:spcAft>
                      </a:pPr>
                      <a:r>
                        <a:rPr lang="ru-RU" sz="1100" b="1" kern="0" dirty="0">
                          <a:solidFill>
                            <a:srgbClr val="26282F"/>
                          </a:solidFill>
                          <a:effectLst/>
                          <a:latin typeface="Calibri"/>
                          <a:cs typeface="Times New Roman"/>
                        </a:rPr>
                        <a:t>Вид нарушения</a:t>
                      </a:r>
                    </a:p>
                  </a:txBody>
                  <a:tcPr marL="68580" marR="68580" marT="0" marB="0"/>
                </a:tc>
                <a:tc>
                  <a:txBody>
                    <a:bodyPr/>
                    <a:lstStyle/>
                    <a:p>
                      <a:pPr algn="ctr">
                        <a:lnSpc>
                          <a:spcPct val="115000"/>
                        </a:lnSpc>
                        <a:spcBef>
                          <a:spcPts val="540"/>
                        </a:spcBef>
                        <a:spcAft>
                          <a:spcPts val="540"/>
                        </a:spcAft>
                      </a:pPr>
                      <a:r>
                        <a:rPr lang="ru-RU" sz="1100" b="1" kern="0">
                          <a:solidFill>
                            <a:srgbClr val="26282F"/>
                          </a:solidFill>
                          <a:effectLst/>
                          <a:latin typeface="Calibri"/>
                          <a:cs typeface="Times New Roman"/>
                        </a:rPr>
                        <a:t>Ответственность</a:t>
                      </a:r>
                    </a:p>
                  </a:txBody>
                  <a:tcPr marL="68580" marR="68580" marT="0" marB="0" anchor="ctr"/>
                </a:tc>
                <a:tc>
                  <a:txBody>
                    <a:bodyPr/>
                    <a:lstStyle/>
                    <a:p>
                      <a:pPr algn="ctr">
                        <a:lnSpc>
                          <a:spcPct val="115000"/>
                        </a:lnSpc>
                        <a:spcBef>
                          <a:spcPts val="540"/>
                        </a:spcBef>
                        <a:spcAft>
                          <a:spcPts val="540"/>
                        </a:spcAft>
                      </a:pPr>
                      <a:r>
                        <a:rPr lang="ru-RU" sz="1100" b="1" kern="0">
                          <a:solidFill>
                            <a:srgbClr val="26282F"/>
                          </a:solidFill>
                          <a:effectLst/>
                          <a:latin typeface="Calibri"/>
                          <a:cs typeface="Times New Roman"/>
                        </a:rPr>
                        <a:t>Норма</a:t>
                      </a:r>
                    </a:p>
                  </a:txBody>
                  <a:tcPr marL="68580" marR="68580" marT="0" marB="0" anchor="ctr"/>
                </a:tc>
              </a:tr>
              <a:tr h="370840">
                <a:tc>
                  <a:txBody>
                    <a:bodyPr/>
                    <a:lstStyle/>
                    <a:p>
                      <a:pPr>
                        <a:lnSpc>
                          <a:spcPct val="115000"/>
                        </a:lnSpc>
                        <a:spcAft>
                          <a:spcPts val="0"/>
                        </a:spcAft>
                      </a:pPr>
                      <a:r>
                        <a:rPr lang="ru-RU" sz="1200">
                          <a:effectLst/>
                          <a:latin typeface="Times New Roman CYR"/>
                          <a:ea typeface="Times New Roman"/>
                          <a:cs typeface="Times New Roman CYR"/>
                        </a:rPr>
                        <a:t>Неисполнение требования о ведении раздельного учета результатов финансово-хозяйственной деятельности</a:t>
                      </a:r>
                    </a:p>
                  </a:txBody>
                  <a:tcPr marL="68580" marR="68580" marT="0" marB="0"/>
                </a:tc>
                <a:tc>
                  <a:txBody>
                    <a:bodyPr/>
                    <a:lstStyle/>
                    <a:p>
                      <a:pPr>
                        <a:lnSpc>
                          <a:spcPct val="115000"/>
                        </a:lnSpc>
                        <a:spcAft>
                          <a:spcPts val="0"/>
                        </a:spcAft>
                      </a:pPr>
                      <a:r>
                        <a:rPr lang="ru-RU" sz="1200">
                          <a:effectLst/>
                          <a:latin typeface="Times New Roman CYR"/>
                          <a:ea typeface="Times New Roman"/>
                          <a:cs typeface="Times New Roman CYR"/>
                        </a:rPr>
                        <a:t>от 20 тыс. руб. до 50 тыс. руб. для должностных лиц</a:t>
                      </a:r>
                    </a:p>
                    <a:p>
                      <a:pPr algn="just">
                        <a:lnSpc>
                          <a:spcPct val="115000"/>
                        </a:lnSpc>
                        <a:spcAft>
                          <a:spcPts val="0"/>
                        </a:spcAft>
                      </a:pPr>
                      <a:r>
                        <a:rPr lang="ru-RU" sz="1200">
                          <a:effectLst/>
                          <a:latin typeface="Times New Roman CYR"/>
                          <a:ea typeface="Times New Roman"/>
                          <a:cs typeface="Times New Roman CYR"/>
                        </a:rPr>
                        <a:t> </a:t>
                      </a:r>
                    </a:p>
                    <a:p>
                      <a:pPr>
                        <a:lnSpc>
                          <a:spcPct val="115000"/>
                        </a:lnSpc>
                        <a:spcAft>
                          <a:spcPts val="0"/>
                        </a:spcAft>
                      </a:pPr>
                      <a:r>
                        <a:rPr lang="ru-RU" sz="1200">
                          <a:effectLst/>
                          <a:latin typeface="Times New Roman CYR"/>
                          <a:ea typeface="Times New Roman"/>
                          <a:cs typeface="Times New Roman CYR"/>
                        </a:rPr>
                        <a:t>от 300 тыс. руб. до 500 тыс. руб. для юридических лиц</a:t>
                      </a:r>
                    </a:p>
                  </a:txBody>
                  <a:tcPr marL="68580" marR="68580" marT="0" marB="0"/>
                </a:tc>
                <a:tc>
                  <a:txBody>
                    <a:bodyPr/>
                    <a:lstStyle/>
                    <a:p>
                      <a:pPr>
                        <a:lnSpc>
                          <a:spcPct val="115000"/>
                        </a:lnSpc>
                        <a:spcAft>
                          <a:spcPts val="0"/>
                        </a:spcAft>
                      </a:pPr>
                      <a:r>
                        <a:rPr lang="ru-RU" sz="1200" b="0" u="none" strike="noStrike" dirty="0">
                          <a:solidFill>
                            <a:srgbClr val="000000"/>
                          </a:solidFill>
                          <a:effectLst/>
                          <a:latin typeface="Times New Roman CYR"/>
                          <a:ea typeface="Times New Roman"/>
                          <a:cs typeface="Times New Roman"/>
                        </a:rPr>
                        <a:t>ч. 1 ст. 15.37</a:t>
                      </a:r>
                      <a:r>
                        <a:rPr lang="ru-RU" sz="1200" dirty="0">
                          <a:effectLst/>
                          <a:latin typeface="Times New Roman CYR"/>
                          <a:ea typeface="Times New Roman"/>
                          <a:cs typeface="Times New Roman CYR"/>
                        </a:rPr>
                        <a:t> КоАП РФ</a:t>
                      </a:r>
                    </a:p>
                  </a:txBody>
                  <a:tcPr marL="68580" marR="68580" marT="0" marB="0"/>
                </a:tc>
              </a:tr>
              <a:tr h="370840">
                <a:tc>
                  <a:txBody>
                    <a:bodyPr/>
                    <a:lstStyle/>
                    <a:p>
                      <a:pPr>
                        <a:lnSpc>
                          <a:spcPct val="115000"/>
                        </a:lnSpc>
                        <a:spcAft>
                          <a:spcPts val="0"/>
                        </a:spcAft>
                      </a:pPr>
                      <a:r>
                        <a:rPr lang="ru-RU" sz="1200">
                          <a:effectLst/>
                          <a:latin typeface="Times New Roman CYR"/>
                          <a:ea typeface="Times New Roman"/>
                          <a:cs typeface="Times New Roman CYR"/>
                        </a:rPr>
                        <a:t>Грубое нарушение правил ведения раздельного учета результатов финансово-хозяйственной деятельности (под грубым нарушением понимается искажение совокупных сумм понесенных расходов не менее чем на 10%)</a:t>
                      </a:r>
                    </a:p>
                  </a:txBody>
                  <a:tcPr marL="68580" marR="68580" marT="0" marB="0"/>
                </a:tc>
                <a:tc>
                  <a:txBody>
                    <a:bodyPr/>
                    <a:lstStyle/>
                    <a:p>
                      <a:pPr>
                        <a:lnSpc>
                          <a:spcPct val="115000"/>
                        </a:lnSpc>
                        <a:spcAft>
                          <a:spcPts val="0"/>
                        </a:spcAft>
                      </a:pPr>
                      <a:r>
                        <a:rPr lang="ru-RU" sz="1200">
                          <a:effectLst/>
                          <a:latin typeface="Times New Roman CYR"/>
                          <a:ea typeface="Times New Roman"/>
                          <a:cs typeface="Times New Roman CYR"/>
                        </a:rPr>
                        <a:t>наложение штрафа в размере от 50 тыс. руб. до 100 тыс. руб. на должностных лиц или дисквалификация на срок до 3 лет</a:t>
                      </a:r>
                    </a:p>
                    <a:p>
                      <a:pPr algn="just">
                        <a:lnSpc>
                          <a:spcPct val="115000"/>
                        </a:lnSpc>
                        <a:spcAft>
                          <a:spcPts val="0"/>
                        </a:spcAft>
                      </a:pPr>
                      <a:r>
                        <a:rPr lang="ru-RU" sz="1200">
                          <a:effectLst/>
                          <a:latin typeface="Times New Roman CYR"/>
                          <a:ea typeface="Times New Roman"/>
                          <a:cs typeface="Times New Roman CYR"/>
                        </a:rPr>
                        <a:t> </a:t>
                      </a:r>
                    </a:p>
                    <a:p>
                      <a:pPr>
                        <a:lnSpc>
                          <a:spcPct val="115000"/>
                        </a:lnSpc>
                        <a:spcAft>
                          <a:spcPts val="0"/>
                        </a:spcAft>
                      </a:pPr>
                      <a:r>
                        <a:rPr lang="ru-RU" sz="1200">
                          <a:effectLst/>
                          <a:latin typeface="Times New Roman CYR"/>
                          <a:ea typeface="Times New Roman"/>
                          <a:cs typeface="Times New Roman CYR"/>
                        </a:rPr>
                        <a:t>наложение штрафа в размере от 500 тыс. руб. до 1 млн руб. на юридических лиц</a:t>
                      </a:r>
                    </a:p>
                  </a:txBody>
                  <a:tcPr marL="68580" marR="68580" marT="0" marB="0"/>
                </a:tc>
                <a:tc>
                  <a:txBody>
                    <a:bodyPr/>
                    <a:lstStyle/>
                    <a:p>
                      <a:pPr>
                        <a:lnSpc>
                          <a:spcPct val="115000"/>
                        </a:lnSpc>
                        <a:spcAft>
                          <a:spcPts val="0"/>
                        </a:spcAft>
                      </a:pPr>
                      <a:r>
                        <a:rPr lang="ru-RU" sz="1200" b="0" u="none" strike="noStrike" dirty="0">
                          <a:solidFill>
                            <a:srgbClr val="000000"/>
                          </a:solidFill>
                          <a:effectLst/>
                          <a:latin typeface="Times New Roman CYR"/>
                          <a:ea typeface="Times New Roman"/>
                          <a:cs typeface="Times New Roman"/>
                        </a:rPr>
                        <a:t>ч. 2 ст. 15.37</a:t>
                      </a:r>
                      <a:r>
                        <a:rPr lang="ru-RU" sz="1200" dirty="0">
                          <a:effectLst/>
                          <a:latin typeface="Times New Roman CYR"/>
                          <a:ea typeface="Times New Roman"/>
                          <a:cs typeface="Times New Roman CYR"/>
                        </a:rPr>
                        <a:t> КоАП РФ</a:t>
                      </a:r>
                    </a:p>
                  </a:txBody>
                  <a:tcPr marL="68580" marR="68580" marT="0" marB="0"/>
                </a:tc>
              </a:tr>
              <a:tr h="370840">
                <a:tc>
                  <a:txBody>
                    <a:bodyPr/>
                    <a:lstStyle/>
                    <a:p>
                      <a:pPr>
                        <a:lnSpc>
                          <a:spcPct val="115000"/>
                        </a:lnSpc>
                        <a:spcAft>
                          <a:spcPts val="0"/>
                        </a:spcAft>
                      </a:pPr>
                      <a:r>
                        <a:rPr lang="ru-RU" sz="1200">
                          <a:effectLst/>
                          <a:latin typeface="Times New Roman CYR"/>
                          <a:ea typeface="Times New Roman"/>
                          <a:cs typeface="Times New Roman CYR"/>
                        </a:rPr>
                        <a:t>Нарушение головным исполнителем, исполнителем по государственному оборонному заказу установленных в соответствии с законодательством о государственном оборонном заказе сроков и (или) порядка представления отчета об исполнении государственного контракта, контракта, представление которого государственному заказчику является обязательным в соответствии с законодательством о государственном оборонном заказе</a:t>
                      </a:r>
                    </a:p>
                  </a:txBody>
                  <a:tcPr marL="68580" marR="68580" marT="0" marB="0"/>
                </a:tc>
                <a:tc>
                  <a:txBody>
                    <a:bodyPr/>
                    <a:lstStyle/>
                    <a:p>
                      <a:pPr>
                        <a:lnSpc>
                          <a:spcPct val="115000"/>
                        </a:lnSpc>
                        <a:spcAft>
                          <a:spcPts val="0"/>
                        </a:spcAft>
                      </a:pPr>
                      <a:r>
                        <a:rPr lang="ru-RU" sz="1200">
                          <a:effectLst/>
                          <a:latin typeface="Times New Roman CYR"/>
                          <a:ea typeface="Times New Roman"/>
                          <a:cs typeface="Times New Roman CYR"/>
                        </a:rPr>
                        <a:t>наложение штрафа в размере от 20 тыс. руб. до 50 тыс. руб. на должностных лиц</a:t>
                      </a:r>
                    </a:p>
                    <a:p>
                      <a:pPr algn="just">
                        <a:lnSpc>
                          <a:spcPct val="115000"/>
                        </a:lnSpc>
                        <a:spcAft>
                          <a:spcPts val="0"/>
                        </a:spcAft>
                      </a:pPr>
                      <a:r>
                        <a:rPr lang="ru-RU" sz="1200">
                          <a:effectLst/>
                          <a:latin typeface="Times New Roman CYR"/>
                          <a:ea typeface="Times New Roman"/>
                          <a:cs typeface="Times New Roman CYR"/>
                        </a:rPr>
                        <a:t> </a:t>
                      </a:r>
                    </a:p>
                    <a:p>
                      <a:pPr>
                        <a:lnSpc>
                          <a:spcPct val="115000"/>
                        </a:lnSpc>
                        <a:spcAft>
                          <a:spcPts val="0"/>
                        </a:spcAft>
                      </a:pPr>
                      <a:r>
                        <a:rPr lang="ru-RU" sz="1200">
                          <a:effectLst/>
                          <a:latin typeface="Times New Roman CYR"/>
                          <a:ea typeface="Times New Roman"/>
                          <a:cs typeface="Times New Roman CYR"/>
                        </a:rPr>
                        <a:t>наложение штрафа в размере от 100 тыс. руб. до 300 тыс. руб. на юридических лиц</a:t>
                      </a:r>
                    </a:p>
                  </a:txBody>
                  <a:tcPr marL="68580" marR="68580" marT="0" marB="0"/>
                </a:tc>
                <a:tc>
                  <a:txBody>
                    <a:bodyPr/>
                    <a:lstStyle/>
                    <a:p>
                      <a:pPr>
                        <a:lnSpc>
                          <a:spcPct val="115000"/>
                        </a:lnSpc>
                        <a:spcAft>
                          <a:spcPts val="0"/>
                        </a:spcAft>
                      </a:pPr>
                      <a:r>
                        <a:rPr lang="ru-RU" sz="1200" b="0" u="none" strike="noStrike" dirty="0">
                          <a:solidFill>
                            <a:srgbClr val="000000"/>
                          </a:solidFill>
                          <a:effectLst/>
                          <a:latin typeface="Times New Roman CYR"/>
                          <a:ea typeface="Times New Roman"/>
                          <a:cs typeface="Times New Roman"/>
                        </a:rPr>
                        <a:t>ч. 3 ст. 15.37</a:t>
                      </a:r>
                      <a:r>
                        <a:rPr lang="ru-RU" sz="1200" dirty="0">
                          <a:effectLst/>
                          <a:latin typeface="Times New Roman CYR"/>
                          <a:ea typeface="Times New Roman"/>
                          <a:cs typeface="Times New Roman CYR"/>
                        </a:rPr>
                        <a:t> КоАП РФ</a:t>
                      </a:r>
                    </a:p>
                  </a:txBody>
                  <a:tcPr marL="68580" marR="68580" marT="0" marB="0"/>
                </a:tc>
              </a:tr>
            </a:tbl>
          </a:graphicData>
        </a:graphic>
      </p:graphicFrame>
    </p:spTree>
    <p:extLst>
      <p:ext uri="{BB962C8B-B14F-4D97-AF65-F5344CB8AC3E}">
        <p14:creationId xmlns:p14="http://schemas.microsoft.com/office/powerpoint/2010/main" val="28368058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980728"/>
            <a:ext cx="8229600" cy="1066800"/>
          </a:xfrm>
        </p:spPr>
        <p:txBody>
          <a:bodyPr>
            <a:noAutofit/>
          </a:bodyPr>
          <a:lstStyle/>
          <a:p>
            <a:pPr algn="ctr"/>
            <a:r>
              <a:rPr lang="ru-RU" sz="2000" b="1" dirty="0"/>
              <a:t>11. Ответственность за непредставление предложения о цене на продукцию по государственному оборонному заказу и информации, подлежащей представлению в соответствии с законодательством РФ в сфере государственного оборонного заказа (до 1 марта 2025 года)</a:t>
            </a:r>
            <a:r>
              <a:rPr lang="ru-RU" sz="2000" dirty="0"/>
              <a:t/>
            </a:r>
            <a:br>
              <a:rPr lang="ru-RU" sz="2000" dirty="0"/>
            </a:br>
            <a:endParaRPr lang="ru-RU" sz="20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1251031620"/>
              </p:ext>
            </p:extLst>
          </p:nvPr>
        </p:nvGraphicFramePr>
        <p:xfrm>
          <a:off x="0" y="2249488"/>
          <a:ext cx="9036496" cy="3525520"/>
        </p:xfrm>
        <a:graphic>
          <a:graphicData uri="http://schemas.openxmlformats.org/drawingml/2006/table">
            <a:tbl>
              <a:tblPr firstRow="1" bandRow="1">
                <a:tableStyleId>{5C22544A-7EE6-4342-B048-85BDC9FD1C3A}</a:tableStyleId>
              </a:tblPr>
              <a:tblGrid>
                <a:gridCol w="3995936"/>
                <a:gridCol w="3024336"/>
                <a:gridCol w="2016224"/>
              </a:tblGrid>
              <a:tr h="370840">
                <a:tc>
                  <a:txBody>
                    <a:bodyPr/>
                    <a:lstStyle/>
                    <a:p>
                      <a:pPr algn="ctr">
                        <a:lnSpc>
                          <a:spcPct val="115000"/>
                        </a:lnSpc>
                        <a:spcBef>
                          <a:spcPts val="540"/>
                        </a:spcBef>
                        <a:spcAft>
                          <a:spcPts val="540"/>
                        </a:spcAft>
                      </a:pPr>
                      <a:r>
                        <a:rPr lang="ru-RU" sz="1100" b="1" kern="0" dirty="0">
                          <a:solidFill>
                            <a:srgbClr val="26282F"/>
                          </a:solidFill>
                          <a:effectLst/>
                          <a:latin typeface="Calibri"/>
                          <a:cs typeface="Times New Roman"/>
                        </a:rPr>
                        <a:t>Вид нарушения</a:t>
                      </a:r>
                    </a:p>
                  </a:txBody>
                  <a:tcPr marL="68580" marR="68580" marT="0" marB="0"/>
                </a:tc>
                <a:tc>
                  <a:txBody>
                    <a:bodyPr/>
                    <a:lstStyle/>
                    <a:p>
                      <a:pPr algn="ctr">
                        <a:lnSpc>
                          <a:spcPct val="115000"/>
                        </a:lnSpc>
                        <a:spcBef>
                          <a:spcPts val="540"/>
                        </a:spcBef>
                        <a:spcAft>
                          <a:spcPts val="540"/>
                        </a:spcAft>
                      </a:pPr>
                      <a:r>
                        <a:rPr lang="ru-RU" sz="1100" b="1" kern="0">
                          <a:solidFill>
                            <a:srgbClr val="26282F"/>
                          </a:solidFill>
                          <a:effectLst/>
                          <a:latin typeface="Calibri"/>
                          <a:cs typeface="Times New Roman"/>
                        </a:rPr>
                        <a:t>Размер штрафа</a:t>
                      </a:r>
                    </a:p>
                  </a:txBody>
                  <a:tcPr marL="68580" marR="68580" marT="0" marB="0" anchor="ctr"/>
                </a:tc>
                <a:tc>
                  <a:txBody>
                    <a:bodyPr/>
                    <a:lstStyle/>
                    <a:p>
                      <a:pPr algn="ctr">
                        <a:lnSpc>
                          <a:spcPct val="115000"/>
                        </a:lnSpc>
                        <a:spcBef>
                          <a:spcPts val="540"/>
                        </a:spcBef>
                        <a:spcAft>
                          <a:spcPts val="540"/>
                        </a:spcAft>
                      </a:pPr>
                      <a:r>
                        <a:rPr lang="ru-RU" sz="1100" b="1" kern="0">
                          <a:solidFill>
                            <a:srgbClr val="26282F"/>
                          </a:solidFill>
                          <a:effectLst/>
                          <a:latin typeface="Calibri"/>
                          <a:cs typeface="Times New Roman"/>
                        </a:rPr>
                        <a:t>Норма</a:t>
                      </a:r>
                    </a:p>
                  </a:txBody>
                  <a:tcPr marL="68580" marR="68580" marT="0" marB="0" anchor="ctr"/>
                </a:tc>
              </a:tr>
              <a:tr h="370840">
                <a:tc>
                  <a:txBody>
                    <a:bodyPr/>
                    <a:lstStyle/>
                    <a:p>
                      <a:pPr>
                        <a:lnSpc>
                          <a:spcPct val="115000"/>
                        </a:lnSpc>
                        <a:spcAft>
                          <a:spcPts val="0"/>
                        </a:spcAft>
                      </a:pPr>
                      <a:r>
                        <a:rPr lang="ru-RU" sz="1200">
                          <a:effectLst/>
                          <a:latin typeface="Times New Roman CYR"/>
                          <a:ea typeface="Times New Roman"/>
                          <a:cs typeface="Times New Roman CYR"/>
                        </a:rPr>
                        <a:t>Непредставление или несвоевременное представление предложения о цене на продукцию по государственному оборонному заказу (в том числе обосновывающих такую цену документов) либо информации, подлежащей представлению в соответствии с законодательством РФ в сфере государственного оборонного заказа:</a:t>
                      </a:r>
                    </a:p>
                    <a:p>
                      <a:pPr>
                        <a:lnSpc>
                          <a:spcPct val="115000"/>
                        </a:lnSpc>
                        <a:spcAft>
                          <a:spcPts val="0"/>
                        </a:spcAft>
                      </a:pPr>
                      <a:r>
                        <a:rPr lang="ru-RU" sz="1200">
                          <a:effectLst/>
                          <a:latin typeface="Times New Roman CYR"/>
                          <a:ea typeface="Times New Roman"/>
                          <a:cs typeface="Times New Roman CYR"/>
                        </a:rPr>
                        <a:t>- головным исполнителем или лицом, для которого в соответствии с законодательством РФ в сфере государственного оборонного заказа принятие государственного оборонного заказа обязательно, по запросу государственного заказчика;</a:t>
                      </a:r>
                    </a:p>
                    <a:p>
                      <a:pPr>
                        <a:lnSpc>
                          <a:spcPct val="115000"/>
                        </a:lnSpc>
                        <a:spcAft>
                          <a:spcPts val="0"/>
                        </a:spcAft>
                      </a:pPr>
                      <a:r>
                        <a:rPr lang="ru-RU" sz="1200">
                          <a:effectLst/>
                          <a:latin typeface="Times New Roman CYR"/>
                          <a:ea typeface="Times New Roman"/>
                          <a:cs typeface="Times New Roman CYR"/>
                        </a:rPr>
                        <a:t>- исполнителем или лицом, для которого в соответствии с законодательством РФ в сфере государственного оборонного заказа заключение контракта обязательно, по запросу головного исполнителя</a:t>
                      </a:r>
                    </a:p>
                  </a:txBody>
                  <a:tcPr marL="68580" marR="68580" marT="0" marB="0"/>
                </a:tc>
                <a:tc>
                  <a:txBody>
                    <a:bodyPr/>
                    <a:lstStyle/>
                    <a:p>
                      <a:pPr>
                        <a:lnSpc>
                          <a:spcPct val="115000"/>
                        </a:lnSpc>
                        <a:spcAft>
                          <a:spcPts val="0"/>
                        </a:spcAft>
                      </a:pPr>
                      <a:r>
                        <a:rPr lang="ru-RU" sz="1200" dirty="0">
                          <a:effectLst/>
                          <a:latin typeface="Times New Roman CYR"/>
                          <a:ea typeface="Times New Roman"/>
                          <a:cs typeface="Times New Roman CYR"/>
                        </a:rPr>
                        <a:t>от 30 тыс. руб. до 50 тыс. руб. для должностных лиц</a:t>
                      </a:r>
                    </a:p>
                    <a:p>
                      <a:pPr algn="just">
                        <a:lnSpc>
                          <a:spcPct val="115000"/>
                        </a:lnSpc>
                        <a:spcAft>
                          <a:spcPts val="0"/>
                        </a:spcAft>
                      </a:pPr>
                      <a:r>
                        <a:rPr lang="ru-RU" sz="1200" dirty="0">
                          <a:effectLst/>
                          <a:latin typeface="Times New Roman CYR"/>
                          <a:ea typeface="Times New Roman"/>
                          <a:cs typeface="Times New Roman CYR"/>
                        </a:rPr>
                        <a:t> </a:t>
                      </a:r>
                    </a:p>
                    <a:p>
                      <a:pPr>
                        <a:lnSpc>
                          <a:spcPct val="115000"/>
                        </a:lnSpc>
                        <a:spcAft>
                          <a:spcPts val="0"/>
                        </a:spcAft>
                      </a:pPr>
                      <a:r>
                        <a:rPr lang="ru-RU" sz="1200" dirty="0">
                          <a:effectLst/>
                          <a:latin typeface="Times New Roman CYR"/>
                          <a:ea typeface="Times New Roman"/>
                          <a:cs typeface="Times New Roman CYR"/>
                        </a:rPr>
                        <a:t>от 300 тыс. руб. до 500 тыс. руб. для юридических лиц</a:t>
                      </a:r>
                    </a:p>
                  </a:txBody>
                  <a:tcPr marL="68580" marR="68580" marT="0" marB="0"/>
                </a:tc>
                <a:tc>
                  <a:txBody>
                    <a:bodyPr/>
                    <a:lstStyle/>
                    <a:p>
                      <a:pPr>
                        <a:lnSpc>
                          <a:spcPct val="115000"/>
                        </a:lnSpc>
                        <a:spcAft>
                          <a:spcPts val="0"/>
                        </a:spcAft>
                      </a:pPr>
                      <a:r>
                        <a:rPr lang="ru-RU" sz="1200" b="0" u="none" strike="noStrike" dirty="0">
                          <a:solidFill>
                            <a:srgbClr val="000000"/>
                          </a:solidFill>
                          <a:effectLst/>
                          <a:latin typeface="Times New Roman CYR"/>
                          <a:ea typeface="Times New Roman"/>
                          <a:cs typeface="Times New Roman"/>
                        </a:rPr>
                        <a:t>ст. 14.6.1</a:t>
                      </a:r>
                      <a:r>
                        <a:rPr lang="ru-RU" sz="1200" dirty="0">
                          <a:effectLst/>
                          <a:latin typeface="Times New Roman CYR"/>
                          <a:ea typeface="Times New Roman"/>
                          <a:cs typeface="Times New Roman CYR"/>
                        </a:rPr>
                        <a:t> КоАП РФ</a:t>
                      </a:r>
                    </a:p>
                  </a:txBody>
                  <a:tcPr marL="68580" marR="68580" marT="0" marB="0"/>
                </a:tc>
              </a:tr>
            </a:tbl>
          </a:graphicData>
        </a:graphic>
      </p:graphicFrame>
    </p:spTree>
    <p:extLst>
      <p:ext uri="{BB962C8B-B14F-4D97-AF65-F5344CB8AC3E}">
        <p14:creationId xmlns:p14="http://schemas.microsoft.com/office/powerpoint/2010/main" val="27016992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3200" b="1" dirty="0"/>
              <a:t>12. Ответственность за неисполнение уполномоченным банком своих обязанностей (до 1 марта 2025 года)</a:t>
            </a:r>
            <a:r>
              <a:rPr lang="ru-RU" sz="3200" dirty="0"/>
              <a:t/>
            </a:r>
            <a:br>
              <a:rPr lang="ru-RU" sz="3200" dirty="0"/>
            </a:br>
            <a:endParaRPr lang="ru-RU" sz="32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645997614"/>
              </p:ext>
            </p:extLst>
          </p:nvPr>
        </p:nvGraphicFramePr>
        <p:xfrm>
          <a:off x="457200" y="2249488"/>
          <a:ext cx="8229600" cy="4542028"/>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pPr algn="ctr">
                        <a:lnSpc>
                          <a:spcPct val="115000"/>
                        </a:lnSpc>
                        <a:spcBef>
                          <a:spcPts val="540"/>
                        </a:spcBef>
                        <a:spcAft>
                          <a:spcPts val="540"/>
                        </a:spcAft>
                      </a:pPr>
                      <a:r>
                        <a:rPr lang="ru-RU" sz="1400" b="1" kern="0" dirty="0">
                          <a:solidFill>
                            <a:srgbClr val="26282F"/>
                          </a:solidFill>
                          <a:effectLst/>
                          <a:latin typeface="Calibri"/>
                          <a:cs typeface="Times New Roman"/>
                        </a:rPr>
                        <a:t>Вид нарушения</a:t>
                      </a:r>
                    </a:p>
                  </a:txBody>
                  <a:tcPr marL="68580" marR="68580" marT="0" marB="0"/>
                </a:tc>
                <a:tc>
                  <a:txBody>
                    <a:bodyPr/>
                    <a:lstStyle/>
                    <a:p>
                      <a:pPr algn="ctr">
                        <a:lnSpc>
                          <a:spcPct val="115000"/>
                        </a:lnSpc>
                        <a:spcBef>
                          <a:spcPts val="540"/>
                        </a:spcBef>
                        <a:spcAft>
                          <a:spcPts val="540"/>
                        </a:spcAft>
                      </a:pPr>
                      <a:r>
                        <a:rPr lang="ru-RU" sz="1400" b="1" kern="0">
                          <a:solidFill>
                            <a:srgbClr val="26282F"/>
                          </a:solidFill>
                          <a:effectLst/>
                          <a:latin typeface="Calibri"/>
                          <a:cs typeface="Times New Roman"/>
                        </a:rPr>
                        <a:t>Ответственность</a:t>
                      </a:r>
                    </a:p>
                  </a:txBody>
                  <a:tcPr marL="68580" marR="68580" marT="0" marB="0" anchor="ctr"/>
                </a:tc>
                <a:tc>
                  <a:txBody>
                    <a:bodyPr/>
                    <a:lstStyle/>
                    <a:p>
                      <a:pPr algn="ctr">
                        <a:lnSpc>
                          <a:spcPct val="115000"/>
                        </a:lnSpc>
                        <a:spcBef>
                          <a:spcPts val="540"/>
                        </a:spcBef>
                        <a:spcAft>
                          <a:spcPts val="540"/>
                        </a:spcAft>
                      </a:pPr>
                      <a:r>
                        <a:rPr lang="ru-RU" sz="1400" b="1" kern="0" dirty="0">
                          <a:solidFill>
                            <a:srgbClr val="26282F"/>
                          </a:solidFill>
                          <a:effectLst/>
                          <a:latin typeface="Calibri"/>
                          <a:cs typeface="Times New Roman"/>
                        </a:rPr>
                        <a:t>Норма</a:t>
                      </a:r>
                    </a:p>
                  </a:txBody>
                  <a:tcPr marL="68580" marR="68580" marT="0" marB="0" anchor="ctr"/>
                </a:tc>
              </a:tr>
              <a:tr h="370840">
                <a:tc>
                  <a:txBody>
                    <a:bodyPr/>
                    <a:lstStyle/>
                    <a:p>
                      <a:pPr>
                        <a:lnSpc>
                          <a:spcPct val="115000"/>
                        </a:lnSpc>
                        <a:spcAft>
                          <a:spcPts val="0"/>
                        </a:spcAft>
                      </a:pPr>
                      <a:r>
                        <a:rPr lang="ru-RU" sz="1400" dirty="0">
                          <a:effectLst/>
                          <a:latin typeface="Times New Roman CYR"/>
                          <a:ea typeface="Times New Roman"/>
                          <a:cs typeface="Times New Roman CYR"/>
                        </a:rPr>
                        <a:t>Совершение операций по счету, открытому головному исполнителю, исполнителю для осуществления расчетов по государственному оборонному заказу, проведение которых по такому счету не допускается в соответствии с </a:t>
                      </a:r>
                      <a:r>
                        <a:rPr lang="ru-RU" sz="1400" b="0" u="none" strike="noStrike" dirty="0">
                          <a:solidFill>
                            <a:srgbClr val="000000"/>
                          </a:solidFill>
                          <a:effectLst/>
                          <a:latin typeface="Times New Roman CYR"/>
                          <a:ea typeface="Times New Roman"/>
                          <a:cs typeface="Times New Roman"/>
                        </a:rPr>
                        <a:t>Законом</a:t>
                      </a:r>
                      <a:r>
                        <a:rPr lang="ru-RU" sz="1400" dirty="0">
                          <a:effectLst/>
                          <a:latin typeface="Times New Roman CYR"/>
                          <a:ea typeface="Times New Roman"/>
                          <a:cs typeface="Times New Roman CYR"/>
                        </a:rPr>
                        <a:t> о </a:t>
                      </a:r>
                      <a:r>
                        <a:rPr lang="ru-RU" sz="1400" dirty="0" err="1">
                          <a:effectLst/>
                          <a:latin typeface="Times New Roman CYR"/>
                          <a:ea typeface="Times New Roman"/>
                          <a:cs typeface="Times New Roman CYR"/>
                        </a:rPr>
                        <a:t>гособоронзаказе</a:t>
                      </a:r>
                      <a:endParaRPr lang="ru-RU" sz="1400" dirty="0">
                        <a:effectLst/>
                        <a:latin typeface="Times New Roman CYR"/>
                        <a:ea typeface="Times New Roman"/>
                        <a:cs typeface="Times New Roman CYR"/>
                      </a:endParaRPr>
                    </a:p>
                  </a:txBody>
                  <a:tcPr marL="68580" marR="68580" marT="0" marB="0"/>
                </a:tc>
                <a:tc>
                  <a:txBody>
                    <a:bodyPr/>
                    <a:lstStyle/>
                    <a:p>
                      <a:pPr>
                        <a:lnSpc>
                          <a:spcPct val="115000"/>
                        </a:lnSpc>
                        <a:spcAft>
                          <a:spcPts val="0"/>
                        </a:spcAft>
                      </a:pPr>
                      <a:r>
                        <a:rPr lang="ru-RU" sz="1400">
                          <a:effectLst/>
                          <a:latin typeface="Times New Roman CYR"/>
                          <a:ea typeface="Times New Roman"/>
                          <a:cs typeface="Times New Roman CYR"/>
                        </a:rPr>
                        <a:t>наложение штрафа в размере от 100 тыс. руб. до 1 млн руб. на должностных лиц</a:t>
                      </a:r>
                    </a:p>
                  </a:txBody>
                  <a:tcPr marL="68580" marR="68580" marT="0" marB="0"/>
                </a:tc>
                <a:tc>
                  <a:txBody>
                    <a:bodyPr/>
                    <a:lstStyle/>
                    <a:p>
                      <a:pPr>
                        <a:lnSpc>
                          <a:spcPct val="115000"/>
                        </a:lnSpc>
                        <a:spcAft>
                          <a:spcPts val="0"/>
                        </a:spcAft>
                      </a:pPr>
                      <a:r>
                        <a:rPr lang="ru-RU" sz="1400" b="0" u="none" strike="noStrike" dirty="0">
                          <a:solidFill>
                            <a:srgbClr val="000000"/>
                          </a:solidFill>
                          <a:effectLst/>
                          <a:latin typeface="Times New Roman CYR"/>
                          <a:ea typeface="Times New Roman"/>
                          <a:cs typeface="Times New Roman"/>
                        </a:rPr>
                        <a:t>ст. 15.40</a:t>
                      </a:r>
                      <a:r>
                        <a:rPr lang="ru-RU" sz="1400" dirty="0">
                          <a:effectLst/>
                          <a:latin typeface="Times New Roman CYR"/>
                          <a:ea typeface="Times New Roman"/>
                          <a:cs typeface="Times New Roman CYR"/>
                        </a:rPr>
                        <a:t> КоАП РФ</a:t>
                      </a:r>
                    </a:p>
                  </a:txBody>
                  <a:tcPr marL="68580" marR="68580" marT="0" marB="0"/>
                </a:tc>
              </a:tr>
              <a:tr h="370840">
                <a:tc>
                  <a:txBody>
                    <a:bodyPr/>
                    <a:lstStyle/>
                    <a:p>
                      <a:pPr>
                        <a:lnSpc>
                          <a:spcPct val="115000"/>
                        </a:lnSpc>
                        <a:spcAft>
                          <a:spcPts val="0"/>
                        </a:spcAft>
                      </a:pPr>
                      <a:r>
                        <a:rPr lang="ru-RU" sz="1400" dirty="0">
                          <a:effectLst/>
                          <a:latin typeface="Times New Roman CYR"/>
                          <a:ea typeface="Times New Roman"/>
                          <a:cs typeface="Times New Roman CYR"/>
                        </a:rPr>
                        <a:t>Неисполнение установленных Законом о </a:t>
                      </a:r>
                      <a:r>
                        <a:rPr lang="ru-RU" sz="1400" dirty="0" err="1">
                          <a:effectLst/>
                          <a:latin typeface="Times New Roman CYR"/>
                          <a:ea typeface="Times New Roman"/>
                          <a:cs typeface="Times New Roman CYR"/>
                        </a:rPr>
                        <a:t>гособоронзаказе</a:t>
                      </a:r>
                      <a:r>
                        <a:rPr lang="ru-RU" sz="1400" dirty="0">
                          <a:effectLst/>
                          <a:latin typeface="Times New Roman CYR"/>
                          <a:ea typeface="Times New Roman"/>
                          <a:cs typeface="Times New Roman CYR"/>
                        </a:rPr>
                        <a:t> обязанностей при осуществлении банковского сопровождения сопровождаемой сделки, за исключением случаев, предусмотренных </a:t>
                      </a:r>
                      <a:r>
                        <a:rPr lang="ru-RU" sz="1400" b="0" u="none" strike="noStrike" dirty="0">
                          <a:solidFill>
                            <a:srgbClr val="000000"/>
                          </a:solidFill>
                          <a:effectLst/>
                          <a:latin typeface="Times New Roman CYR"/>
                          <a:ea typeface="Times New Roman"/>
                          <a:cs typeface="Times New Roman"/>
                        </a:rPr>
                        <a:t>ст. 15.40</a:t>
                      </a:r>
                      <a:r>
                        <a:rPr lang="ru-RU" sz="1400" dirty="0">
                          <a:effectLst/>
                          <a:latin typeface="Times New Roman CYR"/>
                          <a:ea typeface="Times New Roman"/>
                          <a:cs typeface="Times New Roman CYR"/>
                        </a:rPr>
                        <a:t> КоАП РФ</a:t>
                      </a:r>
                    </a:p>
                  </a:txBody>
                  <a:tcPr marL="68580" marR="68580" marT="0" marB="0"/>
                </a:tc>
                <a:tc>
                  <a:txBody>
                    <a:bodyPr/>
                    <a:lstStyle/>
                    <a:p>
                      <a:pPr>
                        <a:lnSpc>
                          <a:spcPct val="115000"/>
                        </a:lnSpc>
                        <a:spcAft>
                          <a:spcPts val="0"/>
                        </a:spcAft>
                      </a:pPr>
                      <a:r>
                        <a:rPr lang="ru-RU" sz="1400" dirty="0">
                          <a:effectLst/>
                          <a:latin typeface="Times New Roman CYR"/>
                          <a:ea typeface="Times New Roman"/>
                          <a:cs typeface="Times New Roman CYR"/>
                        </a:rPr>
                        <a:t>предупреждение или наложение штрафа в размере от 30 тыс. руб. до 50 тыс. руб. на должностных лиц</a:t>
                      </a:r>
                    </a:p>
                  </a:txBody>
                  <a:tcPr marL="68580" marR="68580" marT="0" marB="0"/>
                </a:tc>
                <a:tc>
                  <a:txBody>
                    <a:bodyPr/>
                    <a:lstStyle/>
                    <a:p>
                      <a:pPr>
                        <a:lnSpc>
                          <a:spcPct val="115000"/>
                        </a:lnSpc>
                        <a:spcAft>
                          <a:spcPts val="0"/>
                        </a:spcAft>
                      </a:pPr>
                      <a:r>
                        <a:rPr lang="ru-RU" sz="1400" b="0" u="none" strike="noStrike" dirty="0">
                          <a:solidFill>
                            <a:srgbClr val="000000"/>
                          </a:solidFill>
                          <a:effectLst/>
                          <a:latin typeface="Times New Roman CYR"/>
                          <a:ea typeface="Times New Roman"/>
                          <a:cs typeface="Times New Roman"/>
                        </a:rPr>
                        <a:t>ст. 15.40.1</a:t>
                      </a:r>
                      <a:r>
                        <a:rPr lang="ru-RU" sz="1400" dirty="0">
                          <a:effectLst/>
                          <a:latin typeface="Times New Roman CYR"/>
                          <a:ea typeface="Times New Roman"/>
                          <a:cs typeface="Times New Roman CYR"/>
                        </a:rPr>
                        <a:t> КоАП РФ</a:t>
                      </a:r>
                    </a:p>
                  </a:txBody>
                  <a:tcPr marL="68580" marR="68580" marT="0" marB="0"/>
                </a:tc>
              </a:tr>
            </a:tbl>
          </a:graphicData>
        </a:graphic>
      </p:graphicFrame>
    </p:spTree>
    <p:extLst>
      <p:ext uri="{BB962C8B-B14F-4D97-AF65-F5344CB8AC3E}">
        <p14:creationId xmlns:p14="http://schemas.microsoft.com/office/powerpoint/2010/main" val="15669465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3200" b="1" dirty="0"/>
              <a:t>13. Ответственность за непредставление в контрольный орган информации и документов (до 1 марта 2025 года)</a:t>
            </a:r>
            <a:r>
              <a:rPr lang="ru-RU" sz="3200" dirty="0"/>
              <a:t/>
            </a:r>
            <a:br>
              <a:rPr lang="ru-RU" sz="3200" dirty="0"/>
            </a:br>
            <a:endParaRPr lang="ru-RU" sz="32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2589435544"/>
              </p:ext>
            </p:extLst>
          </p:nvPr>
        </p:nvGraphicFramePr>
        <p:xfrm>
          <a:off x="1" y="2348880"/>
          <a:ext cx="9144615" cy="4296664"/>
        </p:xfrm>
        <a:graphic>
          <a:graphicData uri="http://schemas.openxmlformats.org/drawingml/2006/table">
            <a:tbl>
              <a:tblPr firstRow="1" bandRow="1">
                <a:tableStyleId>{5C22544A-7EE6-4342-B048-85BDC9FD1C3A}</a:tableStyleId>
              </a:tblPr>
              <a:tblGrid>
                <a:gridCol w="3048205"/>
                <a:gridCol w="3048205"/>
                <a:gridCol w="3048205"/>
              </a:tblGrid>
              <a:tr h="370840">
                <a:tc>
                  <a:txBody>
                    <a:bodyPr/>
                    <a:lstStyle/>
                    <a:p>
                      <a:pPr algn="ctr">
                        <a:lnSpc>
                          <a:spcPct val="115000"/>
                        </a:lnSpc>
                        <a:spcBef>
                          <a:spcPts val="540"/>
                        </a:spcBef>
                        <a:spcAft>
                          <a:spcPts val="540"/>
                        </a:spcAft>
                      </a:pPr>
                      <a:r>
                        <a:rPr lang="ru-RU" sz="1400" b="1" kern="0" dirty="0">
                          <a:solidFill>
                            <a:srgbClr val="26282F"/>
                          </a:solidFill>
                          <a:effectLst/>
                          <a:latin typeface="Calibri"/>
                          <a:cs typeface="Times New Roman"/>
                        </a:rPr>
                        <a:t>Вид нарушения</a:t>
                      </a:r>
                    </a:p>
                  </a:txBody>
                  <a:tcPr marL="68580" marR="68580" marT="0" marB="0"/>
                </a:tc>
                <a:tc>
                  <a:txBody>
                    <a:bodyPr/>
                    <a:lstStyle/>
                    <a:p>
                      <a:pPr algn="ctr">
                        <a:lnSpc>
                          <a:spcPct val="115000"/>
                        </a:lnSpc>
                        <a:spcBef>
                          <a:spcPts val="540"/>
                        </a:spcBef>
                        <a:spcAft>
                          <a:spcPts val="540"/>
                        </a:spcAft>
                      </a:pPr>
                      <a:r>
                        <a:rPr lang="ru-RU" sz="1400" b="1" kern="0">
                          <a:solidFill>
                            <a:srgbClr val="26282F"/>
                          </a:solidFill>
                          <a:effectLst/>
                          <a:latin typeface="Calibri"/>
                          <a:cs typeface="Times New Roman"/>
                        </a:rPr>
                        <a:t>Размер штрафа</a:t>
                      </a:r>
                    </a:p>
                  </a:txBody>
                  <a:tcPr marL="68580" marR="68580" marT="0" marB="0" anchor="ctr"/>
                </a:tc>
                <a:tc>
                  <a:txBody>
                    <a:bodyPr/>
                    <a:lstStyle/>
                    <a:p>
                      <a:pPr algn="ctr">
                        <a:lnSpc>
                          <a:spcPct val="115000"/>
                        </a:lnSpc>
                        <a:spcBef>
                          <a:spcPts val="540"/>
                        </a:spcBef>
                        <a:spcAft>
                          <a:spcPts val="540"/>
                        </a:spcAft>
                      </a:pPr>
                      <a:r>
                        <a:rPr lang="ru-RU" sz="1400" b="1" kern="0">
                          <a:solidFill>
                            <a:srgbClr val="26282F"/>
                          </a:solidFill>
                          <a:effectLst/>
                          <a:latin typeface="Calibri"/>
                          <a:cs typeface="Times New Roman"/>
                        </a:rPr>
                        <a:t>Норма</a:t>
                      </a:r>
                    </a:p>
                  </a:txBody>
                  <a:tcPr marL="68580" marR="68580" marT="0" marB="0" anchor="ctr"/>
                </a:tc>
              </a:tr>
              <a:tr h="370840">
                <a:tc>
                  <a:txBody>
                    <a:bodyPr/>
                    <a:lstStyle/>
                    <a:p>
                      <a:pPr>
                        <a:lnSpc>
                          <a:spcPct val="115000"/>
                        </a:lnSpc>
                        <a:spcAft>
                          <a:spcPts val="0"/>
                        </a:spcAft>
                      </a:pPr>
                      <a:r>
                        <a:rPr lang="ru-RU" sz="1400" dirty="0">
                          <a:effectLst/>
                          <a:latin typeface="Times New Roman CYR"/>
                          <a:ea typeface="Times New Roman"/>
                          <a:cs typeface="Times New Roman CYR"/>
                        </a:rPr>
                        <a:t>Непредставление или несвоевременное представление в федеральный орган исполнительной власти, осуществляющий функции по контролю и надзору в сфере государственного оборонного заказа, информации и документов, если представление таких информации и документов является обязательным, в том числе непредставление или несвоевременное представление информации и документов по требованию указанного органа, либо представление заведомо недостоверных информации и документов</a:t>
                      </a:r>
                    </a:p>
                  </a:txBody>
                  <a:tcPr marL="68580" marR="68580" marT="0" marB="0"/>
                </a:tc>
                <a:tc>
                  <a:txBody>
                    <a:bodyPr/>
                    <a:lstStyle/>
                    <a:p>
                      <a:pPr>
                        <a:lnSpc>
                          <a:spcPct val="115000"/>
                        </a:lnSpc>
                        <a:spcAft>
                          <a:spcPts val="0"/>
                        </a:spcAft>
                      </a:pPr>
                      <a:r>
                        <a:rPr lang="ru-RU" sz="1400" dirty="0">
                          <a:effectLst/>
                          <a:latin typeface="Times New Roman CYR"/>
                          <a:ea typeface="Times New Roman"/>
                          <a:cs typeface="Times New Roman CYR"/>
                        </a:rPr>
                        <a:t>15 тыс. руб. для должностных лиц</a:t>
                      </a:r>
                    </a:p>
                    <a:p>
                      <a:pPr algn="just">
                        <a:lnSpc>
                          <a:spcPct val="115000"/>
                        </a:lnSpc>
                        <a:spcAft>
                          <a:spcPts val="0"/>
                        </a:spcAft>
                      </a:pPr>
                      <a:r>
                        <a:rPr lang="ru-RU" sz="1400" dirty="0">
                          <a:effectLst/>
                          <a:latin typeface="Times New Roman CYR"/>
                          <a:ea typeface="Times New Roman"/>
                          <a:cs typeface="Times New Roman CYR"/>
                        </a:rPr>
                        <a:t> </a:t>
                      </a:r>
                    </a:p>
                    <a:p>
                      <a:pPr>
                        <a:lnSpc>
                          <a:spcPct val="115000"/>
                        </a:lnSpc>
                        <a:spcAft>
                          <a:spcPts val="0"/>
                        </a:spcAft>
                      </a:pPr>
                      <a:r>
                        <a:rPr lang="ru-RU" sz="1400" dirty="0">
                          <a:effectLst/>
                          <a:latin typeface="Times New Roman CYR"/>
                          <a:ea typeface="Times New Roman"/>
                          <a:cs typeface="Times New Roman CYR"/>
                        </a:rPr>
                        <a:t>от 100 тыс. руб. до 500 тыс. руб. для юридических лиц</a:t>
                      </a:r>
                    </a:p>
                  </a:txBody>
                  <a:tcPr marL="68580" marR="68580" marT="0" marB="0"/>
                </a:tc>
                <a:tc>
                  <a:txBody>
                    <a:bodyPr/>
                    <a:lstStyle/>
                    <a:p>
                      <a:pPr>
                        <a:lnSpc>
                          <a:spcPct val="115000"/>
                        </a:lnSpc>
                        <a:spcAft>
                          <a:spcPts val="0"/>
                        </a:spcAft>
                      </a:pPr>
                      <a:r>
                        <a:rPr lang="ru-RU" sz="1400" b="0" u="none" strike="noStrike" dirty="0">
                          <a:solidFill>
                            <a:srgbClr val="000000"/>
                          </a:solidFill>
                          <a:effectLst/>
                          <a:latin typeface="Times New Roman CYR"/>
                          <a:ea typeface="Times New Roman"/>
                          <a:cs typeface="Times New Roman"/>
                        </a:rPr>
                        <a:t>ч. 2 ст. 19.7.2</a:t>
                      </a:r>
                      <a:r>
                        <a:rPr lang="ru-RU" sz="1400" dirty="0">
                          <a:effectLst/>
                          <a:latin typeface="Times New Roman CYR"/>
                          <a:ea typeface="Times New Roman"/>
                          <a:cs typeface="Times New Roman CYR"/>
                        </a:rPr>
                        <a:t> КоАП РФ</a:t>
                      </a:r>
                    </a:p>
                  </a:txBody>
                  <a:tcPr marL="68580" marR="68580" marT="0" marB="0"/>
                </a:tc>
              </a:tr>
            </a:tbl>
          </a:graphicData>
        </a:graphic>
      </p:graphicFrame>
    </p:spTree>
    <p:extLst>
      <p:ext uri="{BB962C8B-B14F-4D97-AF65-F5344CB8AC3E}">
        <p14:creationId xmlns:p14="http://schemas.microsoft.com/office/powerpoint/2010/main" val="37370601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143000"/>
            <a:ext cx="9144000" cy="1066800"/>
          </a:xfrm>
        </p:spPr>
        <p:txBody>
          <a:bodyPr>
            <a:noAutofit/>
          </a:bodyPr>
          <a:lstStyle/>
          <a:p>
            <a:pPr algn="ctr"/>
            <a:r>
              <a:rPr lang="ru-RU" sz="2800" b="1" dirty="0"/>
              <a:t>14. Ответственность за воспрепятствование деятельности должностного лица контрольного органа (до 1 марта 2025 года)</a:t>
            </a:r>
            <a:r>
              <a:rPr lang="ru-RU" sz="2800" dirty="0"/>
              <a:t/>
            </a:r>
            <a:br>
              <a:rPr lang="ru-RU" sz="2800" dirty="0"/>
            </a:br>
            <a:endParaRPr lang="ru-RU" sz="28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47175763"/>
              </p:ext>
            </p:extLst>
          </p:nvPr>
        </p:nvGraphicFramePr>
        <p:xfrm>
          <a:off x="457200" y="2249488"/>
          <a:ext cx="8229600" cy="4016248"/>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pPr algn="ctr">
                        <a:lnSpc>
                          <a:spcPct val="115000"/>
                        </a:lnSpc>
                        <a:spcBef>
                          <a:spcPts val="540"/>
                        </a:spcBef>
                        <a:spcAft>
                          <a:spcPts val="540"/>
                        </a:spcAft>
                      </a:pPr>
                      <a:r>
                        <a:rPr lang="ru-RU" sz="1600" b="1" kern="0" dirty="0">
                          <a:solidFill>
                            <a:srgbClr val="26282F"/>
                          </a:solidFill>
                          <a:effectLst/>
                          <a:latin typeface="Calibri"/>
                          <a:cs typeface="Times New Roman"/>
                        </a:rPr>
                        <a:t>Вид нарушения</a:t>
                      </a:r>
                    </a:p>
                  </a:txBody>
                  <a:tcPr marL="68580" marR="68580" marT="0" marB="0"/>
                </a:tc>
                <a:tc>
                  <a:txBody>
                    <a:bodyPr/>
                    <a:lstStyle/>
                    <a:p>
                      <a:pPr algn="ctr">
                        <a:lnSpc>
                          <a:spcPct val="115000"/>
                        </a:lnSpc>
                        <a:spcBef>
                          <a:spcPts val="540"/>
                        </a:spcBef>
                        <a:spcAft>
                          <a:spcPts val="540"/>
                        </a:spcAft>
                      </a:pPr>
                      <a:r>
                        <a:rPr lang="ru-RU" sz="1600" b="1" kern="0">
                          <a:solidFill>
                            <a:srgbClr val="26282F"/>
                          </a:solidFill>
                          <a:effectLst/>
                          <a:latin typeface="Calibri"/>
                          <a:cs typeface="Times New Roman"/>
                        </a:rPr>
                        <a:t>Размер штрафа</a:t>
                      </a:r>
                    </a:p>
                  </a:txBody>
                  <a:tcPr marL="68580" marR="68580" marT="0" marB="0" anchor="ctr"/>
                </a:tc>
                <a:tc>
                  <a:txBody>
                    <a:bodyPr/>
                    <a:lstStyle/>
                    <a:p>
                      <a:pPr algn="ctr">
                        <a:lnSpc>
                          <a:spcPct val="115000"/>
                        </a:lnSpc>
                        <a:spcBef>
                          <a:spcPts val="540"/>
                        </a:spcBef>
                        <a:spcAft>
                          <a:spcPts val="540"/>
                        </a:spcAft>
                      </a:pPr>
                      <a:r>
                        <a:rPr lang="ru-RU" sz="1600" b="1" kern="0">
                          <a:solidFill>
                            <a:srgbClr val="26282F"/>
                          </a:solidFill>
                          <a:effectLst/>
                          <a:latin typeface="Calibri"/>
                          <a:cs typeface="Times New Roman"/>
                        </a:rPr>
                        <a:t>Норма</a:t>
                      </a:r>
                    </a:p>
                  </a:txBody>
                  <a:tcPr marL="68580" marR="68580" marT="0" marB="0" anchor="ctr"/>
                </a:tc>
              </a:tr>
              <a:tr h="370840">
                <a:tc>
                  <a:txBody>
                    <a:bodyPr/>
                    <a:lstStyle/>
                    <a:p>
                      <a:pPr>
                        <a:lnSpc>
                          <a:spcPct val="115000"/>
                        </a:lnSpc>
                        <a:spcAft>
                          <a:spcPts val="0"/>
                        </a:spcAft>
                      </a:pPr>
                      <a:r>
                        <a:rPr lang="ru-RU" sz="1600" dirty="0">
                          <a:effectLst/>
                          <a:latin typeface="Times New Roman CYR"/>
                          <a:ea typeface="Times New Roman"/>
                          <a:cs typeface="Times New Roman CYR"/>
                        </a:rPr>
                        <a:t>Воспрепятствование осуществлению законной деятельности должностного лица федерального органа исполнительной власти, осуществляющего функции по контролю и надзору в сфере государственного оборонного заказа, или должностных лиц его территориальных органов по проведению проверок или уклонение от проверок</a:t>
                      </a:r>
                    </a:p>
                  </a:txBody>
                  <a:tcPr marL="68580" marR="68580" marT="0" marB="0"/>
                </a:tc>
                <a:tc>
                  <a:txBody>
                    <a:bodyPr/>
                    <a:lstStyle/>
                    <a:p>
                      <a:pPr>
                        <a:lnSpc>
                          <a:spcPct val="115000"/>
                        </a:lnSpc>
                        <a:spcAft>
                          <a:spcPts val="0"/>
                        </a:spcAft>
                      </a:pPr>
                      <a:r>
                        <a:rPr lang="ru-RU" sz="1600" dirty="0">
                          <a:effectLst/>
                          <a:latin typeface="Times New Roman CYR"/>
                          <a:ea typeface="Times New Roman"/>
                          <a:cs typeface="Times New Roman CYR"/>
                        </a:rPr>
                        <a:t>от 20 тыс. руб. до 50 тыс. руб. для должностных лиц</a:t>
                      </a:r>
                    </a:p>
                    <a:p>
                      <a:pPr algn="just">
                        <a:lnSpc>
                          <a:spcPct val="115000"/>
                        </a:lnSpc>
                        <a:spcAft>
                          <a:spcPts val="0"/>
                        </a:spcAft>
                      </a:pPr>
                      <a:r>
                        <a:rPr lang="ru-RU" sz="1600" dirty="0">
                          <a:effectLst/>
                          <a:latin typeface="Times New Roman CYR"/>
                          <a:ea typeface="Times New Roman"/>
                          <a:cs typeface="Times New Roman CYR"/>
                        </a:rPr>
                        <a:t> </a:t>
                      </a:r>
                    </a:p>
                    <a:p>
                      <a:pPr>
                        <a:lnSpc>
                          <a:spcPct val="115000"/>
                        </a:lnSpc>
                        <a:spcAft>
                          <a:spcPts val="0"/>
                        </a:spcAft>
                      </a:pPr>
                      <a:r>
                        <a:rPr lang="ru-RU" sz="1600" dirty="0">
                          <a:effectLst/>
                          <a:latin typeface="Times New Roman CYR"/>
                          <a:ea typeface="Times New Roman"/>
                          <a:cs typeface="Times New Roman CYR"/>
                        </a:rPr>
                        <a:t>от 300 тыс. руб. до 500 тыс. руб. для юридических лиц</a:t>
                      </a:r>
                    </a:p>
                  </a:txBody>
                  <a:tcPr marL="68580" marR="68580" marT="0" marB="0"/>
                </a:tc>
                <a:tc>
                  <a:txBody>
                    <a:bodyPr/>
                    <a:lstStyle/>
                    <a:p>
                      <a:pPr>
                        <a:lnSpc>
                          <a:spcPct val="115000"/>
                        </a:lnSpc>
                        <a:spcAft>
                          <a:spcPts val="0"/>
                        </a:spcAft>
                      </a:pPr>
                      <a:r>
                        <a:rPr lang="ru-RU" sz="1600" b="0" u="none" strike="noStrike" dirty="0">
                          <a:solidFill>
                            <a:srgbClr val="000000"/>
                          </a:solidFill>
                          <a:effectLst/>
                          <a:latin typeface="Times New Roman CYR"/>
                          <a:ea typeface="Times New Roman"/>
                          <a:cs typeface="Times New Roman"/>
                        </a:rPr>
                        <a:t>ст. 19.4.2</a:t>
                      </a:r>
                      <a:r>
                        <a:rPr lang="ru-RU" sz="1600" dirty="0">
                          <a:effectLst/>
                          <a:latin typeface="Times New Roman CYR"/>
                          <a:ea typeface="Times New Roman"/>
                          <a:cs typeface="Times New Roman CYR"/>
                        </a:rPr>
                        <a:t> КоАП РФ</a:t>
                      </a:r>
                    </a:p>
                  </a:txBody>
                  <a:tcPr marL="68580" marR="68580" marT="0" marB="0"/>
                </a:tc>
              </a:tr>
            </a:tbl>
          </a:graphicData>
        </a:graphic>
      </p:graphicFrame>
    </p:spTree>
    <p:extLst>
      <p:ext uri="{BB962C8B-B14F-4D97-AF65-F5344CB8AC3E}">
        <p14:creationId xmlns:p14="http://schemas.microsoft.com/office/powerpoint/2010/main" val="35508749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2800" b="1" dirty="0"/>
              <a:t>15. Ответственность за невыполнение предписания или требования контрольного органа (до 1 марта 2025 года)</a:t>
            </a:r>
            <a:r>
              <a:rPr lang="ru-RU" sz="2800" dirty="0"/>
              <a:t/>
            </a:r>
            <a:br>
              <a:rPr lang="ru-RU" sz="2800" dirty="0"/>
            </a:br>
            <a:endParaRPr lang="ru-RU" sz="28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2945321668"/>
              </p:ext>
            </p:extLst>
          </p:nvPr>
        </p:nvGraphicFramePr>
        <p:xfrm>
          <a:off x="457200" y="2249488"/>
          <a:ext cx="8229600" cy="4471924"/>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pPr algn="ctr">
                        <a:lnSpc>
                          <a:spcPct val="115000"/>
                        </a:lnSpc>
                        <a:spcBef>
                          <a:spcPts val="540"/>
                        </a:spcBef>
                        <a:spcAft>
                          <a:spcPts val="540"/>
                        </a:spcAft>
                      </a:pPr>
                      <a:r>
                        <a:rPr lang="ru-RU" sz="1800" b="1" kern="0" dirty="0">
                          <a:solidFill>
                            <a:srgbClr val="26282F"/>
                          </a:solidFill>
                          <a:effectLst/>
                          <a:latin typeface="Calibri"/>
                          <a:cs typeface="Times New Roman"/>
                        </a:rPr>
                        <a:t>Вид нарушения</a:t>
                      </a:r>
                    </a:p>
                  </a:txBody>
                  <a:tcPr marL="68580" marR="68580" marT="0" marB="0"/>
                </a:tc>
                <a:tc>
                  <a:txBody>
                    <a:bodyPr/>
                    <a:lstStyle/>
                    <a:p>
                      <a:pPr algn="ctr">
                        <a:lnSpc>
                          <a:spcPct val="115000"/>
                        </a:lnSpc>
                        <a:spcBef>
                          <a:spcPts val="540"/>
                        </a:spcBef>
                        <a:spcAft>
                          <a:spcPts val="540"/>
                        </a:spcAft>
                      </a:pPr>
                      <a:r>
                        <a:rPr lang="ru-RU" sz="1800" b="1" kern="0">
                          <a:solidFill>
                            <a:srgbClr val="26282F"/>
                          </a:solidFill>
                          <a:effectLst/>
                          <a:latin typeface="Calibri"/>
                          <a:cs typeface="Times New Roman"/>
                        </a:rPr>
                        <a:t>Размер штрафа</a:t>
                      </a:r>
                    </a:p>
                  </a:txBody>
                  <a:tcPr marL="68580" marR="68580" marT="0" marB="0" anchor="ctr"/>
                </a:tc>
                <a:tc>
                  <a:txBody>
                    <a:bodyPr/>
                    <a:lstStyle/>
                    <a:p>
                      <a:pPr algn="ctr">
                        <a:lnSpc>
                          <a:spcPct val="115000"/>
                        </a:lnSpc>
                        <a:spcBef>
                          <a:spcPts val="540"/>
                        </a:spcBef>
                        <a:spcAft>
                          <a:spcPts val="540"/>
                        </a:spcAft>
                      </a:pPr>
                      <a:r>
                        <a:rPr lang="ru-RU" sz="1800" b="1" kern="0" dirty="0">
                          <a:solidFill>
                            <a:srgbClr val="26282F"/>
                          </a:solidFill>
                          <a:effectLst/>
                          <a:latin typeface="Calibri"/>
                          <a:cs typeface="Times New Roman"/>
                        </a:rPr>
                        <a:t>Норма</a:t>
                      </a:r>
                    </a:p>
                  </a:txBody>
                  <a:tcPr marL="68580" marR="68580" marT="0" marB="0" anchor="ctr"/>
                </a:tc>
              </a:tr>
              <a:tr h="370840">
                <a:tc>
                  <a:txBody>
                    <a:bodyPr/>
                    <a:lstStyle/>
                    <a:p>
                      <a:pPr>
                        <a:lnSpc>
                          <a:spcPct val="115000"/>
                        </a:lnSpc>
                        <a:spcAft>
                          <a:spcPts val="0"/>
                        </a:spcAft>
                      </a:pPr>
                      <a:r>
                        <a:rPr lang="ru-RU" sz="1800">
                          <a:effectLst/>
                          <a:latin typeface="Times New Roman CYR"/>
                          <a:ea typeface="Times New Roman"/>
                          <a:cs typeface="Times New Roman CYR"/>
                        </a:rPr>
                        <a:t>Невыполнение в установленный срок законного предписания или требования федерального органа исполнительной власти, осуществляющего функции по контролю и надзору в сфере государственного оборонного заказа, либо его территориального органа</a:t>
                      </a:r>
                    </a:p>
                  </a:txBody>
                  <a:tcPr marL="68580" marR="68580" marT="0" marB="0"/>
                </a:tc>
                <a:tc>
                  <a:txBody>
                    <a:bodyPr/>
                    <a:lstStyle/>
                    <a:p>
                      <a:pPr>
                        <a:lnSpc>
                          <a:spcPct val="115000"/>
                        </a:lnSpc>
                        <a:spcAft>
                          <a:spcPts val="0"/>
                        </a:spcAft>
                      </a:pPr>
                      <a:r>
                        <a:rPr lang="ru-RU" sz="1800">
                          <a:effectLst/>
                          <a:latin typeface="Times New Roman CYR"/>
                          <a:ea typeface="Times New Roman"/>
                          <a:cs typeface="Times New Roman CYR"/>
                        </a:rPr>
                        <a:t>от 30 тыс. руб. до 50 тыс. руб. для должностных лиц</a:t>
                      </a:r>
                    </a:p>
                    <a:p>
                      <a:pPr algn="just">
                        <a:lnSpc>
                          <a:spcPct val="115000"/>
                        </a:lnSpc>
                        <a:spcAft>
                          <a:spcPts val="0"/>
                        </a:spcAft>
                      </a:pPr>
                      <a:r>
                        <a:rPr lang="ru-RU" sz="1800">
                          <a:effectLst/>
                          <a:latin typeface="Times New Roman CYR"/>
                          <a:ea typeface="Times New Roman"/>
                          <a:cs typeface="Times New Roman CYR"/>
                        </a:rPr>
                        <a:t> </a:t>
                      </a:r>
                    </a:p>
                    <a:p>
                      <a:pPr>
                        <a:lnSpc>
                          <a:spcPct val="115000"/>
                        </a:lnSpc>
                        <a:spcAft>
                          <a:spcPts val="0"/>
                        </a:spcAft>
                      </a:pPr>
                      <a:r>
                        <a:rPr lang="ru-RU" sz="1800">
                          <a:effectLst/>
                          <a:latin typeface="Times New Roman CYR"/>
                          <a:ea typeface="Times New Roman"/>
                          <a:cs typeface="Times New Roman CYR"/>
                        </a:rPr>
                        <a:t>от 300 тыс. руб. до 500 тыс. руб. для юридических лиц</a:t>
                      </a:r>
                    </a:p>
                  </a:txBody>
                  <a:tcPr marL="68580" marR="68580" marT="0" marB="0"/>
                </a:tc>
                <a:tc>
                  <a:txBody>
                    <a:bodyPr/>
                    <a:lstStyle/>
                    <a:p>
                      <a:pPr>
                        <a:lnSpc>
                          <a:spcPct val="115000"/>
                        </a:lnSpc>
                        <a:spcAft>
                          <a:spcPts val="0"/>
                        </a:spcAft>
                      </a:pPr>
                      <a:r>
                        <a:rPr lang="ru-RU" sz="1800" b="0" u="none" strike="noStrike" dirty="0">
                          <a:solidFill>
                            <a:srgbClr val="000000"/>
                          </a:solidFill>
                          <a:effectLst/>
                          <a:latin typeface="Times New Roman CYR"/>
                          <a:ea typeface="Times New Roman"/>
                          <a:cs typeface="Times New Roman"/>
                        </a:rPr>
                        <a:t>ч. 7.1 ст. 19.5</a:t>
                      </a:r>
                      <a:r>
                        <a:rPr lang="ru-RU" sz="1800" dirty="0">
                          <a:effectLst/>
                          <a:latin typeface="Times New Roman CYR"/>
                          <a:ea typeface="Times New Roman"/>
                          <a:cs typeface="Times New Roman CYR"/>
                        </a:rPr>
                        <a:t> КоАП РФ</a:t>
                      </a:r>
                    </a:p>
                  </a:txBody>
                  <a:tcPr marL="68580" marR="68580" marT="0" marB="0"/>
                </a:tc>
              </a:tr>
            </a:tbl>
          </a:graphicData>
        </a:graphic>
      </p:graphicFrame>
    </p:spTree>
    <p:extLst>
      <p:ext uri="{BB962C8B-B14F-4D97-AF65-F5344CB8AC3E}">
        <p14:creationId xmlns:p14="http://schemas.microsoft.com/office/powerpoint/2010/main" val="39653187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pPr algn="ctr"/>
            <a:r>
              <a:rPr lang="ru-RU" sz="3200" b="0" dirty="0">
                <a:solidFill>
                  <a:schemeClr val="tx1"/>
                </a:solidFill>
                <a:effectLst/>
              </a:rPr>
              <a:t>Уголовная ответственность за нарушения законодательства о </a:t>
            </a:r>
            <a:r>
              <a:rPr lang="ru-RU" sz="3200" b="0" dirty="0" err="1">
                <a:solidFill>
                  <a:schemeClr val="tx1"/>
                </a:solidFill>
                <a:effectLst/>
              </a:rPr>
              <a:t>гособоронзаказе</a:t>
            </a:r>
            <a:r>
              <a:rPr lang="ru-RU" sz="3200" b="0" dirty="0">
                <a:solidFill>
                  <a:schemeClr val="tx1"/>
                </a:solidFill>
                <a:effectLst/>
              </a:rPr>
              <a:t> (закупки по Закону N </a:t>
            </a:r>
            <a:r>
              <a:rPr lang="ru-RU" sz="3200" b="0" dirty="0" smtClean="0">
                <a:solidFill>
                  <a:schemeClr val="tx1"/>
                </a:solidFill>
                <a:effectLst/>
              </a:rPr>
              <a:t>275-ФЗ)</a:t>
            </a:r>
            <a:endParaRPr lang="ru-RU" sz="3200" dirty="0">
              <a:solidFill>
                <a:schemeClr val="tx1"/>
              </a:solidFill>
            </a:endParaRPr>
          </a:p>
        </p:txBody>
      </p:sp>
      <p:sp>
        <p:nvSpPr>
          <p:cNvPr id="5" name="Текст 4"/>
          <p:cNvSpPr>
            <a:spLocks noGrp="1"/>
          </p:cNvSpPr>
          <p:nvPr>
            <p:ph type="body" idx="1"/>
          </p:nvPr>
        </p:nvSpPr>
        <p:spPr>
          <a:xfrm>
            <a:off x="251520" y="4437112"/>
            <a:ext cx="7772400" cy="1509712"/>
          </a:xfrm>
        </p:spPr>
        <p:txBody>
          <a:bodyPr/>
          <a:lstStyle/>
          <a:p>
            <a:r>
              <a:rPr lang="ru-RU" b="1" dirty="0"/>
              <a:t>Какая уголовная ответственность установлена за нарушения правил ГОЗ по новым статьям УК</a:t>
            </a:r>
            <a:endParaRPr lang="ru-RU" dirty="0"/>
          </a:p>
        </p:txBody>
      </p:sp>
    </p:spTree>
    <p:extLst>
      <p:ext uri="{BB962C8B-B14F-4D97-AF65-F5344CB8AC3E}">
        <p14:creationId xmlns:p14="http://schemas.microsoft.com/office/powerpoint/2010/main" val="35393421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dirty="0"/>
              <a:t>1. Ответственность за злоупотребление полномочиями при выполнении </a:t>
            </a:r>
            <a:r>
              <a:rPr lang="ru-RU" b="1" dirty="0" err="1"/>
              <a:t>гособоронзаказа</a:t>
            </a:r>
            <a:r>
              <a:rPr lang="ru-RU" dirty="0"/>
              <a:t/>
            </a:r>
            <a:br>
              <a:rPr lang="ru-RU" dirty="0"/>
            </a:b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340943877"/>
              </p:ext>
            </p:extLst>
          </p:nvPr>
        </p:nvGraphicFramePr>
        <p:xfrm>
          <a:off x="1" y="2249488"/>
          <a:ext cx="9108503" cy="3525520"/>
        </p:xfrm>
        <a:graphic>
          <a:graphicData uri="http://schemas.openxmlformats.org/drawingml/2006/table">
            <a:tbl>
              <a:tblPr firstRow="1" bandRow="1">
                <a:tableStyleId>{5C22544A-7EE6-4342-B048-85BDC9FD1C3A}</a:tableStyleId>
              </a:tblPr>
              <a:tblGrid>
                <a:gridCol w="2888171"/>
                <a:gridCol w="4492140"/>
                <a:gridCol w="1728192"/>
              </a:tblGrid>
              <a:tr h="370840">
                <a:tc>
                  <a:txBody>
                    <a:bodyPr/>
                    <a:lstStyle/>
                    <a:p>
                      <a:pPr algn="ctr">
                        <a:lnSpc>
                          <a:spcPct val="115000"/>
                        </a:lnSpc>
                        <a:spcBef>
                          <a:spcPts val="540"/>
                        </a:spcBef>
                        <a:spcAft>
                          <a:spcPts val="540"/>
                        </a:spcAft>
                      </a:pPr>
                      <a:r>
                        <a:rPr lang="ru-RU" sz="1100" b="1" kern="0" dirty="0">
                          <a:solidFill>
                            <a:srgbClr val="26282F"/>
                          </a:solidFill>
                          <a:effectLst/>
                          <a:latin typeface="Calibri"/>
                          <a:cs typeface="Times New Roman"/>
                        </a:rPr>
                        <a:t>Состав преступления</a:t>
                      </a:r>
                    </a:p>
                  </a:txBody>
                  <a:tcPr marL="68580" marR="68580" marT="0" marB="0"/>
                </a:tc>
                <a:tc>
                  <a:txBody>
                    <a:bodyPr/>
                    <a:lstStyle/>
                    <a:p>
                      <a:pPr algn="ctr">
                        <a:lnSpc>
                          <a:spcPct val="115000"/>
                        </a:lnSpc>
                        <a:spcBef>
                          <a:spcPts val="540"/>
                        </a:spcBef>
                        <a:spcAft>
                          <a:spcPts val="540"/>
                        </a:spcAft>
                      </a:pPr>
                      <a:r>
                        <a:rPr lang="ru-RU" sz="1100" b="1" kern="0">
                          <a:solidFill>
                            <a:srgbClr val="26282F"/>
                          </a:solidFill>
                          <a:effectLst/>
                          <a:latin typeface="Calibri"/>
                          <a:cs typeface="Times New Roman"/>
                        </a:rPr>
                        <a:t>Меры ответственности</a:t>
                      </a:r>
                    </a:p>
                  </a:txBody>
                  <a:tcPr marL="68580" marR="68580" marT="0" marB="0"/>
                </a:tc>
                <a:tc>
                  <a:txBody>
                    <a:bodyPr/>
                    <a:lstStyle/>
                    <a:p>
                      <a:pPr algn="ctr">
                        <a:lnSpc>
                          <a:spcPct val="115000"/>
                        </a:lnSpc>
                        <a:spcBef>
                          <a:spcPts val="540"/>
                        </a:spcBef>
                        <a:spcAft>
                          <a:spcPts val="540"/>
                        </a:spcAft>
                      </a:pPr>
                      <a:r>
                        <a:rPr lang="ru-RU" sz="1100" b="1" kern="0">
                          <a:solidFill>
                            <a:srgbClr val="26282F"/>
                          </a:solidFill>
                          <a:effectLst/>
                          <a:latin typeface="Calibri"/>
                          <a:cs typeface="Times New Roman"/>
                        </a:rPr>
                        <a:t>Норма</a:t>
                      </a:r>
                    </a:p>
                  </a:txBody>
                  <a:tcPr marL="68580" marR="68580" marT="0" marB="0"/>
                </a:tc>
              </a:tr>
              <a:tr h="370840">
                <a:tc>
                  <a:txBody>
                    <a:bodyPr/>
                    <a:lstStyle/>
                    <a:p>
                      <a:pPr>
                        <a:lnSpc>
                          <a:spcPct val="115000"/>
                        </a:lnSpc>
                        <a:spcAft>
                          <a:spcPts val="0"/>
                        </a:spcAft>
                      </a:pPr>
                      <a:r>
                        <a:rPr lang="ru-RU" sz="1200">
                          <a:effectLst/>
                          <a:latin typeface="Times New Roman CYR"/>
                          <a:ea typeface="Times New Roman"/>
                          <a:cs typeface="Times New Roman CYR"/>
                        </a:rPr>
                        <a:t>Использование </a:t>
                      </a:r>
                      <a:r>
                        <a:rPr lang="ru-RU" sz="1200" b="1">
                          <a:solidFill>
                            <a:srgbClr val="000000"/>
                          </a:solidFill>
                          <a:effectLst/>
                          <a:latin typeface="Times New Roman CYR"/>
                          <a:ea typeface="Times New Roman"/>
                          <a:cs typeface="Times New Roman CYR"/>
                        </a:rPr>
                        <a:t>лицом, выполняющим управленческие функции в коммерческой или иной организации</a:t>
                      </a:r>
                      <a:r>
                        <a:rPr lang="ru-RU" sz="1200">
                          <a:effectLst/>
                          <a:latin typeface="Times New Roman CYR"/>
                          <a:ea typeface="Times New Roman"/>
                          <a:cs typeface="Times New Roman CYR"/>
                        </a:rPr>
                        <a:t>, своих полномочий вопреки законным интересам этой организации и в целях извлечения выгод и преимуществ для себя или других лиц, если это деяние повлекло причинение существенного вреда охраняемым законом интересам общества или государства при выполнении гособоронзаказа.</a:t>
                      </a:r>
                    </a:p>
                  </a:txBody>
                  <a:tcPr marL="68580" marR="68580" marT="0" marB="0"/>
                </a:tc>
                <a:tc>
                  <a:txBody>
                    <a:bodyPr/>
                    <a:lstStyle/>
                    <a:p>
                      <a:pPr>
                        <a:lnSpc>
                          <a:spcPct val="115000"/>
                        </a:lnSpc>
                        <a:spcAft>
                          <a:spcPts val="0"/>
                        </a:spcAft>
                      </a:pPr>
                      <a:r>
                        <a:rPr lang="ru-RU" sz="1200">
                          <a:effectLst/>
                          <a:latin typeface="Times New Roman CYR"/>
                          <a:ea typeface="Times New Roman"/>
                          <a:cs typeface="Times New Roman CYR"/>
                        </a:rPr>
                        <a:t>- штраф в размере от 1 млн руб. до 3 млн руб. или в размере заработной платы или иного дохода осужденного за период от 1 года до 3 лет с лишением права занимать определенные должности или заниматься определенной деятельностью на срок до 10 лет</a:t>
                      </a:r>
                    </a:p>
                    <a:p>
                      <a:pPr algn="just">
                        <a:lnSpc>
                          <a:spcPct val="115000"/>
                        </a:lnSpc>
                        <a:spcAft>
                          <a:spcPts val="0"/>
                        </a:spcAft>
                      </a:pPr>
                      <a:r>
                        <a:rPr lang="ru-RU" sz="1200">
                          <a:effectLst/>
                          <a:latin typeface="Times New Roman CYR"/>
                          <a:ea typeface="Times New Roman"/>
                          <a:cs typeface="Times New Roman CYR"/>
                        </a:rPr>
                        <a:t> </a:t>
                      </a:r>
                    </a:p>
                    <a:p>
                      <a:pPr>
                        <a:lnSpc>
                          <a:spcPct val="115000"/>
                        </a:lnSpc>
                        <a:spcAft>
                          <a:spcPts val="0"/>
                        </a:spcAft>
                      </a:pPr>
                      <a:r>
                        <a:rPr lang="ru-RU" sz="1200">
                          <a:effectLst/>
                          <a:latin typeface="Times New Roman CYR"/>
                          <a:ea typeface="Times New Roman"/>
                          <a:cs typeface="Times New Roman CYR"/>
                        </a:rPr>
                        <a:t>- лишение свободы на срок от 4 до 8 лет со штрафом в размере от 500 тыс. руб. до 1 млн руб. или в размере заработной платы или иного дохода осужденного за период от 3 до 4 лет с лишением права занимать определенные должности или заниматься определенной деятельностью на срок до 3 лет</a:t>
                      </a:r>
                    </a:p>
                  </a:txBody>
                  <a:tcPr marL="68580" marR="68580" marT="0" marB="0"/>
                </a:tc>
                <a:tc>
                  <a:txBody>
                    <a:bodyPr/>
                    <a:lstStyle/>
                    <a:p>
                      <a:pPr>
                        <a:lnSpc>
                          <a:spcPct val="115000"/>
                        </a:lnSpc>
                        <a:spcAft>
                          <a:spcPts val="0"/>
                        </a:spcAft>
                      </a:pPr>
                      <a:r>
                        <a:rPr lang="ru-RU" sz="1200" b="0" u="none" strike="noStrike" dirty="0">
                          <a:solidFill>
                            <a:srgbClr val="000000"/>
                          </a:solidFill>
                          <a:effectLst/>
                          <a:latin typeface="Times New Roman CYR"/>
                          <a:ea typeface="Times New Roman"/>
                          <a:cs typeface="Times New Roman CYR"/>
                        </a:rPr>
                        <a:t>ч. 1 ст. 201.1</a:t>
                      </a:r>
                      <a:r>
                        <a:rPr lang="ru-RU" sz="1200" dirty="0">
                          <a:effectLst/>
                          <a:latin typeface="Times New Roman CYR"/>
                          <a:ea typeface="Times New Roman"/>
                          <a:cs typeface="Times New Roman CYR"/>
                        </a:rPr>
                        <a:t> УК РФ</a:t>
                      </a:r>
                    </a:p>
                  </a:txBody>
                  <a:tcPr marL="68580" marR="68580" marT="0" marB="0"/>
                </a:tc>
              </a:tr>
              <a:tr h="370840">
                <a:tc>
                  <a:txBody>
                    <a:bodyPr/>
                    <a:lstStyle/>
                    <a:p>
                      <a:pPr>
                        <a:lnSpc>
                          <a:spcPct val="115000"/>
                        </a:lnSpc>
                        <a:spcAft>
                          <a:spcPts val="0"/>
                        </a:spcAft>
                      </a:pPr>
                      <a:r>
                        <a:rPr lang="ru-RU" sz="1200" dirty="0">
                          <a:effectLst/>
                          <a:latin typeface="Times New Roman CYR"/>
                          <a:ea typeface="Times New Roman"/>
                          <a:cs typeface="Times New Roman CYR"/>
                        </a:rPr>
                        <a:t>Деяние, предусмотренное </a:t>
                      </a:r>
                      <a:r>
                        <a:rPr lang="ru-RU" sz="1200" b="0" u="none" strike="noStrike" dirty="0">
                          <a:solidFill>
                            <a:srgbClr val="000000"/>
                          </a:solidFill>
                          <a:effectLst/>
                          <a:latin typeface="Times New Roman CYR"/>
                          <a:ea typeface="Times New Roman"/>
                          <a:cs typeface="Times New Roman CYR"/>
                        </a:rPr>
                        <a:t>ч. 1 ст. 285.4</a:t>
                      </a:r>
                      <a:r>
                        <a:rPr lang="ru-RU" sz="1200" dirty="0">
                          <a:effectLst/>
                          <a:latin typeface="Times New Roman CYR"/>
                          <a:ea typeface="Times New Roman"/>
                          <a:cs typeface="Times New Roman CYR"/>
                        </a:rPr>
                        <a:t> УК РФ:</a:t>
                      </a:r>
                    </a:p>
                    <a:p>
                      <a:pPr>
                        <a:lnSpc>
                          <a:spcPct val="115000"/>
                        </a:lnSpc>
                        <a:spcAft>
                          <a:spcPts val="0"/>
                        </a:spcAft>
                      </a:pPr>
                      <a:r>
                        <a:rPr lang="ru-RU" sz="1200" dirty="0">
                          <a:effectLst/>
                          <a:latin typeface="Times New Roman CYR"/>
                          <a:ea typeface="Times New Roman"/>
                          <a:cs typeface="Times New Roman CYR"/>
                        </a:rPr>
                        <a:t>а) совершенное организованной группой;</a:t>
                      </a:r>
                    </a:p>
                    <a:p>
                      <a:pPr>
                        <a:lnSpc>
                          <a:spcPct val="115000"/>
                        </a:lnSpc>
                        <a:spcAft>
                          <a:spcPts val="0"/>
                        </a:spcAft>
                      </a:pPr>
                      <a:r>
                        <a:rPr lang="ru-RU" sz="1200" dirty="0">
                          <a:effectLst/>
                          <a:latin typeface="Times New Roman CYR"/>
                          <a:ea typeface="Times New Roman"/>
                          <a:cs typeface="Times New Roman CYR"/>
                        </a:rPr>
                        <a:t>б) повлекшее тяжкие последствия.</a:t>
                      </a:r>
                    </a:p>
                  </a:txBody>
                  <a:tcPr marL="68580" marR="68580" marT="0" marB="0"/>
                </a:tc>
                <a:tc>
                  <a:txBody>
                    <a:bodyPr/>
                    <a:lstStyle/>
                    <a:p>
                      <a:pPr>
                        <a:lnSpc>
                          <a:spcPct val="115000"/>
                        </a:lnSpc>
                        <a:spcAft>
                          <a:spcPts val="0"/>
                        </a:spcAft>
                      </a:pPr>
                      <a:r>
                        <a:rPr lang="ru-RU" sz="1200">
                          <a:effectLst/>
                          <a:latin typeface="Times New Roman CYR"/>
                          <a:ea typeface="Times New Roman"/>
                          <a:cs typeface="Times New Roman CYR"/>
                        </a:rPr>
                        <a:t>- лишение свободы на срок от 5 до 10 лет с лишением права занимать определенные должности или заниматься определенной деятельностью на срок до 5 лет</a:t>
                      </a:r>
                    </a:p>
                  </a:txBody>
                  <a:tcPr marL="68580" marR="68580" marT="0" marB="0"/>
                </a:tc>
                <a:tc>
                  <a:txBody>
                    <a:bodyPr/>
                    <a:lstStyle/>
                    <a:p>
                      <a:pPr>
                        <a:lnSpc>
                          <a:spcPct val="115000"/>
                        </a:lnSpc>
                        <a:spcAft>
                          <a:spcPts val="0"/>
                        </a:spcAft>
                      </a:pPr>
                      <a:r>
                        <a:rPr lang="ru-RU" sz="1200" b="0" u="none" strike="noStrike" dirty="0">
                          <a:solidFill>
                            <a:srgbClr val="000000"/>
                          </a:solidFill>
                          <a:effectLst/>
                          <a:latin typeface="Times New Roman CYR"/>
                          <a:ea typeface="Times New Roman"/>
                          <a:cs typeface="Times New Roman CYR"/>
                        </a:rPr>
                        <a:t>ч. 2 ст. 285.4</a:t>
                      </a:r>
                      <a:r>
                        <a:rPr lang="ru-RU" sz="1200" dirty="0">
                          <a:effectLst/>
                          <a:latin typeface="Times New Roman CYR"/>
                          <a:ea typeface="Times New Roman"/>
                          <a:cs typeface="Times New Roman CYR"/>
                        </a:rPr>
                        <a:t> УК РФ</a:t>
                      </a:r>
                    </a:p>
                  </a:txBody>
                  <a:tcPr marL="68580" marR="68580" marT="0" marB="0"/>
                </a:tc>
              </a:tr>
            </a:tbl>
          </a:graphicData>
        </a:graphic>
      </p:graphicFrame>
    </p:spTree>
    <p:extLst>
      <p:ext uri="{BB962C8B-B14F-4D97-AF65-F5344CB8AC3E}">
        <p14:creationId xmlns:p14="http://schemas.microsoft.com/office/powerpoint/2010/main" val="37047328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dirty="0"/>
              <a:t>1. Ответственность за злоупотребление полномочиями при выполнении </a:t>
            </a:r>
            <a:r>
              <a:rPr lang="ru-RU" b="1" dirty="0" err="1"/>
              <a:t>гособоронзаказа</a:t>
            </a:r>
            <a:r>
              <a:rPr lang="ru-RU" dirty="0"/>
              <a:t/>
            </a:r>
            <a:br>
              <a:rPr lang="ru-RU" dirty="0"/>
            </a:b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1742853206"/>
              </p:ext>
            </p:extLst>
          </p:nvPr>
        </p:nvGraphicFramePr>
        <p:xfrm>
          <a:off x="35496" y="2249488"/>
          <a:ext cx="9073008" cy="3735832"/>
        </p:xfrm>
        <a:graphic>
          <a:graphicData uri="http://schemas.openxmlformats.org/drawingml/2006/table">
            <a:tbl>
              <a:tblPr firstRow="1" bandRow="1">
                <a:tableStyleId>{5C22544A-7EE6-4342-B048-85BDC9FD1C3A}</a:tableStyleId>
              </a:tblPr>
              <a:tblGrid>
                <a:gridCol w="3164904"/>
                <a:gridCol w="3963888"/>
                <a:gridCol w="1944216"/>
              </a:tblGrid>
              <a:tr h="370840">
                <a:tc>
                  <a:txBody>
                    <a:bodyPr/>
                    <a:lstStyle/>
                    <a:p>
                      <a:pPr algn="ctr">
                        <a:lnSpc>
                          <a:spcPct val="115000"/>
                        </a:lnSpc>
                        <a:spcBef>
                          <a:spcPts val="540"/>
                        </a:spcBef>
                        <a:spcAft>
                          <a:spcPts val="540"/>
                        </a:spcAft>
                      </a:pPr>
                      <a:r>
                        <a:rPr lang="ru-RU" sz="1100" b="1" kern="0" dirty="0">
                          <a:solidFill>
                            <a:srgbClr val="26282F"/>
                          </a:solidFill>
                          <a:effectLst/>
                          <a:latin typeface="Calibri"/>
                          <a:cs typeface="Times New Roman"/>
                        </a:rPr>
                        <a:t>Состав преступления</a:t>
                      </a:r>
                    </a:p>
                  </a:txBody>
                  <a:tcPr marL="68580" marR="68580" marT="0" marB="0"/>
                </a:tc>
                <a:tc>
                  <a:txBody>
                    <a:bodyPr/>
                    <a:lstStyle/>
                    <a:p>
                      <a:pPr algn="ctr">
                        <a:lnSpc>
                          <a:spcPct val="115000"/>
                        </a:lnSpc>
                        <a:spcBef>
                          <a:spcPts val="540"/>
                        </a:spcBef>
                        <a:spcAft>
                          <a:spcPts val="540"/>
                        </a:spcAft>
                      </a:pPr>
                      <a:r>
                        <a:rPr lang="ru-RU" sz="1100" b="1" kern="0">
                          <a:solidFill>
                            <a:srgbClr val="26282F"/>
                          </a:solidFill>
                          <a:effectLst/>
                          <a:latin typeface="Calibri"/>
                          <a:cs typeface="Times New Roman"/>
                        </a:rPr>
                        <a:t>Меры ответственности</a:t>
                      </a:r>
                    </a:p>
                  </a:txBody>
                  <a:tcPr marL="68580" marR="68580" marT="0" marB="0"/>
                </a:tc>
                <a:tc>
                  <a:txBody>
                    <a:bodyPr/>
                    <a:lstStyle/>
                    <a:p>
                      <a:pPr algn="ctr">
                        <a:lnSpc>
                          <a:spcPct val="115000"/>
                        </a:lnSpc>
                        <a:spcBef>
                          <a:spcPts val="540"/>
                        </a:spcBef>
                        <a:spcAft>
                          <a:spcPts val="540"/>
                        </a:spcAft>
                      </a:pPr>
                      <a:r>
                        <a:rPr lang="ru-RU" sz="1100" b="1" kern="0">
                          <a:solidFill>
                            <a:srgbClr val="26282F"/>
                          </a:solidFill>
                          <a:effectLst/>
                          <a:latin typeface="Calibri"/>
                          <a:cs typeface="Times New Roman"/>
                        </a:rPr>
                        <a:t>Норма</a:t>
                      </a:r>
                    </a:p>
                  </a:txBody>
                  <a:tcPr marL="68580" marR="68580" marT="0" marB="0"/>
                </a:tc>
              </a:tr>
              <a:tr h="370840">
                <a:tc>
                  <a:txBody>
                    <a:bodyPr/>
                    <a:lstStyle/>
                    <a:p>
                      <a:pPr>
                        <a:lnSpc>
                          <a:spcPct val="115000"/>
                        </a:lnSpc>
                        <a:spcAft>
                          <a:spcPts val="0"/>
                        </a:spcAft>
                      </a:pPr>
                      <a:r>
                        <a:rPr lang="ru-RU" sz="1200" dirty="0">
                          <a:effectLst/>
                          <a:latin typeface="Times New Roman CYR"/>
                          <a:ea typeface="Times New Roman"/>
                          <a:cs typeface="Times New Roman CYR"/>
                        </a:rPr>
                        <a:t>Использование </a:t>
                      </a:r>
                      <a:r>
                        <a:rPr lang="ru-RU" sz="1200" b="1" dirty="0">
                          <a:solidFill>
                            <a:srgbClr val="000000"/>
                          </a:solidFill>
                          <a:effectLst/>
                          <a:latin typeface="Times New Roman CYR"/>
                          <a:ea typeface="Times New Roman"/>
                          <a:cs typeface="Times New Roman CYR"/>
                        </a:rPr>
                        <a:t>должностным лицом</a:t>
                      </a:r>
                      <a:r>
                        <a:rPr lang="ru-RU" sz="1200" b="1" baseline="30000" dirty="0">
                          <a:solidFill>
                            <a:srgbClr val="000000"/>
                          </a:solidFill>
                          <a:effectLst/>
                          <a:latin typeface="Times New Roman CYR"/>
                          <a:ea typeface="Times New Roman"/>
                          <a:cs typeface="Times New Roman CYR"/>
                        </a:rPr>
                        <a:t> </a:t>
                      </a:r>
                      <a:r>
                        <a:rPr lang="ru-RU" sz="1200" b="0" u="none" strike="noStrike" baseline="30000" dirty="0">
                          <a:solidFill>
                            <a:srgbClr val="000000"/>
                          </a:solidFill>
                          <a:effectLst/>
                          <a:latin typeface="Times New Roman CYR"/>
                          <a:ea typeface="Times New Roman"/>
                          <a:cs typeface="Times New Roman CYR"/>
                          <a:hlinkClick r:id="rId2" action="ppaction://hlinkfile"/>
                        </a:rPr>
                        <a:t>1</a:t>
                      </a:r>
                      <a:r>
                        <a:rPr lang="ru-RU" sz="1200" dirty="0">
                          <a:effectLst/>
                          <a:latin typeface="Times New Roman CYR"/>
                          <a:ea typeface="Times New Roman"/>
                          <a:cs typeface="Times New Roman CYR"/>
                        </a:rPr>
                        <a:t> своих служебных полномочий вопреки интересам службы, если это деяние совершено из корыстной или иной личной заинтересованности и повлекло существенное нарушение охраняемых законом интересов общества или государства при выполнении </a:t>
                      </a:r>
                      <a:r>
                        <a:rPr lang="ru-RU" sz="1200" dirty="0" err="1">
                          <a:effectLst/>
                          <a:latin typeface="Times New Roman CYR"/>
                          <a:ea typeface="Times New Roman"/>
                          <a:cs typeface="Times New Roman CYR"/>
                        </a:rPr>
                        <a:t>гособоронзаказа</a:t>
                      </a:r>
                      <a:r>
                        <a:rPr lang="ru-RU" sz="1200" dirty="0">
                          <a:effectLst/>
                          <a:latin typeface="Times New Roman CYR"/>
                          <a:ea typeface="Times New Roman"/>
                          <a:cs typeface="Times New Roman CYR"/>
                        </a:rPr>
                        <a:t>.</a:t>
                      </a:r>
                    </a:p>
                  </a:txBody>
                  <a:tcPr marL="68580" marR="68580" marT="0" marB="0"/>
                </a:tc>
                <a:tc>
                  <a:txBody>
                    <a:bodyPr/>
                    <a:lstStyle/>
                    <a:p>
                      <a:pPr>
                        <a:lnSpc>
                          <a:spcPct val="115000"/>
                        </a:lnSpc>
                        <a:spcAft>
                          <a:spcPts val="0"/>
                        </a:spcAft>
                      </a:pPr>
                      <a:r>
                        <a:rPr lang="ru-RU" sz="1200">
                          <a:effectLst/>
                          <a:latin typeface="Times New Roman CYR"/>
                          <a:ea typeface="Times New Roman"/>
                          <a:cs typeface="Times New Roman CYR"/>
                        </a:rPr>
                        <a:t>- штраф в размере от 1 млн руб. до 3 млн руб. или в размере заработной платы или иного дохода осужденного за период от 1 года до 3 лет с лишением права занимать определенные должности или заниматься определенной деятельностью на срок до 10 лет</a:t>
                      </a:r>
                    </a:p>
                    <a:p>
                      <a:pPr algn="just">
                        <a:lnSpc>
                          <a:spcPct val="115000"/>
                        </a:lnSpc>
                        <a:spcAft>
                          <a:spcPts val="0"/>
                        </a:spcAft>
                      </a:pPr>
                      <a:r>
                        <a:rPr lang="ru-RU" sz="1200">
                          <a:effectLst/>
                          <a:latin typeface="Times New Roman CYR"/>
                          <a:ea typeface="Times New Roman"/>
                          <a:cs typeface="Times New Roman CYR"/>
                        </a:rPr>
                        <a:t> </a:t>
                      </a:r>
                    </a:p>
                    <a:p>
                      <a:pPr>
                        <a:lnSpc>
                          <a:spcPct val="115000"/>
                        </a:lnSpc>
                        <a:spcAft>
                          <a:spcPts val="0"/>
                        </a:spcAft>
                      </a:pPr>
                      <a:r>
                        <a:rPr lang="ru-RU" sz="1200">
                          <a:effectLst/>
                          <a:latin typeface="Times New Roman CYR"/>
                          <a:ea typeface="Times New Roman"/>
                          <a:cs typeface="Times New Roman CYR"/>
                        </a:rPr>
                        <a:t>- лишение свободы на срок от 4 до 8 лет со штрафом в размере от 500 тыс. руб. до 1 млн руб. или в размере заработной платы или иного дохода осужденного за период от 3 до 4 лет с лишением права занимать определенные должности или заниматься определенной деятельностью на срок до 3 лет</a:t>
                      </a:r>
                    </a:p>
                  </a:txBody>
                  <a:tcPr marL="68580" marR="68580" marT="0" marB="0"/>
                </a:tc>
                <a:tc>
                  <a:txBody>
                    <a:bodyPr/>
                    <a:lstStyle/>
                    <a:p>
                      <a:pPr>
                        <a:lnSpc>
                          <a:spcPct val="115000"/>
                        </a:lnSpc>
                        <a:spcAft>
                          <a:spcPts val="0"/>
                        </a:spcAft>
                      </a:pPr>
                      <a:r>
                        <a:rPr lang="ru-RU" sz="1200" b="0" u="none" strike="noStrike" dirty="0">
                          <a:solidFill>
                            <a:srgbClr val="000000"/>
                          </a:solidFill>
                          <a:effectLst/>
                          <a:latin typeface="Times New Roman CYR"/>
                          <a:ea typeface="Times New Roman"/>
                          <a:cs typeface="Times New Roman CYR"/>
                        </a:rPr>
                        <a:t>ч. 1 ст. 285.4</a:t>
                      </a:r>
                      <a:r>
                        <a:rPr lang="ru-RU" sz="1200" dirty="0">
                          <a:effectLst/>
                          <a:latin typeface="Times New Roman CYR"/>
                          <a:ea typeface="Times New Roman"/>
                          <a:cs typeface="Times New Roman CYR"/>
                        </a:rPr>
                        <a:t> УК РФ</a:t>
                      </a:r>
                    </a:p>
                  </a:txBody>
                  <a:tcPr marL="68580" marR="68580" marT="0" marB="0"/>
                </a:tc>
              </a:tr>
              <a:tr h="370840">
                <a:tc>
                  <a:txBody>
                    <a:bodyPr/>
                    <a:lstStyle/>
                    <a:p>
                      <a:pPr>
                        <a:lnSpc>
                          <a:spcPct val="115000"/>
                        </a:lnSpc>
                        <a:spcAft>
                          <a:spcPts val="0"/>
                        </a:spcAft>
                      </a:pPr>
                      <a:r>
                        <a:rPr lang="ru-RU" sz="1200" dirty="0">
                          <a:effectLst/>
                          <a:latin typeface="Times New Roman CYR"/>
                          <a:ea typeface="Times New Roman"/>
                          <a:cs typeface="Times New Roman CYR"/>
                        </a:rPr>
                        <a:t>Деяние, предусмотренное </a:t>
                      </a:r>
                      <a:r>
                        <a:rPr lang="ru-RU" sz="1200" b="0" u="none" strike="noStrike" dirty="0">
                          <a:solidFill>
                            <a:srgbClr val="000000"/>
                          </a:solidFill>
                          <a:effectLst/>
                          <a:latin typeface="Times New Roman CYR"/>
                          <a:ea typeface="Times New Roman"/>
                          <a:cs typeface="Times New Roman CYR"/>
                        </a:rPr>
                        <a:t>ч. 1 ст. 285.4</a:t>
                      </a:r>
                      <a:r>
                        <a:rPr lang="ru-RU" sz="1200" dirty="0">
                          <a:effectLst/>
                          <a:latin typeface="Times New Roman CYR"/>
                          <a:ea typeface="Times New Roman"/>
                          <a:cs typeface="Times New Roman CYR"/>
                        </a:rPr>
                        <a:t> УК РФ:</a:t>
                      </a:r>
                    </a:p>
                    <a:p>
                      <a:pPr>
                        <a:lnSpc>
                          <a:spcPct val="115000"/>
                        </a:lnSpc>
                        <a:spcAft>
                          <a:spcPts val="0"/>
                        </a:spcAft>
                      </a:pPr>
                      <a:r>
                        <a:rPr lang="ru-RU" sz="1200" dirty="0">
                          <a:effectLst/>
                          <a:latin typeface="Times New Roman CYR"/>
                          <a:ea typeface="Times New Roman"/>
                          <a:cs typeface="Times New Roman CYR"/>
                        </a:rPr>
                        <a:t>а) совершенное организованной группой;</a:t>
                      </a:r>
                    </a:p>
                    <a:p>
                      <a:pPr>
                        <a:lnSpc>
                          <a:spcPct val="115000"/>
                        </a:lnSpc>
                        <a:spcAft>
                          <a:spcPts val="0"/>
                        </a:spcAft>
                      </a:pPr>
                      <a:r>
                        <a:rPr lang="ru-RU" sz="1200" dirty="0">
                          <a:effectLst/>
                          <a:latin typeface="Times New Roman CYR"/>
                          <a:ea typeface="Times New Roman"/>
                          <a:cs typeface="Times New Roman CYR"/>
                        </a:rPr>
                        <a:t>б) повлекшее тяжкие последствия.</a:t>
                      </a:r>
                    </a:p>
                  </a:txBody>
                  <a:tcPr marL="68580" marR="68580" marT="0" marB="0"/>
                </a:tc>
                <a:tc>
                  <a:txBody>
                    <a:bodyPr/>
                    <a:lstStyle/>
                    <a:p>
                      <a:pPr>
                        <a:lnSpc>
                          <a:spcPct val="115000"/>
                        </a:lnSpc>
                        <a:spcAft>
                          <a:spcPts val="0"/>
                        </a:spcAft>
                      </a:pPr>
                      <a:r>
                        <a:rPr lang="ru-RU" sz="1200">
                          <a:effectLst/>
                          <a:latin typeface="Times New Roman CYR"/>
                          <a:ea typeface="Times New Roman"/>
                          <a:cs typeface="Times New Roman CYR"/>
                        </a:rPr>
                        <a:t>- лишение свободы на срок от 5 до 10 лет с лишением права занимать определенные должности или заниматься определенной деятельностью на срок до 5 лет</a:t>
                      </a:r>
                    </a:p>
                  </a:txBody>
                  <a:tcPr marL="68580" marR="68580" marT="0" marB="0"/>
                </a:tc>
                <a:tc>
                  <a:txBody>
                    <a:bodyPr/>
                    <a:lstStyle/>
                    <a:p>
                      <a:pPr>
                        <a:lnSpc>
                          <a:spcPct val="115000"/>
                        </a:lnSpc>
                        <a:spcAft>
                          <a:spcPts val="0"/>
                        </a:spcAft>
                      </a:pPr>
                      <a:r>
                        <a:rPr lang="ru-RU" sz="1200" b="0" u="none" strike="noStrike" dirty="0">
                          <a:solidFill>
                            <a:srgbClr val="000000"/>
                          </a:solidFill>
                          <a:effectLst/>
                          <a:latin typeface="Times New Roman CYR"/>
                          <a:ea typeface="Times New Roman"/>
                          <a:cs typeface="Times New Roman CYR"/>
                        </a:rPr>
                        <a:t>ч. 2 ст. 285.4</a:t>
                      </a:r>
                      <a:r>
                        <a:rPr lang="ru-RU" sz="1200" dirty="0">
                          <a:effectLst/>
                          <a:latin typeface="Times New Roman CYR"/>
                          <a:ea typeface="Times New Roman"/>
                          <a:cs typeface="Times New Roman CYR"/>
                        </a:rPr>
                        <a:t> УК РФ</a:t>
                      </a:r>
                    </a:p>
                  </a:txBody>
                  <a:tcPr marL="68580" marR="68580" marT="0" marB="0"/>
                </a:tc>
              </a:tr>
            </a:tbl>
          </a:graphicData>
        </a:graphic>
      </p:graphicFrame>
    </p:spTree>
    <p:extLst>
      <p:ext uri="{BB962C8B-B14F-4D97-AF65-F5344CB8AC3E}">
        <p14:creationId xmlns:p14="http://schemas.microsoft.com/office/powerpoint/2010/main" val="19896164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764704"/>
            <a:ext cx="8229600" cy="1066800"/>
          </a:xfrm>
        </p:spPr>
        <p:txBody>
          <a:bodyPr>
            <a:normAutofit/>
          </a:bodyPr>
          <a:lstStyle/>
          <a:p>
            <a:pPr algn="ctr"/>
            <a:r>
              <a:rPr lang="ru-RU" sz="2000" b="1" dirty="0"/>
              <a:t>2. Ответственность за нарушение условий государственного контракта по </a:t>
            </a:r>
            <a:r>
              <a:rPr lang="ru-RU" sz="2000" b="1" dirty="0" err="1"/>
              <a:t>гособоронзаказу</a:t>
            </a:r>
            <a:r>
              <a:rPr lang="ru-RU" sz="2000" b="1" dirty="0"/>
              <a:t> либо условий договора, заключенного в целях выполнения </a:t>
            </a:r>
            <a:r>
              <a:rPr lang="ru-RU" sz="2000" b="1" dirty="0" err="1"/>
              <a:t>гособоронзаказа</a:t>
            </a:r>
            <a:endParaRPr lang="ru-RU" sz="20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582375612"/>
              </p:ext>
            </p:extLst>
          </p:nvPr>
        </p:nvGraphicFramePr>
        <p:xfrm>
          <a:off x="457200" y="1989138"/>
          <a:ext cx="8229600" cy="3735832"/>
        </p:xfrm>
        <a:graphic>
          <a:graphicData uri="http://schemas.openxmlformats.org/drawingml/2006/table">
            <a:tbl>
              <a:tblPr firstRow="1" bandRow="1">
                <a:tableStyleId>{5C22544A-7EE6-4342-B048-85BDC9FD1C3A}</a:tableStyleId>
              </a:tblPr>
              <a:tblGrid>
                <a:gridCol w="4114800"/>
                <a:gridCol w="3096344"/>
                <a:gridCol w="1018456"/>
              </a:tblGrid>
              <a:tr h="370840">
                <a:tc>
                  <a:txBody>
                    <a:bodyPr/>
                    <a:lstStyle/>
                    <a:p>
                      <a:pPr algn="ctr">
                        <a:lnSpc>
                          <a:spcPct val="115000"/>
                        </a:lnSpc>
                        <a:spcBef>
                          <a:spcPts val="540"/>
                        </a:spcBef>
                        <a:spcAft>
                          <a:spcPts val="540"/>
                        </a:spcAft>
                      </a:pPr>
                      <a:r>
                        <a:rPr lang="ru-RU" sz="1100" b="1" kern="0" dirty="0">
                          <a:solidFill>
                            <a:srgbClr val="26282F"/>
                          </a:solidFill>
                          <a:effectLst/>
                          <a:latin typeface="Calibri"/>
                          <a:cs typeface="Times New Roman"/>
                        </a:rPr>
                        <a:t>Состав преступления</a:t>
                      </a:r>
                    </a:p>
                  </a:txBody>
                  <a:tcPr marL="68580" marR="68580" marT="0" marB="0"/>
                </a:tc>
                <a:tc>
                  <a:txBody>
                    <a:bodyPr/>
                    <a:lstStyle/>
                    <a:p>
                      <a:pPr algn="ctr">
                        <a:lnSpc>
                          <a:spcPct val="115000"/>
                        </a:lnSpc>
                        <a:spcBef>
                          <a:spcPts val="540"/>
                        </a:spcBef>
                        <a:spcAft>
                          <a:spcPts val="540"/>
                        </a:spcAft>
                      </a:pPr>
                      <a:r>
                        <a:rPr lang="ru-RU" sz="1100" b="1" kern="0">
                          <a:solidFill>
                            <a:srgbClr val="26282F"/>
                          </a:solidFill>
                          <a:effectLst/>
                          <a:latin typeface="Calibri"/>
                          <a:cs typeface="Times New Roman"/>
                        </a:rPr>
                        <a:t>Меры ответственности</a:t>
                      </a:r>
                    </a:p>
                  </a:txBody>
                  <a:tcPr marL="68580" marR="68580" marT="0" marB="0"/>
                </a:tc>
                <a:tc>
                  <a:txBody>
                    <a:bodyPr/>
                    <a:lstStyle/>
                    <a:p>
                      <a:pPr algn="ctr">
                        <a:lnSpc>
                          <a:spcPct val="115000"/>
                        </a:lnSpc>
                        <a:spcBef>
                          <a:spcPts val="540"/>
                        </a:spcBef>
                        <a:spcAft>
                          <a:spcPts val="540"/>
                        </a:spcAft>
                      </a:pPr>
                      <a:r>
                        <a:rPr lang="ru-RU" sz="1100" b="1" kern="0">
                          <a:solidFill>
                            <a:srgbClr val="26282F"/>
                          </a:solidFill>
                          <a:effectLst/>
                          <a:latin typeface="Calibri"/>
                          <a:cs typeface="Times New Roman"/>
                        </a:rPr>
                        <a:t>Норма</a:t>
                      </a:r>
                    </a:p>
                  </a:txBody>
                  <a:tcPr marL="68580" marR="68580" marT="0" marB="0"/>
                </a:tc>
              </a:tr>
              <a:tr h="370840">
                <a:tc>
                  <a:txBody>
                    <a:bodyPr/>
                    <a:lstStyle/>
                    <a:p>
                      <a:pPr>
                        <a:lnSpc>
                          <a:spcPct val="115000"/>
                        </a:lnSpc>
                        <a:spcAft>
                          <a:spcPts val="0"/>
                        </a:spcAft>
                      </a:pPr>
                      <a:r>
                        <a:rPr lang="ru-RU" sz="1200" dirty="0">
                          <a:effectLst/>
                          <a:latin typeface="Times New Roman CYR"/>
                          <a:ea typeface="Times New Roman"/>
                          <a:cs typeface="Times New Roman CYR"/>
                        </a:rPr>
                        <a:t>Нарушение </a:t>
                      </a:r>
                      <a:r>
                        <a:rPr lang="ru-RU" sz="1200" b="1" dirty="0">
                          <a:solidFill>
                            <a:srgbClr val="000000"/>
                          </a:solidFill>
                          <a:effectLst/>
                          <a:latin typeface="Times New Roman CYR"/>
                          <a:ea typeface="Times New Roman"/>
                          <a:cs typeface="Times New Roman CYR"/>
                        </a:rPr>
                        <a:t>лицом, подвергнутым административному наказанию за деяние, предусмотренное </a:t>
                      </a:r>
                      <a:r>
                        <a:rPr lang="ru-RU" sz="1200" b="0" u="none" strike="noStrike" dirty="0" err="1">
                          <a:solidFill>
                            <a:srgbClr val="000000"/>
                          </a:solidFill>
                          <a:effectLst/>
                          <a:latin typeface="Times New Roman CYR"/>
                          <a:ea typeface="Times New Roman"/>
                          <a:cs typeface="Times New Roman CYR"/>
                        </a:rPr>
                        <a:t>чч</a:t>
                      </a:r>
                      <a:r>
                        <a:rPr lang="ru-RU" sz="1200" b="0" u="none" strike="noStrike" dirty="0">
                          <a:solidFill>
                            <a:srgbClr val="000000"/>
                          </a:solidFill>
                          <a:effectLst/>
                          <a:latin typeface="Times New Roman CYR"/>
                          <a:ea typeface="Times New Roman"/>
                          <a:cs typeface="Times New Roman CYR"/>
                        </a:rPr>
                        <a:t>. 1</a:t>
                      </a:r>
                      <a:r>
                        <a:rPr lang="ru-RU" sz="1200" b="1" dirty="0">
                          <a:solidFill>
                            <a:srgbClr val="000000"/>
                          </a:solidFill>
                          <a:effectLst/>
                          <a:latin typeface="Times New Roman CYR"/>
                          <a:ea typeface="Times New Roman"/>
                          <a:cs typeface="Times New Roman CYR"/>
                        </a:rPr>
                        <a:t> или </a:t>
                      </a:r>
                      <a:r>
                        <a:rPr lang="ru-RU" sz="1200" b="0" u="none" strike="noStrike" dirty="0">
                          <a:solidFill>
                            <a:srgbClr val="000000"/>
                          </a:solidFill>
                          <a:effectLst/>
                          <a:latin typeface="Times New Roman CYR"/>
                          <a:ea typeface="Times New Roman"/>
                          <a:cs typeface="Times New Roman CYR"/>
                        </a:rPr>
                        <a:t>2.1 ст. 14.55</a:t>
                      </a:r>
                      <a:r>
                        <a:rPr lang="ru-RU" sz="1200" b="1" dirty="0">
                          <a:solidFill>
                            <a:srgbClr val="000000"/>
                          </a:solidFill>
                          <a:effectLst/>
                          <a:latin typeface="Times New Roman CYR"/>
                          <a:ea typeface="Times New Roman"/>
                          <a:cs typeface="Times New Roman CYR"/>
                        </a:rPr>
                        <a:t> КоАП РФ</a:t>
                      </a:r>
                      <a:r>
                        <a:rPr lang="ru-RU" sz="1200" dirty="0">
                          <a:effectLst/>
                          <a:latin typeface="Times New Roman CYR"/>
                          <a:ea typeface="Times New Roman"/>
                          <a:cs typeface="Times New Roman CYR"/>
                        </a:rPr>
                        <a:t>:</a:t>
                      </a:r>
                    </a:p>
                    <a:p>
                      <a:pPr>
                        <a:lnSpc>
                          <a:spcPct val="115000"/>
                        </a:lnSpc>
                        <a:spcAft>
                          <a:spcPts val="0"/>
                        </a:spcAft>
                      </a:pPr>
                      <a:r>
                        <a:rPr lang="ru-RU" sz="1200" dirty="0">
                          <a:effectLst/>
                          <a:latin typeface="Times New Roman CYR"/>
                          <a:ea typeface="Times New Roman"/>
                          <a:cs typeface="Times New Roman CYR"/>
                        </a:rPr>
                        <a:t>- условий государственного контракта по </a:t>
                      </a:r>
                      <a:r>
                        <a:rPr lang="ru-RU" sz="1200" dirty="0" err="1">
                          <a:effectLst/>
                          <a:latin typeface="Times New Roman CYR"/>
                          <a:ea typeface="Times New Roman"/>
                          <a:cs typeface="Times New Roman CYR"/>
                        </a:rPr>
                        <a:t>гособоронзаказу</a:t>
                      </a:r>
                      <a:r>
                        <a:rPr lang="ru-RU" sz="1200" dirty="0">
                          <a:effectLst/>
                          <a:latin typeface="Times New Roman CYR"/>
                          <a:ea typeface="Times New Roman"/>
                          <a:cs typeface="Times New Roman CYR"/>
                        </a:rPr>
                        <a:t> либо</a:t>
                      </a:r>
                    </a:p>
                    <a:p>
                      <a:pPr>
                        <a:lnSpc>
                          <a:spcPct val="115000"/>
                        </a:lnSpc>
                        <a:spcAft>
                          <a:spcPts val="0"/>
                        </a:spcAft>
                      </a:pPr>
                      <a:r>
                        <a:rPr lang="ru-RU" sz="1200" dirty="0">
                          <a:effectLst/>
                          <a:latin typeface="Times New Roman CYR"/>
                          <a:ea typeface="Times New Roman"/>
                          <a:cs typeface="Times New Roman CYR"/>
                        </a:rPr>
                        <a:t>- условий договора, заключенного в целях выполнения </a:t>
                      </a:r>
                      <a:r>
                        <a:rPr lang="ru-RU" sz="1200" dirty="0" err="1">
                          <a:effectLst/>
                          <a:latin typeface="Times New Roman CYR"/>
                          <a:ea typeface="Times New Roman"/>
                          <a:cs typeface="Times New Roman CYR"/>
                        </a:rPr>
                        <a:t>гособоронзаказа</a:t>
                      </a:r>
                      <a:r>
                        <a:rPr lang="ru-RU" sz="1200" dirty="0">
                          <a:effectLst/>
                          <a:latin typeface="Times New Roman CYR"/>
                          <a:ea typeface="Times New Roman"/>
                          <a:cs typeface="Times New Roman CYR"/>
                        </a:rPr>
                        <a:t>.</a:t>
                      </a:r>
                    </a:p>
                    <a:p>
                      <a:pPr algn="just">
                        <a:lnSpc>
                          <a:spcPct val="115000"/>
                        </a:lnSpc>
                        <a:spcAft>
                          <a:spcPts val="0"/>
                        </a:spcAft>
                      </a:pPr>
                      <a:r>
                        <a:rPr lang="ru-RU" sz="1200" dirty="0">
                          <a:effectLst/>
                          <a:latin typeface="Times New Roman CYR"/>
                          <a:ea typeface="Times New Roman"/>
                          <a:cs typeface="Times New Roman CYR"/>
                        </a:rPr>
                        <a:t> </a:t>
                      </a:r>
                    </a:p>
                    <a:p>
                      <a:pPr>
                        <a:lnSpc>
                          <a:spcPct val="115000"/>
                        </a:lnSpc>
                        <a:spcAft>
                          <a:spcPts val="0"/>
                        </a:spcAft>
                      </a:pPr>
                      <a:r>
                        <a:rPr lang="ru-RU" sz="1200" dirty="0">
                          <a:effectLst/>
                          <a:latin typeface="Times New Roman CYR"/>
                          <a:ea typeface="Times New Roman"/>
                          <a:cs typeface="Times New Roman CYR"/>
                        </a:rPr>
                        <a:t>При этом </a:t>
                      </a:r>
                      <a:r>
                        <a:rPr lang="ru-RU" sz="1200" b="1" dirty="0">
                          <a:solidFill>
                            <a:srgbClr val="000000"/>
                          </a:solidFill>
                          <a:effectLst/>
                          <a:latin typeface="Times New Roman CYR"/>
                          <a:ea typeface="Times New Roman"/>
                          <a:cs typeface="Times New Roman CYR"/>
                        </a:rPr>
                        <a:t>лицо освобождается от уголовной ответственности</a:t>
                      </a:r>
                      <a:r>
                        <a:rPr lang="ru-RU" sz="1200" dirty="0">
                          <a:effectLst/>
                          <a:latin typeface="Times New Roman CYR"/>
                          <a:ea typeface="Times New Roman"/>
                          <a:cs typeface="Times New Roman CYR"/>
                        </a:rPr>
                        <a:t>, если оно добровольно устранило нарушение условий государственного контракта по </a:t>
                      </a:r>
                      <a:r>
                        <a:rPr lang="ru-RU" sz="1200" dirty="0" err="1">
                          <a:effectLst/>
                          <a:latin typeface="Times New Roman CYR"/>
                          <a:ea typeface="Times New Roman"/>
                          <a:cs typeface="Times New Roman CYR"/>
                        </a:rPr>
                        <a:t>гособоронзаказу</a:t>
                      </a:r>
                      <a:r>
                        <a:rPr lang="ru-RU" sz="1200" dirty="0">
                          <a:effectLst/>
                          <a:latin typeface="Times New Roman CYR"/>
                          <a:ea typeface="Times New Roman"/>
                          <a:cs typeface="Times New Roman CYR"/>
                        </a:rPr>
                        <a:t> либо условий договора, заключенного в целях выполнения </a:t>
                      </a:r>
                      <a:r>
                        <a:rPr lang="ru-RU" sz="1200" dirty="0" err="1">
                          <a:effectLst/>
                          <a:latin typeface="Times New Roman CYR"/>
                          <a:ea typeface="Times New Roman"/>
                          <a:cs typeface="Times New Roman CYR"/>
                        </a:rPr>
                        <a:t>гособоронзаказа</a:t>
                      </a:r>
                      <a:r>
                        <a:rPr lang="ru-RU" sz="1200" dirty="0">
                          <a:effectLst/>
                          <a:latin typeface="Times New Roman CYR"/>
                          <a:ea typeface="Times New Roman"/>
                          <a:cs typeface="Times New Roman CYR"/>
                        </a:rPr>
                        <a:t>.</a:t>
                      </a:r>
                    </a:p>
                  </a:txBody>
                  <a:tcPr marL="68580" marR="68580" marT="0" marB="0"/>
                </a:tc>
                <a:tc>
                  <a:txBody>
                    <a:bodyPr/>
                    <a:lstStyle/>
                    <a:p>
                      <a:pPr>
                        <a:lnSpc>
                          <a:spcPct val="115000"/>
                        </a:lnSpc>
                        <a:spcAft>
                          <a:spcPts val="0"/>
                        </a:spcAft>
                      </a:pPr>
                      <a:r>
                        <a:rPr lang="ru-RU" sz="1200">
                          <a:effectLst/>
                          <a:latin typeface="Times New Roman CYR"/>
                          <a:ea typeface="Times New Roman"/>
                          <a:cs typeface="Times New Roman CYR"/>
                        </a:rPr>
                        <a:t>- штраф в размере от 1 млн руб. до 3 млн руб. или в размере заработной платы или иного дохода осужденного за период от 1 года до 3 лет с лишением права занимать определенные должности или заниматься определенной деятельностью на срок до 10 лет</a:t>
                      </a:r>
                    </a:p>
                    <a:p>
                      <a:pPr algn="just">
                        <a:lnSpc>
                          <a:spcPct val="115000"/>
                        </a:lnSpc>
                        <a:spcAft>
                          <a:spcPts val="0"/>
                        </a:spcAft>
                      </a:pPr>
                      <a:r>
                        <a:rPr lang="ru-RU" sz="1200">
                          <a:effectLst/>
                          <a:latin typeface="Times New Roman CYR"/>
                          <a:ea typeface="Times New Roman"/>
                          <a:cs typeface="Times New Roman CYR"/>
                        </a:rPr>
                        <a:t> </a:t>
                      </a:r>
                    </a:p>
                    <a:p>
                      <a:pPr>
                        <a:lnSpc>
                          <a:spcPct val="115000"/>
                        </a:lnSpc>
                        <a:spcAft>
                          <a:spcPts val="0"/>
                        </a:spcAft>
                      </a:pPr>
                      <a:r>
                        <a:rPr lang="ru-RU" sz="1200">
                          <a:effectLst/>
                          <a:latin typeface="Times New Roman CYR"/>
                          <a:ea typeface="Times New Roman"/>
                          <a:cs typeface="Times New Roman CYR"/>
                        </a:rPr>
                        <a:t>- лишение свободы на срок от 4 до 8 лет со штрафом в размере от 500 тыс. руб. до 1 млн руб. или в размере заработной платы или иного дохода осужденного за период от 3 до 4 лет с лишением права занимать определенные должности или заниматься определенной деятельностью на срок до 3 лет</a:t>
                      </a:r>
                    </a:p>
                  </a:txBody>
                  <a:tcPr marL="68580" marR="68580" marT="0" marB="0"/>
                </a:tc>
                <a:tc>
                  <a:txBody>
                    <a:bodyPr/>
                    <a:lstStyle/>
                    <a:p>
                      <a:pPr>
                        <a:lnSpc>
                          <a:spcPct val="115000"/>
                        </a:lnSpc>
                        <a:spcAft>
                          <a:spcPts val="0"/>
                        </a:spcAft>
                      </a:pPr>
                      <a:r>
                        <a:rPr lang="ru-RU" sz="1200" b="0" u="none" strike="noStrike" dirty="0">
                          <a:solidFill>
                            <a:srgbClr val="000000"/>
                          </a:solidFill>
                          <a:effectLst/>
                          <a:latin typeface="Times New Roman CYR"/>
                          <a:ea typeface="Times New Roman"/>
                          <a:cs typeface="Times New Roman CYR"/>
                        </a:rPr>
                        <a:t>ч. 1 ст. 201.2</a:t>
                      </a:r>
                      <a:r>
                        <a:rPr lang="ru-RU" sz="1200" dirty="0">
                          <a:effectLst/>
                          <a:latin typeface="Times New Roman CYR"/>
                          <a:ea typeface="Times New Roman"/>
                          <a:cs typeface="Times New Roman CYR"/>
                        </a:rPr>
                        <a:t> УК РФ</a:t>
                      </a:r>
                    </a:p>
                  </a:txBody>
                  <a:tcPr marL="68580" marR="68580" marT="0" marB="0"/>
                </a:tc>
              </a:tr>
            </a:tbl>
          </a:graphicData>
        </a:graphic>
      </p:graphicFrame>
    </p:spTree>
    <p:extLst>
      <p:ext uri="{BB962C8B-B14F-4D97-AF65-F5344CB8AC3E}">
        <p14:creationId xmlns:p14="http://schemas.microsoft.com/office/powerpoint/2010/main" val="11766450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764704"/>
            <a:ext cx="8229600" cy="1066800"/>
          </a:xfrm>
        </p:spPr>
        <p:txBody>
          <a:bodyPr>
            <a:normAutofit/>
          </a:bodyPr>
          <a:lstStyle/>
          <a:p>
            <a:pPr algn="ctr"/>
            <a:r>
              <a:rPr lang="ru-RU" sz="2000" b="1" dirty="0"/>
              <a:t>2. Ответственность за нарушение условий государственного контракта по </a:t>
            </a:r>
            <a:r>
              <a:rPr lang="ru-RU" sz="2000" b="1" dirty="0" err="1"/>
              <a:t>гособоронзаказу</a:t>
            </a:r>
            <a:r>
              <a:rPr lang="ru-RU" sz="2000" b="1" dirty="0"/>
              <a:t> либо условий договора, заключенного в целях выполнения </a:t>
            </a:r>
            <a:r>
              <a:rPr lang="ru-RU" sz="2000" b="1" dirty="0" err="1"/>
              <a:t>гособоронзаказа</a:t>
            </a:r>
            <a:endParaRPr lang="ru-RU" sz="20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1344582132"/>
              </p:ext>
            </p:extLst>
          </p:nvPr>
        </p:nvGraphicFramePr>
        <p:xfrm>
          <a:off x="457200" y="1989138"/>
          <a:ext cx="8229600" cy="4051300"/>
        </p:xfrm>
        <a:graphic>
          <a:graphicData uri="http://schemas.openxmlformats.org/drawingml/2006/table">
            <a:tbl>
              <a:tblPr firstRow="1" bandRow="1">
                <a:tableStyleId>{5C22544A-7EE6-4342-B048-85BDC9FD1C3A}</a:tableStyleId>
              </a:tblPr>
              <a:tblGrid>
                <a:gridCol w="4114800"/>
                <a:gridCol w="3096344"/>
                <a:gridCol w="1018456"/>
              </a:tblGrid>
              <a:tr h="370840">
                <a:tc>
                  <a:txBody>
                    <a:bodyPr/>
                    <a:lstStyle/>
                    <a:p>
                      <a:pPr algn="ctr">
                        <a:lnSpc>
                          <a:spcPct val="115000"/>
                        </a:lnSpc>
                        <a:spcBef>
                          <a:spcPts val="540"/>
                        </a:spcBef>
                        <a:spcAft>
                          <a:spcPts val="540"/>
                        </a:spcAft>
                      </a:pPr>
                      <a:r>
                        <a:rPr lang="ru-RU" sz="1400" b="1" kern="0" dirty="0">
                          <a:solidFill>
                            <a:srgbClr val="26282F"/>
                          </a:solidFill>
                          <a:effectLst/>
                          <a:latin typeface="Calibri"/>
                          <a:cs typeface="Times New Roman"/>
                        </a:rPr>
                        <a:t>Состав преступления</a:t>
                      </a:r>
                    </a:p>
                  </a:txBody>
                  <a:tcPr marL="68580" marR="68580" marT="0" marB="0"/>
                </a:tc>
                <a:tc>
                  <a:txBody>
                    <a:bodyPr/>
                    <a:lstStyle/>
                    <a:p>
                      <a:pPr algn="ctr">
                        <a:lnSpc>
                          <a:spcPct val="115000"/>
                        </a:lnSpc>
                        <a:spcBef>
                          <a:spcPts val="540"/>
                        </a:spcBef>
                        <a:spcAft>
                          <a:spcPts val="540"/>
                        </a:spcAft>
                      </a:pPr>
                      <a:r>
                        <a:rPr lang="ru-RU" sz="1400" b="1" kern="0">
                          <a:solidFill>
                            <a:srgbClr val="26282F"/>
                          </a:solidFill>
                          <a:effectLst/>
                          <a:latin typeface="Calibri"/>
                          <a:cs typeface="Times New Roman"/>
                        </a:rPr>
                        <a:t>Меры ответственности</a:t>
                      </a:r>
                    </a:p>
                  </a:txBody>
                  <a:tcPr marL="68580" marR="68580" marT="0" marB="0"/>
                </a:tc>
                <a:tc>
                  <a:txBody>
                    <a:bodyPr/>
                    <a:lstStyle/>
                    <a:p>
                      <a:pPr algn="ctr">
                        <a:lnSpc>
                          <a:spcPct val="115000"/>
                        </a:lnSpc>
                        <a:spcBef>
                          <a:spcPts val="540"/>
                        </a:spcBef>
                        <a:spcAft>
                          <a:spcPts val="540"/>
                        </a:spcAft>
                      </a:pPr>
                      <a:r>
                        <a:rPr lang="ru-RU" sz="1400" b="1" kern="0">
                          <a:solidFill>
                            <a:srgbClr val="26282F"/>
                          </a:solidFill>
                          <a:effectLst/>
                          <a:latin typeface="Calibri"/>
                          <a:cs typeface="Times New Roman"/>
                        </a:rPr>
                        <a:t>Норма</a:t>
                      </a:r>
                    </a:p>
                  </a:txBody>
                  <a:tcPr marL="68580" marR="68580" marT="0" marB="0"/>
                </a:tc>
              </a:tr>
              <a:tr h="370840">
                <a:tc>
                  <a:txBody>
                    <a:bodyPr/>
                    <a:lstStyle/>
                    <a:p>
                      <a:pPr>
                        <a:lnSpc>
                          <a:spcPct val="115000"/>
                        </a:lnSpc>
                        <a:spcAft>
                          <a:spcPts val="0"/>
                        </a:spcAft>
                      </a:pPr>
                      <a:r>
                        <a:rPr lang="ru-RU" sz="1400" dirty="0">
                          <a:effectLst/>
                          <a:latin typeface="Times New Roman CYR"/>
                          <a:ea typeface="Times New Roman"/>
                          <a:cs typeface="Times New Roman CYR"/>
                        </a:rPr>
                        <a:t>Нарушение при соблюдении приведенного ниже условия </a:t>
                      </a:r>
                      <a:r>
                        <a:rPr lang="ru-RU" sz="1400" b="1" dirty="0">
                          <a:solidFill>
                            <a:srgbClr val="000000"/>
                          </a:solidFill>
                          <a:effectLst/>
                          <a:latin typeface="Times New Roman CYR"/>
                          <a:ea typeface="Times New Roman"/>
                          <a:cs typeface="Times New Roman CYR"/>
                        </a:rPr>
                        <a:t>лицом, указанным в </a:t>
                      </a:r>
                      <a:r>
                        <a:rPr lang="ru-RU" sz="1400" b="0" u="none" strike="noStrike" dirty="0">
                          <a:solidFill>
                            <a:srgbClr val="000000"/>
                          </a:solidFill>
                          <a:effectLst/>
                          <a:latin typeface="Times New Roman CYR"/>
                          <a:ea typeface="Times New Roman"/>
                          <a:cs typeface="Times New Roman CYR"/>
                        </a:rPr>
                        <a:t>ч. 1 ст. 14.55</a:t>
                      </a:r>
                      <a:r>
                        <a:rPr lang="ru-RU" sz="1400" b="1" dirty="0">
                          <a:solidFill>
                            <a:srgbClr val="000000"/>
                          </a:solidFill>
                          <a:effectLst/>
                          <a:latin typeface="Times New Roman CYR"/>
                          <a:ea typeface="Times New Roman"/>
                          <a:cs typeface="Times New Roman CYR"/>
                        </a:rPr>
                        <a:t> КоАП РФ</a:t>
                      </a:r>
                      <a:r>
                        <a:rPr lang="ru-RU" sz="1400" dirty="0">
                          <a:effectLst/>
                          <a:latin typeface="Times New Roman CYR"/>
                          <a:ea typeface="Times New Roman"/>
                          <a:cs typeface="Times New Roman CYR"/>
                        </a:rPr>
                        <a:t>:</a:t>
                      </a:r>
                    </a:p>
                    <a:p>
                      <a:pPr>
                        <a:lnSpc>
                          <a:spcPct val="115000"/>
                        </a:lnSpc>
                        <a:spcAft>
                          <a:spcPts val="0"/>
                        </a:spcAft>
                      </a:pPr>
                      <a:r>
                        <a:rPr lang="ru-RU" sz="1400" dirty="0">
                          <a:effectLst/>
                          <a:latin typeface="Times New Roman CYR"/>
                          <a:ea typeface="Times New Roman"/>
                          <a:cs typeface="Times New Roman CYR"/>
                        </a:rPr>
                        <a:t>- условий государственного контракта по </a:t>
                      </a:r>
                      <a:r>
                        <a:rPr lang="ru-RU" sz="1400" dirty="0" err="1">
                          <a:effectLst/>
                          <a:latin typeface="Times New Roman CYR"/>
                          <a:ea typeface="Times New Roman"/>
                          <a:cs typeface="Times New Roman CYR"/>
                        </a:rPr>
                        <a:t>гособоронзаказу</a:t>
                      </a:r>
                      <a:r>
                        <a:rPr lang="ru-RU" sz="1400" dirty="0">
                          <a:effectLst/>
                          <a:latin typeface="Times New Roman CYR"/>
                          <a:ea typeface="Times New Roman"/>
                          <a:cs typeface="Times New Roman CYR"/>
                        </a:rPr>
                        <a:t> либо</a:t>
                      </a:r>
                    </a:p>
                    <a:p>
                      <a:pPr>
                        <a:lnSpc>
                          <a:spcPct val="115000"/>
                        </a:lnSpc>
                        <a:spcAft>
                          <a:spcPts val="0"/>
                        </a:spcAft>
                      </a:pPr>
                      <a:r>
                        <a:rPr lang="ru-RU" sz="1400" dirty="0">
                          <a:effectLst/>
                          <a:latin typeface="Times New Roman CYR"/>
                          <a:ea typeface="Times New Roman"/>
                          <a:cs typeface="Times New Roman CYR"/>
                        </a:rPr>
                        <a:t>- условий договора, заключенного в целях выполнения </a:t>
                      </a:r>
                      <a:r>
                        <a:rPr lang="ru-RU" sz="1400" dirty="0" err="1">
                          <a:effectLst/>
                          <a:latin typeface="Times New Roman CYR"/>
                          <a:ea typeface="Times New Roman"/>
                          <a:cs typeface="Times New Roman CYR"/>
                        </a:rPr>
                        <a:t>гособоронзаказа</a:t>
                      </a:r>
                      <a:r>
                        <a:rPr lang="ru-RU" sz="1400" dirty="0">
                          <a:effectLst/>
                          <a:latin typeface="Times New Roman CYR"/>
                          <a:ea typeface="Times New Roman"/>
                          <a:cs typeface="Times New Roman CYR"/>
                        </a:rPr>
                        <a:t>.</a:t>
                      </a:r>
                    </a:p>
                    <a:p>
                      <a:pPr algn="just">
                        <a:lnSpc>
                          <a:spcPct val="115000"/>
                        </a:lnSpc>
                        <a:spcAft>
                          <a:spcPts val="0"/>
                        </a:spcAft>
                      </a:pPr>
                      <a:r>
                        <a:rPr lang="ru-RU" sz="1400" dirty="0">
                          <a:effectLst/>
                          <a:latin typeface="Times New Roman CYR"/>
                          <a:ea typeface="Times New Roman"/>
                          <a:cs typeface="Times New Roman CYR"/>
                        </a:rPr>
                        <a:t> </a:t>
                      </a:r>
                    </a:p>
                    <a:p>
                      <a:pPr>
                        <a:lnSpc>
                          <a:spcPct val="115000"/>
                        </a:lnSpc>
                        <a:spcAft>
                          <a:spcPts val="0"/>
                        </a:spcAft>
                      </a:pPr>
                      <a:r>
                        <a:rPr lang="ru-RU" sz="1400" dirty="0">
                          <a:effectLst/>
                          <a:latin typeface="Times New Roman CYR"/>
                          <a:ea typeface="Times New Roman"/>
                          <a:cs typeface="Times New Roman CYR"/>
                        </a:rPr>
                        <a:t>Ответственность наступает, </a:t>
                      </a:r>
                      <a:r>
                        <a:rPr lang="ru-RU" sz="1400" b="1" dirty="0">
                          <a:solidFill>
                            <a:srgbClr val="000000"/>
                          </a:solidFill>
                          <a:effectLst/>
                          <a:latin typeface="Times New Roman CYR"/>
                          <a:ea typeface="Times New Roman"/>
                          <a:cs typeface="Times New Roman CYR"/>
                        </a:rPr>
                        <a:t>если указанное нарушение повлекло</a:t>
                      </a:r>
                      <a:r>
                        <a:rPr lang="ru-RU" sz="1400" dirty="0">
                          <a:effectLst/>
                          <a:latin typeface="Times New Roman CYR"/>
                          <a:ea typeface="Times New Roman"/>
                          <a:cs typeface="Times New Roman CYR"/>
                        </a:rPr>
                        <a:t>:</a:t>
                      </a:r>
                    </a:p>
                    <a:p>
                      <a:pPr>
                        <a:lnSpc>
                          <a:spcPct val="115000"/>
                        </a:lnSpc>
                        <a:spcAft>
                          <a:spcPts val="0"/>
                        </a:spcAft>
                      </a:pPr>
                      <a:r>
                        <a:rPr lang="ru-RU" sz="1400" dirty="0">
                          <a:effectLst/>
                          <a:latin typeface="Times New Roman CYR"/>
                          <a:ea typeface="Times New Roman"/>
                          <a:cs typeface="Times New Roman CYR"/>
                        </a:rPr>
                        <a:t>- причинение РФ ущерба в сумме, составляющей не менее 5% цены указанных государственного контракта либо договора, но не менее 5 млн руб., или</a:t>
                      </a:r>
                    </a:p>
                    <a:p>
                      <a:pPr>
                        <a:lnSpc>
                          <a:spcPct val="115000"/>
                        </a:lnSpc>
                        <a:spcAft>
                          <a:spcPts val="0"/>
                        </a:spcAft>
                      </a:pPr>
                      <a:r>
                        <a:rPr lang="ru-RU" sz="1400" dirty="0">
                          <a:effectLst/>
                          <a:latin typeface="Times New Roman CYR"/>
                          <a:ea typeface="Times New Roman"/>
                          <a:cs typeface="Times New Roman CYR"/>
                        </a:rPr>
                        <a:t>- невыполнение задания </a:t>
                      </a:r>
                      <a:r>
                        <a:rPr lang="ru-RU" sz="1400" dirty="0" err="1">
                          <a:effectLst/>
                          <a:latin typeface="Times New Roman CYR"/>
                          <a:ea typeface="Times New Roman"/>
                          <a:cs typeface="Times New Roman CYR"/>
                        </a:rPr>
                        <a:t>гособоронзаказа</a:t>
                      </a:r>
                      <a:r>
                        <a:rPr lang="ru-RU" sz="1400" dirty="0">
                          <a:effectLst/>
                          <a:latin typeface="Times New Roman CYR"/>
                          <a:ea typeface="Times New Roman"/>
                          <a:cs typeface="Times New Roman CYR"/>
                        </a:rPr>
                        <a:t>.</a:t>
                      </a:r>
                    </a:p>
                  </a:txBody>
                  <a:tcPr marL="68580" marR="68580" marT="0" marB="0"/>
                </a:tc>
                <a:tc>
                  <a:txBody>
                    <a:bodyPr/>
                    <a:lstStyle/>
                    <a:p>
                      <a:pPr>
                        <a:lnSpc>
                          <a:spcPct val="115000"/>
                        </a:lnSpc>
                        <a:spcAft>
                          <a:spcPts val="0"/>
                        </a:spcAft>
                      </a:pPr>
                      <a:r>
                        <a:rPr lang="ru-RU" sz="1400" dirty="0">
                          <a:effectLst/>
                          <a:latin typeface="Times New Roman CYR"/>
                          <a:ea typeface="Times New Roman"/>
                          <a:cs typeface="Times New Roman CYR"/>
                        </a:rPr>
                        <a:t>- лишение свободы на срок от 5 до 10 лет с лишением права занимать определенные должности или заниматься определенной деятельностью на срок до 5 лет</a:t>
                      </a:r>
                    </a:p>
                  </a:txBody>
                  <a:tcPr marL="68580" marR="68580" marT="0" marB="0"/>
                </a:tc>
                <a:tc>
                  <a:txBody>
                    <a:bodyPr/>
                    <a:lstStyle/>
                    <a:p>
                      <a:pPr>
                        <a:lnSpc>
                          <a:spcPct val="115000"/>
                        </a:lnSpc>
                        <a:spcAft>
                          <a:spcPts val="0"/>
                        </a:spcAft>
                      </a:pPr>
                      <a:r>
                        <a:rPr lang="ru-RU" sz="1400" b="0" u="none" strike="noStrike" dirty="0">
                          <a:solidFill>
                            <a:srgbClr val="000000"/>
                          </a:solidFill>
                          <a:effectLst/>
                          <a:latin typeface="Times New Roman CYR"/>
                          <a:ea typeface="Times New Roman"/>
                          <a:cs typeface="Times New Roman CYR"/>
                        </a:rPr>
                        <a:t>ч. 2 ст. 201.2</a:t>
                      </a:r>
                      <a:r>
                        <a:rPr lang="ru-RU" sz="1400" dirty="0">
                          <a:effectLst/>
                          <a:latin typeface="Times New Roman CYR"/>
                          <a:ea typeface="Times New Roman"/>
                          <a:cs typeface="Times New Roman CYR"/>
                        </a:rPr>
                        <a:t> УК РФ</a:t>
                      </a:r>
                    </a:p>
                  </a:txBody>
                  <a:tcPr marL="68580" marR="68580" marT="0" marB="0"/>
                </a:tc>
              </a:tr>
            </a:tbl>
          </a:graphicData>
        </a:graphic>
      </p:graphicFrame>
    </p:spTree>
    <p:extLst>
      <p:ext uri="{BB962C8B-B14F-4D97-AF65-F5344CB8AC3E}">
        <p14:creationId xmlns:p14="http://schemas.microsoft.com/office/powerpoint/2010/main" val="12829921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332656"/>
            <a:ext cx="8229600" cy="1066800"/>
          </a:xfrm>
        </p:spPr>
        <p:txBody>
          <a:bodyPr>
            <a:normAutofit/>
          </a:bodyPr>
          <a:lstStyle/>
          <a:p>
            <a:pPr algn="ctr"/>
            <a:r>
              <a:rPr lang="ru-RU" sz="2000" b="1" dirty="0"/>
              <a:t>2. Ответственность за нарушение условий государственного контракта по </a:t>
            </a:r>
            <a:r>
              <a:rPr lang="ru-RU" sz="2000" b="1" dirty="0" err="1"/>
              <a:t>гособоронзаказу</a:t>
            </a:r>
            <a:r>
              <a:rPr lang="ru-RU" sz="2000" b="1" dirty="0"/>
              <a:t> либо условий договора, заключенного в целях выполнения </a:t>
            </a:r>
            <a:r>
              <a:rPr lang="ru-RU" sz="2000" b="1" dirty="0" err="1"/>
              <a:t>гособоронзаказа</a:t>
            </a:r>
            <a:endParaRPr lang="ru-RU" sz="20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4256418716"/>
              </p:ext>
            </p:extLst>
          </p:nvPr>
        </p:nvGraphicFramePr>
        <p:xfrm>
          <a:off x="0" y="1412776"/>
          <a:ext cx="9108504" cy="4296664"/>
        </p:xfrm>
        <a:graphic>
          <a:graphicData uri="http://schemas.openxmlformats.org/drawingml/2006/table">
            <a:tbl>
              <a:tblPr firstRow="1" bandRow="1">
                <a:tableStyleId>{5C22544A-7EE6-4342-B048-85BDC9FD1C3A}</a:tableStyleId>
              </a:tblPr>
              <a:tblGrid>
                <a:gridCol w="4716016"/>
                <a:gridCol w="3384376"/>
                <a:gridCol w="1008112"/>
              </a:tblGrid>
              <a:tr h="370840">
                <a:tc>
                  <a:txBody>
                    <a:bodyPr/>
                    <a:lstStyle/>
                    <a:p>
                      <a:pPr algn="ctr">
                        <a:lnSpc>
                          <a:spcPct val="115000"/>
                        </a:lnSpc>
                        <a:spcBef>
                          <a:spcPts val="540"/>
                        </a:spcBef>
                        <a:spcAft>
                          <a:spcPts val="540"/>
                        </a:spcAft>
                      </a:pPr>
                      <a:r>
                        <a:rPr lang="ru-RU" sz="1400" b="1" kern="0" dirty="0">
                          <a:solidFill>
                            <a:srgbClr val="26282F"/>
                          </a:solidFill>
                          <a:effectLst/>
                          <a:latin typeface="Calibri"/>
                          <a:cs typeface="Times New Roman"/>
                        </a:rPr>
                        <a:t>Состав преступления</a:t>
                      </a:r>
                    </a:p>
                  </a:txBody>
                  <a:tcPr marL="68580" marR="68580" marT="0" marB="0"/>
                </a:tc>
                <a:tc>
                  <a:txBody>
                    <a:bodyPr/>
                    <a:lstStyle/>
                    <a:p>
                      <a:pPr algn="ctr">
                        <a:lnSpc>
                          <a:spcPct val="115000"/>
                        </a:lnSpc>
                        <a:spcBef>
                          <a:spcPts val="540"/>
                        </a:spcBef>
                        <a:spcAft>
                          <a:spcPts val="540"/>
                        </a:spcAft>
                      </a:pPr>
                      <a:r>
                        <a:rPr lang="ru-RU" sz="1400" b="1" kern="0">
                          <a:solidFill>
                            <a:srgbClr val="26282F"/>
                          </a:solidFill>
                          <a:effectLst/>
                          <a:latin typeface="Calibri"/>
                          <a:cs typeface="Times New Roman"/>
                        </a:rPr>
                        <a:t>Меры ответственности</a:t>
                      </a:r>
                    </a:p>
                  </a:txBody>
                  <a:tcPr marL="68580" marR="68580" marT="0" marB="0"/>
                </a:tc>
                <a:tc>
                  <a:txBody>
                    <a:bodyPr/>
                    <a:lstStyle/>
                    <a:p>
                      <a:pPr algn="ctr">
                        <a:lnSpc>
                          <a:spcPct val="115000"/>
                        </a:lnSpc>
                        <a:spcBef>
                          <a:spcPts val="540"/>
                        </a:spcBef>
                        <a:spcAft>
                          <a:spcPts val="540"/>
                        </a:spcAft>
                      </a:pPr>
                      <a:r>
                        <a:rPr lang="ru-RU" sz="1400" b="1" kern="0">
                          <a:solidFill>
                            <a:srgbClr val="26282F"/>
                          </a:solidFill>
                          <a:effectLst/>
                          <a:latin typeface="Calibri"/>
                          <a:cs typeface="Times New Roman"/>
                        </a:rPr>
                        <a:t>Норма</a:t>
                      </a:r>
                    </a:p>
                  </a:txBody>
                  <a:tcPr marL="68580" marR="68580" marT="0" marB="0"/>
                </a:tc>
              </a:tr>
              <a:tr h="370840">
                <a:tc>
                  <a:txBody>
                    <a:bodyPr/>
                    <a:lstStyle/>
                    <a:p>
                      <a:pPr>
                        <a:lnSpc>
                          <a:spcPct val="115000"/>
                        </a:lnSpc>
                        <a:spcAft>
                          <a:spcPts val="0"/>
                        </a:spcAft>
                      </a:pPr>
                      <a:r>
                        <a:rPr lang="ru-RU" sz="1400" dirty="0">
                          <a:effectLst/>
                          <a:latin typeface="Times New Roman CYR"/>
                          <a:ea typeface="Times New Roman"/>
                          <a:cs typeface="Times New Roman CYR"/>
                        </a:rPr>
                        <a:t>Нарушение </a:t>
                      </a:r>
                      <a:r>
                        <a:rPr lang="ru-RU" sz="1400" b="1" dirty="0">
                          <a:solidFill>
                            <a:srgbClr val="000000"/>
                          </a:solidFill>
                          <a:effectLst/>
                          <a:latin typeface="Times New Roman CYR"/>
                          <a:ea typeface="Times New Roman"/>
                          <a:cs typeface="Times New Roman CYR"/>
                        </a:rPr>
                        <a:t>должностным лицом</a:t>
                      </a:r>
                      <a:r>
                        <a:rPr lang="ru-RU" sz="1400" b="1" baseline="30000" dirty="0">
                          <a:solidFill>
                            <a:srgbClr val="000000"/>
                          </a:solidFill>
                          <a:effectLst/>
                          <a:latin typeface="Times New Roman CYR"/>
                          <a:ea typeface="Times New Roman"/>
                          <a:cs typeface="Times New Roman CYR"/>
                        </a:rPr>
                        <a:t> </a:t>
                      </a:r>
                      <a:r>
                        <a:rPr lang="ru-RU" sz="1400" b="0" u="none" strike="noStrike" baseline="30000" dirty="0">
                          <a:solidFill>
                            <a:srgbClr val="000000"/>
                          </a:solidFill>
                          <a:effectLst/>
                          <a:latin typeface="Times New Roman CYR"/>
                          <a:ea typeface="Times New Roman"/>
                          <a:cs typeface="Times New Roman CYR"/>
                          <a:hlinkClick r:id="rId2" action="ppaction://hlinkfile"/>
                        </a:rPr>
                        <a:t>1</a:t>
                      </a:r>
                      <a:r>
                        <a:rPr lang="ru-RU" sz="1400" dirty="0">
                          <a:effectLst/>
                          <a:latin typeface="Times New Roman CYR"/>
                          <a:ea typeface="Times New Roman"/>
                          <a:cs typeface="Times New Roman CYR"/>
                        </a:rPr>
                        <a:t>, </a:t>
                      </a:r>
                      <a:r>
                        <a:rPr lang="ru-RU" sz="1400" b="1" dirty="0">
                          <a:solidFill>
                            <a:srgbClr val="000000"/>
                          </a:solidFill>
                          <a:effectLst/>
                          <a:latin typeface="Times New Roman CYR"/>
                          <a:ea typeface="Times New Roman"/>
                          <a:cs typeface="Times New Roman CYR"/>
                        </a:rPr>
                        <a:t>подвергнутым административному наказанию за деяние, предусмотренное </a:t>
                      </a:r>
                      <a:r>
                        <a:rPr lang="ru-RU" sz="1400" b="0" u="none" strike="noStrike" dirty="0" err="1">
                          <a:solidFill>
                            <a:srgbClr val="000000"/>
                          </a:solidFill>
                          <a:effectLst/>
                          <a:latin typeface="Times New Roman CYR"/>
                          <a:ea typeface="Times New Roman"/>
                          <a:cs typeface="Times New Roman CYR"/>
                        </a:rPr>
                        <a:t>чч</a:t>
                      </a:r>
                      <a:r>
                        <a:rPr lang="ru-RU" sz="1400" b="0" u="none" strike="noStrike" dirty="0">
                          <a:solidFill>
                            <a:srgbClr val="000000"/>
                          </a:solidFill>
                          <a:effectLst/>
                          <a:latin typeface="Times New Roman CYR"/>
                          <a:ea typeface="Times New Roman"/>
                          <a:cs typeface="Times New Roman CYR"/>
                        </a:rPr>
                        <a:t>. 1</a:t>
                      </a:r>
                      <a:r>
                        <a:rPr lang="ru-RU" sz="1400" b="1" dirty="0">
                          <a:solidFill>
                            <a:srgbClr val="000000"/>
                          </a:solidFill>
                          <a:effectLst/>
                          <a:latin typeface="Times New Roman CYR"/>
                          <a:ea typeface="Times New Roman"/>
                          <a:cs typeface="Times New Roman CYR"/>
                        </a:rPr>
                        <a:t>, </a:t>
                      </a:r>
                      <a:r>
                        <a:rPr lang="ru-RU" sz="1400" b="0" u="none" strike="noStrike" dirty="0">
                          <a:solidFill>
                            <a:srgbClr val="000000"/>
                          </a:solidFill>
                          <a:effectLst/>
                          <a:latin typeface="Times New Roman CYR"/>
                          <a:ea typeface="Times New Roman"/>
                          <a:cs typeface="Times New Roman CYR"/>
                        </a:rPr>
                        <a:t>2</a:t>
                      </a:r>
                      <a:r>
                        <a:rPr lang="ru-RU" sz="1400" b="1" dirty="0">
                          <a:solidFill>
                            <a:srgbClr val="000000"/>
                          </a:solidFill>
                          <a:effectLst/>
                          <a:latin typeface="Times New Roman CYR"/>
                          <a:ea typeface="Times New Roman"/>
                          <a:cs typeface="Times New Roman CYR"/>
                        </a:rPr>
                        <a:t> или </a:t>
                      </a:r>
                      <a:r>
                        <a:rPr lang="ru-RU" sz="1400" b="0" u="none" strike="noStrike" dirty="0">
                          <a:solidFill>
                            <a:srgbClr val="000000"/>
                          </a:solidFill>
                          <a:effectLst/>
                          <a:latin typeface="Times New Roman CYR"/>
                          <a:ea typeface="Times New Roman"/>
                          <a:cs typeface="Times New Roman CYR"/>
                        </a:rPr>
                        <a:t>2.1 ст. 14.55</a:t>
                      </a:r>
                      <a:r>
                        <a:rPr lang="ru-RU" sz="1400" b="1" dirty="0">
                          <a:solidFill>
                            <a:srgbClr val="000000"/>
                          </a:solidFill>
                          <a:effectLst/>
                          <a:latin typeface="Times New Roman CYR"/>
                          <a:ea typeface="Times New Roman"/>
                          <a:cs typeface="Times New Roman CYR"/>
                        </a:rPr>
                        <a:t> КоАП РФ</a:t>
                      </a:r>
                      <a:r>
                        <a:rPr lang="ru-RU" sz="1400" dirty="0">
                          <a:effectLst/>
                          <a:latin typeface="Times New Roman CYR"/>
                          <a:ea typeface="Times New Roman"/>
                          <a:cs typeface="Times New Roman CYR"/>
                        </a:rPr>
                        <a:t>:</a:t>
                      </a:r>
                    </a:p>
                    <a:p>
                      <a:pPr>
                        <a:lnSpc>
                          <a:spcPct val="115000"/>
                        </a:lnSpc>
                        <a:spcAft>
                          <a:spcPts val="0"/>
                        </a:spcAft>
                      </a:pPr>
                      <a:r>
                        <a:rPr lang="ru-RU" sz="1400" dirty="0">
                          <a:effectLst/>
                          <a:latin typeface="Times New Roman CYR"/>
                          <a:ea typeface="Times New Roman"/>
                          <a:cs typeface="Times New Roman CYR"/>
                        </a:rPr>
                        <a:t>- условий государственного контракта по </a:t>
                      </a:r>
                      <a:r>
                        <a:rPr lang="ru-RU" sz="1400" dirty="0" err="1">
                          <a:effectLst/>
                          <a:latin typeface="Times New Roman CYR"/>
                          <a:ea typeface="Times New Roman"/>
                          <a:cs typeface="Times New Roman CYR"/>
                        </a:rPr>
                        <a:t>гособоронзаказу</a:t>
                      </a:r>
                      <a:r>
                        <a:rPr lang="ru-RU" sz="1400" dirty="0">
                          <a:effectLst/>
                          <a:latin typeface="Times New Roman CYR"/>
                          <a:ea typeface="Times New Roman"/>
                          <a:cs typeface="Times New Roman CYR"/>
                        </a:rPr>
                        <a:t>;</a:t>
                      </a:r>
                    </a:p>
                    <a:p>
                      <a:pPr>
                        <a:lnSpc>
                          <a:spcPct val="115000"/>
                        </a:lnSpc>
                        <a:spcAft>
                          <a:spcPts val="0"/>
                        </a:spcAft>
                      </a:pPr>
                      <a:r>
                        <a:rPr lang="ru-RU" sz="1400" dirty="0">
                          <a:effectLst/>
                          <a:latin typeface="Times New Roman CYR"/>
                          <a:ea typeface="Times New Roman"/>
                          <a:cs typeface="Times New Roman CYR"/>
                        </a:rPr>
                        <a:t>- условий договора, заключенного в целях выполнения </a:t>
                      </a:r>
                      <a:r>
                        <a:rPr lang="ru-RU" sz="1400" dirty="0" err="1">
                          <a:effectLst/>
                          <a:latin typeface="Times New Roman CYR"/>
                          <a:ea typeface="Times New Roman"/>
                          <a:cs typeface="Times New Roman CYR"/>
                        </a:rPr>
                        <a:t>гособоронзаказа</a:t>
                      </a:r>
                      <a:r>
                        <a:rPr lang="ru-RU" sz="1400" dirty="0">
                          <a:effectLst/>
                          <a:latin typeface="Times New Roman CYR"/>
                          <a:ea typeface="Times New Roman"/>
                          <a:cs typeface="Times New Roman CYR"/>
                        </a:rPr>
                        <a:t>.</a:t>
                      </a:r>
                    </a:p>
                    <a:p>
                      <a:pPr algn="just">
                        <a:lnSpc>
                          <a:spcPct val="115000"/>
                        </a:lnSpc>
                        <a:spcAft>
                          <a:spcPts val="0"/>
                        </a:spcAft>
                      </a:pPr>
                      <a:r>
                        <a:rPr lang="ru-RU" sz="1400" dirty="0">
                          <a:effectLst/>
                          <a:latin typeface="Times New Roman CYR"/>
                          <a:ea typeface="Times New Roman"/>
                          <a:cs typeface="Times New Roman CYR"/>
                        </a:rPr>
                        <a:t> </a:t>
                      </a:r>
                    </a:p>
                    <a:p>
                      <a:pPr>
                        <a:lnSpc>
                          <a:spcPct val="115000"/>
                        </a:lnSpc>
                        <a:spcAft>
                          <a:spcPts val="0"/>
                        </a:spcAft>
                      </a:pPr>
                      <a:r>
                        <a:rPr lang="ru-RU" sz="1400" dirty="0">
                          <a:effectLst/>
                          <a:latin typeface="Times New Roman CYR"/>
                          <a:ea typeface="Times New Roman"/>
                          <a:cs typeface="Times New Roman CYR"/>
                        </a:rPr>
                        <a:t>При этом </a:t>
                      </a:r>
                      <a:r>
                        <a:rPr lang="ru-RU" sz="1400" b="1" dirty="0">
                          <a:solidFill>
                            <a:srgbClr val="000000"/>
                          </a:solidFill>
                          <a:effectLst/>
                          <a:latin typeface="Times New Roman CYR"/>
                          <a:ea typeface="Times New Roman"/>
                          <a:cs typeface="Times New Roman CYR"/>
                        </a:rPr>
                        <a:t>лицо освобождается от уголовной ответственности</a:t>
                      </a:r>
                      <a:r>
                        <a:rPr lang="ru-RU" sz="1400" dirty="0">
                          <a:effectLst/>
                          <a:latin typeface="Times New Roman CYR"/>
                          <a:ea typeface="Times New Roman"/>
                          <a:cs typeface="Times New Roman CYR"/>
                        </a:rPr>
                        <a:t>, если оно добровольно устранило нарушение условий государственного контракта по </a:t>
                      </a:r>
                      <a:r>
                        <a:rPr lang="ru-RU" sz="1400" dirty="0" err="1">
                          <a:effectLst/>
                          <a:latin typeface="Times New Roman CYR"/>
                          <a:ea typeface="Times New Roman"/>
                          <a:cs typeface="Times New Roman CYR"/>
                        </a:rPr>
                        <a:t>гособоронзаказу</a:t>
                      </a:r>
                      <a:r>
                        <a:rPr lang="ru-RU" sz="1400" dirty="0">
                          <a:effectLst/>
                          <a:latin typeface="Times New Roman CYR"/>
                          <a:ea typeface="Times New Roman"/>
                          <a:cs typeface="Times New Roman CYR"/>
                        </a:rPr>
                        <a:t> либо условий договора, заключенного в целях выполнения </a:t>
                      </a:r>
                      <a:r>
                        <a:rPr lang="ru-RU" sz="1400" dirty="0" err="1">
                          <a:effectLst/>
                          <a:latin typeface="Times New Roman CYR"/>
                          <a:ea typeface="Times New Roman"/>
                          <a:cs typeface="Times New Roman CYR"/>
                        </a:rPr>
                        <a:t>гособоронзаказа</a:t>
                      </a:r>
                      <a:r>
                        <a:rPr lang="ru-RU" sz="1400" dirty="0">
                          <a:effectLst/>
                          <a:latin typeface="Times New Roman CYR"/>
                          <a:ea typeface="Times New Roman"/>
                          <a:cs typeface="Times New Roman CYR"/>
                        </a:rPr>
                        <a:t>.</a:t>
                      </a:r>
                    </a:p>
                    <a:p>
                      <a:pPr algn="just">
                        <a:lnSpc>
                          <a:spcPct val="115000"/>
                        </a:lnSpc>
                        <a:spcAft>
                          <a:spcPts val="0"/>
                        </a:spcAft>
                      </a:pPr>
                      <a:r>
                        <a:rPr lang="ru-RU" sz="1400" dirty="0">
                          <a:effectLst/>
                          <a:latin typeface="Times New Roman CYR"/>
                          <a:ea typeface="Times New Roman"/>
                          <a:cs typeface="Times New Roman CYR"/>
                        </a:rPr>
                        <a:t> </a:t>
                      </a:r>
                    </a:p>
                  </a:txBody>
                  <a:tcPr marL="68580" marR="68580" marT="0" marB="0"/>
                </a:tc>
                <a:tc>
                  <a:txBody>
                    <a:bodyPr/>
                    <a:lstStyle/>
                    <a:p>
                      <a:pPr>
                        <a:lnSpc>
                          <a:spcPct val="115000"/>
                        </a:lnSpc>
                        <a:spcAft>
                          <a:spcPts val="0"/>
                        </a:spcAft>
                      </a:pPr>
                      <a:r>
                        <a:rPr lang="ru-RU" sz="1400" dirty="0">
                          <a:effectLst/>
                          <a:latin typeface="Times New Roman CYR"/>
                          <a:ea typeface="Times New Roman"/>
                          <a:cs typeface="Times New Roman CYR"/>
                        </a:rPr>
                        <a:t>- штраф в размере от 1 млн руб. до 3 млн руб. или в размере заработной платы или иного дохода осужденного за период от 1 года до 3 лет с лишением права занимать определенные должности или заниматься определенной деятельностью на срок до 10 лет</a:t>
                      </a:r>
                    </a:p>
                    <a:p>
                      <a:pPr algn="just">
                        <a:lnSpc>
                          <a:spcPct val="115000"/>
                        </a:lnSpc>
                        <a:spcAft>
                          <a:spcPts val="0"/>
                        </a:spcAft>
                      </a:pPr>
                      <a:r>
                        <a:rPr lang="ru-RU" sz="1400" dirty="0">
                          <a:effectLst/>
                          <a:latin typeface="Times New Roman CYR"/>
                          <a:ea typeface="Times New Roman"/>
                          <a:cs typeface="Times New Roman CYR"/>
                        </a:rPr>
                        <a:t> </a:t>
                      </a:r>
                    </a:p>
                    <a:p>
                      <a:pPr>
                        <a:lnSpc>
                          <a:spcPct val="115000"/>
                        </a:lnSpc>
                        <a:spcAft>
                          <a:spcPts val="0"/>
                        </a:spcAft>
                      </a:pPr>
                      <a:r>
                        <a:rPr lang="ru-RU" sz="1400" dirty="0">
                          <a:effectLst/>
                          <a:latin typeface="Times New Roman CYR"/>
                          <a:ea typeface="Times New Roman"/>
                          <a:cs typeface="Times New Roman CYR"/>
                        </a:rPr>
                        <a:t>- лишение свободы на срок от 4 до 8 лет со штрафом в размере от 500 тыс. руб. до 1 млн руб. или в размере заработной платы или иного дохода осужденного за период от 3 до 4 лет с лишением права занимать определенные должности или заниматься определенной деятельностью на срок до 3 лет</a:t>
                      </a:r>
                    </a:p>
                  </a:txBody>
                  <a:tcPr marL="68580" marR="68580" marT="0" marB="0"/>
                </a:tc>
                <a:tc>
                  <a:txBody>
                    <a:bodyPr/>
                    <a:lstStyle/>
                    <a:p>
                      <a:pPr>
                        <a:lnSpc>
                          <a:spcPct val="115000"/>
                        </a:lnSpc>
                        <a:spcAft>
                          <a:spcPts val="0"/>
                        </a:spcAft>
                      </a:pPr>
                      <a:r>
                        <a:rPr lang="ru-RU" sz="1400" b="0" u="none" strike="noStrike" dirty="0">
                          <a:solidFill>
                            <a:srgbClr val="000000"/>
                          </a:solidFill>
                          <a:effectLst/>
                          <a:latin typeface="Times New Roman CYR"/>
                          <a:ea typeface="Times New Roman"/>
                          <a:cs typeface="Times New Roman CYR"/>
                        </a:rPr>
                        <a:t>ч. 1 ст. 285.5</a:t>
                      </a:r>
                      <a:r>
                        <a:rPr lang="ru-RU" sz="1400" dirty="0">
                          <a:effectLst/>
                          <a:latin typeface="Times New Roman CYR"/>
                          <a:ea typeface="Times New Roman"/>
                          <a:cs typeface="Times New Roman CYR"/>
                        </a:rPr>
                        <a:t> УК РФ</a:t>
                      </a:r>
                    </a:p>
                  </a:txBody>
                  <a:tcPr marL="68580" marR="68580" marT="0" marB="0"/>
                </a:tc>
              </a:tr>
            </a:tbl>
          </a:graphicData>
        </a:graphic>
      </p:graphicFrame>
    </p:spTree>
    <p:extLst>
      <p:ext uri="{BB962C8B-B14F-4D97-AF65-F5344CB8AC3E}">
        <p14:creationId xmlns:p14="http://schemas.microsoft.com/office/powerpoint/2010/main" val="28951411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332656"/>
            <a:ext cx="8229600" cy="1066800"/>
          </a:xfrm>
        </p:spPr>
        <p:txBody>
          <a:bodyPr>
            <a:normAutofit/>
          </a:bodyPr>
          <a:lstStyle/>
          <a:p>
            <a:pPr algn="ctr"/>
            <a:r>
              <a:rPr lang="ru-RU" sz="2000" b="1" dirty="0"/>
              <a:t>2. Ответственность за нарушение условий государственного контракта по </a:t>
            </a:r>
            <a:r>
              <a:rPr lang="ru-RU" sz="2000" b="1" dirty="0" err="1"/>
              <a:t>гособоронзаказу</a:t>
            </a:r>
            <a:r>
              <a:rPr lang="ru-RU" sz="2000" b="1" dirty="0"/>
              <a:t> либо условий договора, заключенного в целях выполнения </a:t>
            </a:r>
            <a:r>
              <a:rPr lang="ru-RU" sz="2000" b="1" dirty="0" err="1"/>
              <a:t>гособоронзаказа</a:t>
            </a:r>
            <a:endParaRPr lang="ru-RU" sz="20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4012300120"/>
              </p:ext>
            </p:extLst>
          </p:nvPr>
        </p:nvGraphicFramePr>
        <p:xfrm>
          <a:off x="0" y="1412776"/>
          <a:ext cx="9108504" cy="4296664"/>
        </p:xfrm>
        <a:graphic>
          <a:graphicData uri="http://schemas.openxmlformats.org/drawingml/2006/table">
            <a:tbl>
              <a:tblPr firstRow="1" bandRow="1">
                <a:tableStyleId>{5C22544A-7EE6-4342-B048-85BDC9FD1C3A}</a:tableStyleId>
              </a:tblPr>
              <a:tblGrid>
                <a:gridCol w="4716016"/>
                <a:gridCol w="3384376"/>
                <a:gridCol w="1008112"/>
              </a:tblGrid>
              <a:tr h="370840">
                <a:tc>
                  <a:txBody>
                    <a:bodyPr/>
                    <a:lstStyle/>
                    <a:p>
                      <a:pPr algn="ctr">
                        <a:lnSpc>
                          <a:spcPct val="115000"/>
                        </a:lnSpc>
                        <a:spcBef>
                          <a:spcPts val="540"/>
                        </a:spcBef>
                        <a:spcAft>
                          <a:spcPts val="540"/>
                        </a:spcAft>
                      </a:pPr>
                      <a:r>
                        <a:rPr lang="ru-RU" sz="1600" b="1" kern="0" dirty="0">
                          <a:solidFill>
                            <a:srgbClr val="26282F"/>
                          </a:solidFill>
                          <a:effectLst/>
                          <a:latin typeface="Calibri"/>
                          <a:cs typeface="Times New Roman"/>
                        </a:rPr>
                        <a:t>Состав преступления</a:t>
                      </a:r>
                    </a:p>
                  </a:txBody>
                  <a:tcPr marL="68580" marR="68580" marT="0" marB="0"/>
                </a:tc>
                <a:tc>
                  <a:txBody>
                    <a:bodyPr/>
                    <a:lstStyle/>
                    <a:p>
                      <a:pPr algn="ctr">
                        <a:lnSpc>
                          <a:spcPct val="115000"/>
                        </a:lnSpc>
                        <a:spcBef>
                          <a:spcPts val="540"/>
                        </a:spcBef>
                        <a:spcAft>
                          <a:spcPts val="540"/>
                        </a:spcAft>
                      </a:pPr>
                      <a:r>
                        <a:rPr lang="ru-RU" sz="1600" b="1" kern="0">
                          <a:solidFill>
                            <a:srgbClr val="26282F"/>
                          </a:solidFill>
                          <a:effectLst/>
                          <a:latin typeface="Calibri"/>
                          <a:cs typeface="Times New Roman"/>
                        </a:rPr>
                        <a:t>Меры ответственности</a:t>
                      </a:r>
                    </a:p>
                  </a:txBody>
                  <a:tcPr marL="68580" marR="68580" marT="0" marB="0"/>
                </a:tc>
                <a:tc>
                  <a:txBody>
                    <a:bodyPr/>
                    <a:lstStyle/>
                    <a:p>
                      <a:pPr algn="ctr">
                        <a:lnSpc>
                          <a:spcPct val="115000"/>
                        </a:lnSpc>
                        <a:spcBef>
                          <a:spcPts val="540"/>
                        </a:spcBef>
                        <a:spcAft>
                          <a:spcPts val="540"/>
                        </a:spcAft>
                      </a:pPr>
                      <a:r>
                        <a:rPr lang="ru-RU" sz="1600" b="1" kern="0">
                          <a:solidFill>
                            <a:srgbClr val="26282F"/>
                          </a:solidFill>
                          <a:effectLst/>
                          <a:latin typeface="Calibri"/>
                          <a:cs typeface="Times New Roman"/>
                        </a:rPr>
                        <a:t>Норма</a:t>
                      </a:r>
                    </a:p>
                  </a:txBody>
                  <a:tcPr marL="68580" marR="68580" marT="0" marB="0"/>
                </a:tc>
              </a:tr>
              <a:tr h="370840">
                <a:tc>
                  <a:txBody>
                    <a:bodyPr/>
                    <a:lstStyle/>
                    <a:p>
                      <a:pPr>
                        <a:lnSpc>
                          <a:spcPct val="115000"/>
                        </a:lnSpc>
                        <a:spcAft>
                          <a:spcPts val="0"/>
                        </a:spcAft>
                      </a:pPr>
                      <a:r>
                        <a:rPr lang="ru-RU" sz="1600" dirty="0">
                          <a:effectLst/>
                          <a:latin typeface="Times New Roman CYR"/>
                          <a:ea typeface="Times New Roman"/>
                          <a:cs typeface="Times New Roman CYR"/>
                        </a:rPr>
                        <a:t>Нарушение при соблюдении приведенного ниже условия </a:t>
                      </a:r>
                      <a:r>
                        <a:rPr lang="ru-RU" sz="1600" b="1" dirty="0">
                          <a:solidFill>
                            <a:srgbClr val="000000"/>
                          </a:solidFill>
                          <a:effectLst/>
                          <a:latin typeface="Times New Roman CYR"/>
                          <a:ea typeface="Times New Roman"/>
                          <a:cs typeface="Times New Roman CYR"/>
                        </a:rPr>
                        <a:t>должностным лицом</a:t>
                      </a:r>
                      <a:r>
                        <a:rPr lang="ru-RU" sz="1600" b="1" baseline="30000" dirty="0">
                          <a:solidFill>
                            <a:srgbClr val="000000"/>
                          </a:solidFill>
                          <a:effectLst/>
                          <a:latin typeface="Times New Roman CYR"/>
                          <a:ea typeface="Times New Roman"/>
                          <a:cs typeface="Times New Roman CYR"/>
                        </a:rPr>
                        <a:t> </a:t>
                      </a:r>
                      <a:r>
                        <a:rPr lang="ru-RU" sz="1600" b="0" u="none" strike="noStrike" baseline="30000" dirty="0">
                          <a:solidFill>
                            <a:srgbClr val="000000"/>
                          </a:solidFill>
                          <a:effectLst/>
                          <a:latin typeface="Times New Roman CYR"/>
                          <a:ea typeface="Times New Roman"/>
                          <a:cs typeface="Times New Roman CYR"/>
                          <a:hlinkClick r:id="rId2" action="ppaction://hlinkfile"/>
                        </a:rPr>
                        <a:t>1</a:t>
                      </a:r>
                      <a:r>
                        <a:rPr lang="ru-RU" sz="1600" dirty="0">
                          <a:effectLst/>
                          <a:latin typeface="Times New Roman CYR"/>
                          <a:ea typeface="Times New Roman"/>
                          <a:cs typeface="Times New Roman CYR"/>
                        </a:rPr>
                        <a:t>:</a:t>
                      </a:r>
                    </a:p>
                    <a:p>
                      <a:pPr>
                        <a:lnSpc>
                          <a:spcPct val="115000"/>
                        </a:lnSpc>
                        <a:spcAft>
                          <a:spcPts val="0"/>
                        </a:spcAft>
                      </a:pPr>
                      <a:r>
                        <a:rPr lang="ru-RU" sz="1600" dirty="0">
                          <a:effectLst/>
                          <a:latin typeface="Times New Roman CYR"/>
                          <a:ea typeface="Times New Roman"/>
                          <a:cs typeface="Times New Roman CYR"/>
                        </a:rPr>
                        <a:t>- условий государственного контракта по </a:t>
                      </a:r>
                      <a:r>
                        <a:rPr lang="ru-RU" sz="1600" dirty="0" err="1">
                          <a:effectLst/>
                          <a:latin typeface="Times New Roman CYR"/>
                          <a:ea typeface="Times New Roman"/>
                          <a:cs typeface="Times New Roman CYR"/>
                        </a:rPr>
                        <a:t>гособоронзаказу</a:t>
                      </a:r>
                      <a:r>
                        <a:rPr lang="ru-RU" sz="1600" dirty="0">
                          <a:effectLst/>
                          <a:latin typeface="Times New Roman CYR"/>
                          <a:ea typeface="Times New Roman"/>
                          <a:cs typeface="Times New Roman CYR"/>
                        </a:rPr>
                        <a:t> либо</a:t>
                      </a:r>
                    </a:p>
                    <a:p>
                      <a:pPr>
                        <a:lnSpc>
                          <a:spcPct val="115000"/>
                        </a:lnSpc>
                        <a:spcAft>
                          <a:spcPts val="0"/>
                        </a:spcAft>
                      </a:pPr>
                      <a:r>
                        <a:rPr lang="ru-RU" sz="1600" dirty="0">
                          <a:effectLst/>
                          <a:latin typeface="Times New Roman CYR"/>
                          <a:ea typeface="Times New Roman"/>
                          <a:cs typeface="Times New Roman CYR"/>
                        </a:rPr>
                        <a:t>- условий договора, заключенного в целях выполнения </a:t>
                      </a:r>
                      <a:r>
                        <a:rPr lang="ru-RU" sz="1600" dirty="0" err="1">
                          <a:effectLst/>
                          <a:latin typeface="Times New Roman CYR"/>
                          <a:ea typeface="Times New Roman"/>
                          <a:cs typeface="Times New Roman CYR"/>
                        </a:rPr>
                        <a:t>гособоронзаказа</a:t>
                      </a:r>
                      <a:r>
                        <a:rPr lang="ru-RU" sz="1600" dirty="0">
                          <a:effectLst/>
                          <a:latin typeface="Times New Roman CYR"/>
                          <a:ea typeface="Times New Roman"/>
                          <a:cs typeface="Times New Roman CYR"/>
                        </a:rPr>
                        <a:t>.</a:t>
                      </a:r>
                    </a:p>
                    <a:p>
                      <a:pPr algn="just">
                        <a:lnSpc>
                          <a:spcPct val="115000"/>
                        </a:lnSpc>
                        <a:spcAft>
                          <a:spcPts val="0"/>
                        </a:spcAft>
                      </a:pPr>
                      <a:r>
                        <a:rPr lang="ru-RU" sz="1600" dirty="0">
                          <a:effectLst/>
                          <a:latin typeface="Times New Roman CYR"/>
                          <a:ea typeface="Times New Roman"/>
                          <a:cs typeface="Times New Roman CYR"/>
                        </a:rPr>
                        <a:t> </a:t>
                      </a:r>
                    </a:p>
                    <a:p>
                      <a:pPr>
                        <a:lnSpc>
                          <a:spcPct val="115000"/>
                        </a:lnSpc>
                        <a:spcAft>
                          <a:spcPts val="0"/>
                        </a:spcAft>
                      </a:pPr>
                      <a:r>
                        <a:rPr lang="ru-RU" sz="1600" dirty="0">
                          <a:effectLst/>
                          <a:latin typeface="Times New Roman CYR"/>
                          <a:ea typeface="Times New Roman"/>
                          <a:cs typeface="Times New Roman CYR"/>
                        </a:rPr>
                        <a:t>Ответственность наступает, </a:t>
                      </a:r>
                      <a:r>
                        <a:rPr lang="ru-RU" sz="1600" b="1" dirty="0">
                          <a:solidFill>
                            <a:srgbClr val="000000"/>
                          </a:solidFill>
                          <a:effectLst/>
                          <a:latin typeface="Times New Roman CYR"/>
                          <a:ea typeface="Times New Roman"/>
                          <a:cs typeface="Times New Roman CYR"/>
                        </a:rPr>
                        <a:t>если указанное нарушение повлекло</a:t>
                      </a:r>
                      <a:r>
                        <a:rPr lang="ru-RU" sz="1600" dirty="0">
                          <a:effectLst/>
                          <a:latin typeface="Times New Roman CYR"/>
                          <a:ea typeface="Times New Roman"/>
                          <a:cs typeface="Times New Roman CYR"/>
                        </a:rPr>
                        <a:t>:</a:t>
                      </a:r>
                    </a:p>
                    <a:p>
                      <a:pPr>
                        <a:lnSpc>
                          <a:spcPct val="115000"/>
                        </a:lnSpc>
                        <a:spcAft>
                          <a:spcPts val="0"/>
                        </a:spcAft>
                      </a:pPr>
                      <a:r>
                        <a:rPr lang="ru-RU" sz="1600" dirty="0">
                          <a:effectLst/>
                          <a:latin typeface="Times New Roman CYR"/>
                          <a:ea typeface="Times New Roman"/>
                          <a:cs typeface="Times New Roman CYR"/>
                        </a:rPr>
                        <a:t>- причинение РФ ущерба в сумме, составляющей не менее 5% цены указанных государственного контракта либо договора, но не менее 5 млн руб., или</a:t>
                      </a:r>
                    </a:p>
                    <a:p>
                      <a:pPr>
                        <a:lnSpc>
                          <a:spcPct val="115000"/>
                        </a:lnSpc>
                        <a:spcAft>
                          <a:spcPts val="0"/>
                        </a:spcAft>
                      </a:pPr>
                      <a:r>
                        <a:rPr lang="ru-RU" sz="1600" dirty="0">
                          <a:effectLst/>
                          <a:latin typeface="Times New Roman CYR"/>
                          <a:ea typeface="Times New Roman"/>
                          <a:cs typeface="Times New Roman CYR"/>
                        </a:rPr>
                        <a:t>- невыполнение задания </a:t>
                      </a:r>
                      <a:r>
                        <a:rPr lang="ru-RU" sz="1600" dirty="0" err="1">
                          <a:effectLst/>
                          <a:latin typeface="Times New Roman CYR"/>
                          <a:ea typeface="Times New Roman"/>
                          <a:cs typeface="Times New Roman CYR"/>
                        </a:rPr>
                        <a:t>гособоронзаказа</a:t>
                      </a:r>
                      <a:r>
                        <a:rPr lang="ru-RU" sz="1600" dirty="0">
                          <a:effectLst/>
                          <a:latin typeface="Times New Roman CYR"/>
                          <a:ea typeface="Times New Roman"/>
                          <a:cs typeface="Times New Roman CYR"/>
                        </a:rPr>
                        <a:t>.</a:t>
                      </a:r>
                    </a:p>
                  </a:txBody>
                  <a:tcPr marL="68580" marR="68580" marT="0" marB="0"/>
                </a:tc>
                <a:tc>
                  <a:txBody>
                    <a:bodyPr/>
                    <a:lstStyle/>
                    <a:p>
                      <a:pPr>
                        <a:lnSpc>
                          <a:spcPct val="115000"/>
                        </a:lnSpc>
                        <a:spcAft>
                          <a:spcPts val="0"/>
                        </a:spcAft>
                      </a:pPr>
                      <a:r>
                        <a:rPr lang="ru-RU" sz="1600" dirty="0">
                          <a:effectLst/>
                          <a:latin typeface="Times New Roman CYR"/>
                          <a:ea typeface="Times New Roman"/>
                          <a:cs typeface="Times New Roman CYR"/>
                        </a:rPr>
                        <a:t>- лишение свободы на срок от 5 до 10 лет с лишением права занимать определенные должности или заниматься определенной деятельностью на срок до 5 лет</a:t>
                      </a:r>
                    </a:p>
                  </a:txBody>
                  <a:tcPr marL="68580" marR="68580" marT="0" marB="0"/>
                </a:tc>
                <a:tc>
                  <a:txBody>
                    <a:bodyPr/>
                    <a:lstStyle/>
                    <a:p>
                      <a:pPr>
                        <a:lnSpc>
                          <a:spcPct val="115000"/>
                        </a:lnSpc>
                        <a:spcAft>
                          <a:spcPts val="0"/>
                        </a:spcAft>
                      </a:pPr>
                      <a:r>
                        <a:rPr lang="ru-RU" sz="1600" b="0" u="none" strike="noStrike" dirty="0">
                          <a:solidFill>
                            <a:srgbClr val="000000"/>
                          </a:solidFill>
                          <a:effectLst/>
                          <a:latin typeface="Times New Roman CYR"/>
                          <a:ea typeface="Times New Roman"/>
                          <a:cs typeface="Times New Roman CYR"/>
                        </a:rPr>
                        <a:t>ч. 2 ст. 285.5</a:t>
                      </a:r>
                      <a:r>
                        <a:rPr lang="ru-RU" sz="1600" dirty="0">
                          <a:effectLst/>
                          <a:latin typeface="Times New Roman CYR"/>
                          <a:ea typeface="Times New Roman"/>
                          <a:cs typeface="Times New Roman CYR"/>
                        </a:rPr>
                        <a:t> УК РФ</a:t>
                      </a:r>
                    </a:p>
                  </a:txBody>
                  <a:tcPr marL="68580" marR="68580" marT="0" marB="0"/>
                </a:tc>
              </a:tr>
            </a:tbl>
          </a:graphicData>
        </a:graphic>
      </p:graphicFrame>
    </p:spTree>
    <p:extLst>
      <p:ext uri="{BB962C8B-B14F-4D97-AF65-F5344CB8AC3E}">
        <p14:creationId xmlns:p14="http://schemas.microsoft.com/office/powerpoint/2010/main" val="96318065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20688"/>
            <a:ext cx="8229600" cy="1066800"/>
          </a:xfrm>
        </p:spPr>
        <p:txBody>
          <a:bodyPr>
            <a:noAutofit/>
          </a:bodyPr>
          <a:lstStyle/>
          <a:p>
            <a:pPr algn="ctr"/>
            <a:r>
              <a:rPr lang="ru-RU" sz="1800" b="1" dirty="0"/>
              <a:t>3. Ответственность за отказ или уклонение лица, подвергнутого административному наказанию, от заключения государственного контракта по </a:t>
            </a:r>
            <a:r>
              <a:rPr lang="ru-RU" sz="1800" b="1" dirty="0" err="1"/>
              <a:t>гособоронзаказу</a:t>
            </a:r>
            <a:r>
              <a:rPr lang="ru-RU" sz="1800" b="1" dirty="0"/>
              <a:t> либо договора, необходимого для выполнения </a:t>
            </a:r>
            <a:r>
              <a:rPr lang="ru-RU" sz="1800" b="1" dirty="0" err="1"/>
              <a:t>гособоронзаказа</a:t>
            </a:r>
            <a:r>
              <a:rPr lang="ru-RU" sz="1800" dirty="0"/>
              <a:t/>
            </a:r>
            <a:br>
              <a:rPr lang="ru-RU" sz="1800" dirty="0"/>
            </a:br>
            <a:endParaRPr lang="ru-RU" sz="18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2496145836"/>
              </p:ext>
            </p:extLst>
          </p:nvPr>
        </p:nvGraphicFramePr>
        <p:xfrm>
          <a:off x="13176" y="1556792"/>
          <a:ext cx="9144000" cy="4997704"/>
        </p:xfrm>
        <a:graphic>
          <a:graphicData uri="http://schemas.openxmlformats.org/drawingml/2006/table">
            <a:tbl>
              <a:tblPr firstRow="1" bandRow="1">
                <a:tableStyleId>{5C22544A-7EE6-4342-B048-85BDC9FD1C3A}</a:tableStyleId>
              </a:tblPr>
              <a:tblGrid>
                <a:gridCol w="3931928"/>
                <a:gridCol w="4312480"/>
                <a:gridCol w="899592"/>
              </a:tblGrid>
              <a:tr h="370840">
                <a:tc>
                  <a:txBody>
                    <a:bodyPr/>
                    <a:lstStyle/>
                    <a:p>
                      <a:pPr algn="ctr">
                        <a:lnSpc>
                          <a:spcPct val="115000"/>
                        </a:lnSpc>
                        <a:spcBef>
                          <a:spcPts val="540"/>
                        </a:spcBef>
                        <a:spcAft>
                          <a:spcPts val="540"/>
                        </a:spcAft>
                      </a:pPr>
                      <a:r>
                        <a:rPr lang="ru-RU" sz="1100" b="1" kern="0" dirty="0">
                          <a:solidFill>
                            <a:srgbClr val="26282F"/>
                          </a:solidFill>
                          <a:effectLst/>
                          <a:latin typeface="Calibri"/>
                          <a:cs typeface="Times New Roman"/>
                        </a:rPr>
                        <a:t>Состав преступления</a:t>
                      </a:r>
                    </a:p>
                  </a:txBody>
                  <a:tcPr marL="68580" marR="68580" marT="0" marB="0"/>
                </a:tc>
                <a:tc>
                  <a:txBody>
                    <a:bodyPr/>
                    <a:lstStyle/>
                    <a:p>
                      <a:pPr algn="ctr">
                        <a:lnSpc>
                          <a:spcPct val="115000"/>
                        </a:lnSpc>
                        <a:spcBef>
                          <a:spcPts val="540"/>
                        </a:spcBef>
                        <a:spcAft>
                          <a:spcPts val="540"/>
                        </a:spcAft>
                      </a:pPr>
                      <a:r>
                        <a:rPr lang="ru-RU" sz="1100" b="1" kern="0">
                          <a:solidFill>
                            <a:srgbClr val="26282F"/>
                          </a:solidFill>
                          <a:effectLst/>
                          <a:latin typeface="Calibri"/>
                          <a:cs typeface="Times New Roman"/>
                        </a:rPr>
                        <a:t>Меры ответственности</a:t>
                      </a:r>
                    </a:p>
                  </a:txBody>
                  <a:tcPr marL="68580" marR="68580" marT="0" marB="0"/>
                </a:tc>
                <a:tc>
                  <a:txBody>
                    <a:bodyPr/>
                    <a:lstStyle/>
                    <a:p>
                      <a:pPr algn="ctr">
                        <a:lnSpc>
                          <a:spcPct val="115000"/>
                        </a:lnSpc>
                        <a:spcBef>
                          <a:spcPts val="540"/>
                        </a:spcBef>
                        <a:spcAft>
                          <a:spcPts val="540"/>
                        </a:spcAft>
                      </a:pPr>
                      <a:r>
                        <a:rPr lang="ru-RU" sz="1100" b="1" kern="0">
                          <a:solidFill>
                            <a:srgbClr val="26282F"/>
                          </a:solidFill>
                          <a:effectLst/>
                          <a:latin typeface="Calibri"/>
                          <a:cs typeface="Times New Roman"/>
                        </a:rPr>
                        <a:t>Норма</a:t>
                      </a:r>
                    </a:p>
                  </a:txBody>
                  <a:tcPr marL="68580" marR="68580" marT="0" marB="0"/>
                </a:tc>
              </a:tr>
              <a:tr h="370840">
                <a:tc>
                  <a:txBody>
                    <a:bodyPr/>
                    <a:lstStyle/>
                    <a:p>
                      <a:pPr>
                        <a:lnSpc>
                          <a:spcPct val="115000"/>
                        </a:lnSpc>
                        <a:spcAft>
                          <a:spcPts val="0"/>
                        </a:spcAft>
                      </a:pPr>
                      <a:r>
                        <a:rPr lang="ru-RU" sz="1200" dirty="0">
                          <a:effectLst/>
                          <a:latin typeface="Times New Roman CYR"/>
                          <a:ea typeface="Times New Roman"/>
                          <a:cs typeface="Times New Roman CYR"/>
                        </a:rPr>
                        <a:t>Отказ или уклонение </a:t>
                      </a:r>
                      <a:r>
                        <a:rPr lang="ru-RU" sz="1200" b="1" dirty="0">
                          <a:solidFill>
                            <a:srgbClr val="000000"/>
                          </a:solidFill>
                          <a:effectLst/>
                          <a:latin typeface="Times New Roman CYR"/>
                          <a:ea typeface="Times New Roman"/>
                          <a:cs typeface="Times New Roman CYR"/>
                        </a:rPr>
                        <a:t>лица, подвергнутого административному наказанию за деяние, предусмотренное </a:t>
                      </a:r>
                      <a:r>
                        <a:rPr lang="ru-RU" sz="1200" b="0" u="none" strike="noStrike" dirty="0" err="1">
                          <a:solidFill>
                            <a:srgbClr val="000000"/>
                          </a:solidFill>
                          <a:effectLst/>
                          <a:latin typeface="Times New Roman CYR"/>
                          <a:ea typeface="Times New Roman"/>
                          <a:cs typeface="Times New Roman CYR"/>
                        </a:rPr>
                        <a:t>чч</a:t>
                      </a:r>
                      <a:r>
                        <a:rPr lang="ru-RU" sz="1200" b="0" u="none" strike="noStrike" dirty="0">
                          <a:solidFill>
                            <a:srgbClr val="000000"/>
                          </a:solidFill>
                          <a:effectLst/>
                          <a:latin typeface="Times New Roman CYR"/>
                          <a:ea typeface="Times New Roman"/>
                          <a:cs typeface="Times New Roman CYR"/>
                        </a:rPr>
                        <a:t>. 1</a:t>
                      </a:r>
                      <a:r>
                        <a:rPr lang="ru-RU" sz="1200" b="1" dirty="0">
                          <a:solidFill>
                            <a:srgbClr val="000000"/>
                          </a:solidFill>
                          <a:effectLst/>
                          <a:latin typeface="Times New Roman CYR"/>
                          <a:ea typeface="Times New Roman"/>
                          <a:cs typeface="Times New Roman CYR"/>
                        </a:rPr>
                        <a:t> или </a:t>
                      </a:r>
                      <a:r>
                        <a:rPr lang="ru-RU" sz="1200" b="0" u="none" strike="noStrike" dirty="0">
                          <a:solidFill>
                            <a:srgbClr val="000000"/>
                          </a:solidFill>
                          <a:effectLst/>
                          <a:latin typeface="Times New Roman CYR"/>
                          <a:ea typeface="Times New Roman"/>
                          <a:cs typeface="Times New Roman CYR"/>
                        </a:rPr>
                        <a:t>2 ст. 7.29.2</a:t>
                      </a:r>
                      <a:r>
                        <a:rPr lang="ru-RU" sz="1200" b="1" dirty="0">
                          <a:solidFill>
                            <a:srgbClr val="000000"/>
                          </a:solidFill>
                          <a:effectLst/>
                          <a:latin typeface="Times New Roman CYR"/>
                          <a:ea typeface="Times New Roman"/>
                          <a:cs typeface="Times New Roman CYR"/>
                        </a:rPr>
                        <a:t> КоАП РФ</a:t>
                      </a:r>
                      <a:r>
                        <a:rPr lang="ru-RU" sz="1200" dirty="0">
                          <a:effectLst/>
                          <a:latin typeface="Times New Roman CYR"/>
                          <a:ea typeface="Times New Roman"/>
                          <a:cs typeface="Times New Roman CYR"/>
                        </a:rPr>
                        <a:t>, от заключения:</a:t>
                      </a:r>
                    </a:p>
                    <a:p>
                      <a:pPr>
                        <a:lnSpc>
                          <a:spcPct val="115000"/>
                        </a:lnSpc>
                        <a:spcAft>
                          <a:spcPts val="0"/>
                        </a:spcAft>
                      </a:pPr>
                      <a:r>
                        <a:rPr lang="ru-RU" sz="1200" dirty="0">
                          <a:effectLst/>
                          <a:latin typeface="Times New Roman CYR"/>
                          <a:ea typeface="Times New Roman"/>
                          <a:cs typeface="Times New Roman CYR"/>
                        </a:rPr>
                        <a:t>- государственного контракта по </a:t>
                      </a:r>
                      <a:r>
                        <a:rPr lang="ru-RU" sz="1200" dirty="0" err="1">
                          <a:effectLst/>
                          <a:latin typeface="Times New Roman CYR"/>
                          <a:ea typeface="Times New Roman"/>
                          <a:cs typeface="Times New Roman CYR"/>
                        </a:rPr>
                        <a:t>гособоронзаказу</a:t>
                      </a:r>
                      <a:r>
                        <a:rPr lang="ru-RU" sz="1200" dirty="0">
                          <a:effectLst/>
                          <a:latin typeface="Times New Roman CYR"/>
                          <a:ea typeface="Times New Roman"/>
                          <a:cs typeface="Times New Roman CYR"/>
                        </a:rPr>
                        <a:t> либо</a:t>
                      </a:r>
                    </a:p>
                    <a:p>
                      <a:pPr>
                        <a:lnSpc>
                          <a:spcPct val="115000"/>
                        </a:lnSpc>
                        <a:spcAft>
                          <a:spcPts val="0"/>
                        </a:spcAft>
                      </a:pPr>
                      <a:r>
                        <a:rPr lang="ru-RU" sz="1200" dirty="0">
                          <a:effectLst/>
                          <a:latin typeface="Times New Roman CYR"/>
                          <a:ea typeface="Times New Roman"/>
                          <a:cs typeface="Times New Roman CYR"/>
                        </a:rPr>
                        <a:t>- договора, необходимого для выполнения </a:t>
                      </a:r>
                      <a:r>
                        <a:rPr lang="ru-RU" sz="1200" dirty="0" err="1">
                          <a:effectLst/>
                          <a:latin typeface="Times New Roman CYR"/>
                          <a:ea typeface="Times New Roman"/>
                          <a:cs typeface="Times New Roman CYR"/>
                        </a:rPr>
                        <a:t>гособоронзаказа</a:t>
                      </a:r>
                      <a:r>
                        <a:rPr lang="ru-RU" sz="1200" dirty="0">
                          <a:effectLst/>
                          <a:latin typeface="Times New Roman CYR"/>
                          <a:ea typeface="Times New Roman"/>
                          <a:cs typeface="Times New Roman CYR"/>
                        </a:rPr>
                        <a:t>.</a:t>
                      </a:r>
                    </a:p>
                    <a:p>
                      <a:pPr algn="just">
                        <a:lnSpc>
                          <a:spcPct val="115000"/>
                        </a:lnSpc>
                        <a:spcAft>
                          <a:spcPts val="0"/>
                        </a:spcAft>
                      </a:pPr>
                      <a:r>
                        <a:rPr lang="ru-RU" sz="1200" dirty="0">
                          <a:effectLst/>
                          <a:latin typeface="Times New Roman CYR"/>
                          <a:ea typeface="Times New Roman"/>
                          <a:cs typeface="Times New Roman CYR"/>
                        </a:rPr>
                        <a:t> </a:t>
                      </a:r>
                    </a:p>
                    <a:p>
                      <a:pPr>
                        <a:lnSpc>
                          <a:spcPct val="115000"/>
                        </a:lnSpc>
                        <a:spcAft>
                          <a:spcPts val="0"/>
                        </a:spcAft>
                      </a:pPr>
                      <a:r>
                        <a:rPr lang="ru-RU" sz="1200" dirty="0">
                          <a:effectLst/>
                          <a:latin typeface="Times New Roman CYR"/>
                          <a:ea typeface="Times New Roman"/>
                          <a:cs typeface="Times New Roman CYR"/>
                        </a:rPr>
                        <a:t>Ответственность наступает, если заключение указанных государственного контракта либо договора является обязательным в соответствии с федеральным законом.</a:t>
                      </a:r>
                    </a:p>
                  </a:txBody>
                  <a:tcPr marL="68580" marR="68580" marT="0" marB="0"/>
                </a:tc>
                <a:tc>
                  <a:txBody>
                    <a:bodyPr/>
                    <a:lstStyle/>
                    <a:p>
                      <a:pPr>
                        <a:lnSpc>
                          <a:spcPct val="115000"/>
                        </a:lnSpc>
                        <a:spcAft>
                          <a:spcPts val="0"/>
                        </a:spcAft>
                      </a:pPr>
                      <a:r>
                        <a:rPr lang="ru-RU" sz="1200">
                          <a:effectLst/>
                          <a:latin typeface="Times New Roman CYR"/>
                          <a:ea typeface="Times New Roman"/>
                          <a:cs typeface="Times New Roman CYR"/>
                        </a:rPr>
                        <a:t>- штраф в размере от 1 млн руб. до 3 млн руб. или в размере заработной платы или иного дохода осужденного за период от 1 года до 3 лет с лишением права занимать определенные должности или заниматься определенной деятельностью на срок до 10 лет</a:t>
                      </a:r>
                    </a:p>
                    <a:p>
                      <a:pPr algn="just">
                        <a:lnSpc>
                          <a:spcPct val="115000"/>
                        </a:lnSpc>
                        <a:spcAft>
                          <a:spcPts val="0"/>
                        </a:spcAft>
                      </a:pPr>
                      <a:r>
                        <a:rPr lang="ru-RU" sz="1200">
                          <a:effectLst/>
                          <a:latin typeface="Times New Roman CYR"/>
                          <a:ea typeface="Times New Roman"/>
                          <a:cs typeface="Times New Roman CYR"/>
                        </a:rPr>
                        <a:t> </a:t>
                      </a:r>
                    </a:p>
                    <a:p>
                      <a:pPr>
                        <a:lnSpc>
                          <a:spcPct val="115000"/>
                        </a:lnSpc>
                        <a:spcAft>
                          <a:spcPts val="0"/>
                        </a:spcAft>
                      </a:pPr>
                      <a:r>
                        <a:rPr lang="ru-RU" sz="1200">
                          <a:effectLst/>
                          <a:latin typeface="Times New Roman CYR"/>
                          <a:ea typeface="Times New Roman"/>
                          <a:cs typeface="Times New Roman CYR"/>
                        </a:rPr>
                        <a:t>- лишение свободы на срок от 4 до 8 лет со штрафом в размере от 500 тыс. руб. до 1 млн руб. или в размере заработной платы или иного дохода осужденного за период от 3 до 4 лет с лишением права занимать определенные должности или заниматься определенной деятельностью на срок до 3 лет</a:t>
                      </a:r>
                    </a:p>
                  </a:txBody>
                  <a:tcPr marL="68580" marR="68580" marT="0" marB="0"/>
                </a:tc>
                <a:tc>
                  <a:txBody>
                    <a:bodyPr/>
                    <a:lstStyle/>
                    <a:p>
                      <a:pPr>
                        <a:lnSpc>
                          <a:spcPct val="115000"/>
                        </a:lnSpc>
                        <a:spcAft>
                          <a:spcPts val="0"/>
                        </a:spcAft>
                      </a:pPr>
                      <a:r>
                        <a:rPr lang="ru-RU" sz="1200" b="0" u="none" strike="noStrike" dirty="0">
                          <a:solidFill>
                            <a:srgbClr val="000000"/>
                          </a:solidFill>
                          <a:effectLst/>
                          <a:latin typeface="Times New Roman CYR"/>
                          <a:ea typeface="Times New Roman"/>
                          <a:cs typeface="Times New Roman CYR"/>
                        </a:rPr>
                        <a:t>ст. 201.3</a:t>
                      </a:r>
                      <a:r>
                        <a:rPr lang="ru-RU" sz="1200" dirty="0">
                          <a:effectLst/>
                          <a:latin typeface="Times New Roman CYR"/>
                          <a:ea typeface="Times New Roman"/>
                          <a:cs typeface="Times New Roman CYR"/>
                        </a:rPr>
                        <a:t> УК РФ</a:t>
                      </a:r>
                    </a:p>
                  </a:txBody>
                  <a:tcPr marL="68580" marR="68580" marT="0" marB="0"/>
                </a:tc>
              </a:tr>
              <a:tr h="370840">
                <a:tc>
                  <a:txBody>
                    <a:bodyPr/>
                    <a:lstStyle/>
                    <a:p>
                      <a:pPr>
                        <a:lnSpc>
                          <a:spcPct val="115000"/>
                        </a:lnSpc>
                        <a:spcAft>
                          <a:spcPts val="0"/>
                        </a:spcAft>
                      </a:pPr>
                      <a:r>
                        <a:rPr lang="ru-RU" sz="1200" dirty="0">
                          <a:effectLst/>
                          <a:latin typeface="Times New Roman CYR"/>
                          <a:ea typeface="Times New Roman"/>
                          <a:cs typeface="Times New Roman CYR"/>
                        </a:rPr>
                        <a:t>Отказ или уклонение </a:t>
                      </a:r>
                      <a:r>
                        <a:rPr lang="ru-RU" sz="1200" b="1" dirty="0">
                          <a:solidFill>
                            <a:srgbClr val="000000"/>
                          </a:solidFill>
                          <a:effectLst/>
                          <a:latin typeface="Times New Roman CYR"/>
                          <a:ea typeface="Times New Roman"/>
                          <a:cs typeface="Times New Roman CYR"/>
                        </a:rPr>
                        <a:t>должностного лица</a:t>
                      </a:r>
                      <a:r>
                        <a:rPr lang="ru-RU" sz="1200" b="1" baseline="30000" dirty="0">
                          <a:solidFill>
                            <a:srgbClr val="000000"/>
                          </a:solidFill>
                          <a:effectLst/>
                          <a:latin typeface="Times New Roman CYR"/>
                          <a:ea typeface="Times New Roman"/>
                          <a:cs typeface="Times New Roman CYR"/>
                        </a:rPr>
                        <a:t> </a:t>
                      </a:r>
                      <a:r>
                        <a:rPr lang="ru-RU" sz="1200" b="0" u="none" strike="noStrike" baseline="30000" dirty="0">
                          <a:solidFill>
                            <a:srgbClr val="000000"/>
                          </a:solidFill>
                          <a:effectLst/>
                          <a:latin typeface="Times New Roman CYR"/>
                          <a:ea typeface="Times New Roman"/>
                          <a:cs typeface="Times New Roman CYR"/>
                          <a:hlinkClick r:id="rId2" action="ppaction://hlinkfile"/>
                        </a:rPr>
                        <a:t>1</a:t>
                      </a:r>
                      <a:r>
                        <a:rPr lang="ru-RU" sz="1200" dirty="0">
                          <a:effectLst/>
                          <a:latin typeface="Times New Roman CYR"/>
                          <a:ea typeface="Times New Roman"/>
                          <a:cs typeface="Times New Roman CYR"/>
                        </a:rPr>
                        <a:t>, </a:t>
                      </a:r>
                      <a:r>
                        <a:rPr lang="ru-RU" sz="1200" b="1" dirty="0">
                          <a:solidFill>
                            <a:srgbClr val="000000"/>
                          </a:solidFill>
                          <a:effectLst/>
                          <a:latin typeface="Times New Roman CYR"/>
                          <a:ea typeface="Times New Roman"/>
                          <a:cs typeface="Times New Roman CYR"/>
                        </a:rPr>
                        <a:t>подвергнутого административному наказанию за деяние, предусмотренное </a:t>
                      </a:r>
                      <a:r>
                        <a:rPr lang="ru-RU" sz="1200" b="0" u="none" strike="noStrike" dirty="0" err="1">
                          <a:solidFill>
                            <a:srgbClr val="000000"/>
                          </a:solidFill>
                          <a:effectLst/>
                          <a:latin typeface="Times New Roman CYR"/>
                          <a:ea typeface="Times New Roman"/>
                          <a:cs typeface="Times New Roman CYR"/>
                        </a:rPr>
                        <a:t>чч</a:t>
                      </a:r>
                      <a:r>
                        <a:rPr lang="ru-RU" sz="1200" b="0" u="none" strike="noStrike" dirty="0">
                          <a:solidFill>
                            <a:srgbClr val="000000"/>
                          </a:solidFill>
                          <a:effectLst/>
                          <a:latin typeface="Times New Roman CYR"/>
                          <a:ea typeface="Times New Roman"/>
                          <a:cs typeface="Times New Roman CYR"/>
                        </a:rPr>
                        <a:t>. 1</a:t>
                      </a:r>
                      <a:r>
                        <a:rPr lang="ru-RU" sz="1200" b="1" dirty="0">
                          <a:solidFill>
                            <a:srgbClr val="000000"/>
                          </a:solidFill>
                          <a:effectLst/>
                          <a:latin typeface="Times New Roman CYR"/>
                          <a:ea typeface="Times New Roman"/>
                          <a:cs typeface="Times New Roman CYR"/>
                        </a:rPr>
                        <a:t> или </a:t>
                      </a:r>
                      <a:r>
                        <a:rPr lang="ru-RU" sz="1200" b="0" u="none" strike="noStrike" dirty="0">
                          <a:solidFill>
                            <a:srgbClr val="000000"/>
                          </a:solidFill>
                          <a:effectLst/>
                          <a:latin typeface="Times New Roman CYR"/>
                          <a:ea typeface="Times New Roman"/>
                          <a:cs typeface="Times New Roman CYR"/>
                        </a:rPr>
                        <a:t>2 ст. 7.29.2</a:t>
                      </a:r>
                      <a:r>
                        <a:rPr lang="ru-RU" sz="1200" b="1" dirty="0">
                          <a:solidFill>
                            <a:srgbClr val="000000"/>
                          </a:solidFill>
                          <a:effectLst/>
                          <a:latin typeface="Times New Roman CYR"/>
                          <a:ea typeface="Times New Roman"/>
                          <a:cs typeface="Times New Roman CYR"/>
                        </a:rPr>
                        <a:t> КоАП РФ</a:t>
                      </a:r>
                      <a:r>
                        <a:rPr lang="ru-RU" sz="1200" dirty="0">
                          <a:effectLst/>
                          <a:latin typeface="Times New Roman CYR"/>
                          <a:ea typeface="Times New Roman"/>
                          <a:cs typeface="Times New Roman CYR"/>
                        </a:rPr>
                        <a:t>, от заключения:</a:t>
                      </a:r>
                    </a:p>
                    <a:p>
                      <a:pPr>
                        <a:lnSpc>
                          <a:spcPct val="115000"/>
                        </a:lnSpc>
                        <a:spcAft>
                          <a:spcPts val="0"/>
                        </a:spcAft>
                      </a:pPr>
                      <a:r>
                        <a:rPr lang="ru-RU" sz="1200" dirty="0">
                          <a:effectLst/>
                          <a:latin typeface="Times New Roman CYR"/>
                          <a:ea typeface="Times New Roman"/>
                          <a:cs typeface="Times New Roman CYR"/>
                        </a:rPr>
                        <a:t>- государственного контракта по </a:t>
                      </a:r>
                      <a:r>
                        <a:rPr lang="ru-RU" sz="1200" dirty="0" err="1">
                          <a:effectLst/>
                          <a:latin typeface="Times New Roman CYR"/>
                          <a:ea typeface="Times New Roman"/>
                          <a:cs typeface="Times New Roman CYR"/>
                        </a:rPr>
                        <a:t>гособоронзаказу</a:t>
                      </a:r>
                      <a:r>
                        <a:rPr lang="ru-RU" sz="1200" dirty="0">
                          <a:effectLst/>
                          <a:latin typeface="Times New Roman CYR"/>
                          <a:ea typeface="Times New Roman"/>
                          <a:cs typeface="Times New Roman CYR"/>
                        </a:rPr>
                        <a:t> либо</a:t>
                      </a:r>
                    </a:p>
                    <a:p>
                      <a:pPr>
                        <a:lnSpc>
                          <a:spcPct val="115000"/>
                        </a:lnSpc>
                        <a:spcAft>
                          <a:spcPts val="0"/>
                        </a:spcAft>
                      </a:pPr>
                      <a:r>
                        <a:rPr lang="ru-RU" sz="1200" dirty="0">
                          <a:effectLst/>
                          <a:latin typeface="Times New Roman CYR"/>
                          <a:ea typeface="Times New Roman"/>
                          <a:cs typeface="Times New Roman CYR"/>
                        </a:rPr>
                        <a:t>- договора, необходимого для выполнения </a:t>
                      </a:r>
                      <a:r>
                        <a:rPr lang="ru-RU" sz="1200" dirty="0" err="1">
                          <a:effectLst/>
                          <a:latin typeface="Times New Roman CYR"/>
                          <a:ea typeface="Times New Roman"/>
                          <a:cs typeface="Times New Roman CYR"/>
                        </a:rPr>
                        <a:t>гособоронзаказа</a:t>
                      </a:r>
                      <a:r>
                        <a:rPr lang="ru-RU" sz="1200" dirty="0">
                          <a:effectLst/>
                          <a:latin typeface="Times New Roman CYR"/>
                          <a:ea typeface="Times New Roman"/>
                          <a:cs typeface="Times New Roman CYR"/>
                        </a:rPr>
                        <a:t>.</a:t>
                      </a:r>
                    </a:p>
                    <a:p>
                      <a:pPr algn="just">
                        <a:lnSpc>
                          <a:spcPct val="115000"/>
                        </a:lnSpc>
                        <a:spcAft>
                          <a:spcPts val="0"/>
                        </a:spcAft>
                      </a:pPr>
                      <a:r>
                        <a:rPr lang="ru-RU" sz="1200" dirty="0">
                          <a:effectLst/>
                          <a:latin typeface="Times New Roman CYR"/>
                          <a:ea typeface="Times New Roman"/>
                          <a:cs typeface="Times New Roman CYR"/>
                        </a:rPr>
                        <a:t> </a:t>
                      </a:r>
                    </a:p>
                    <a:p>
                      <a:pPr>
                        <a:lnSpc>
                          <a:spcPct val="115000"/>
                        </a:lnSpc>
                        <a:spcAft>
                          <a:spcPts val="0"/>
                        </a:spcAft>
                      </a:pPr>
                      <a:r>
                        <a:rPr lang="ru-RU" sz="1200" dirty="0">
                          <a:effectLst/>
                          <a:latin typeface="Times New Roman CYR"/>
                          <a:ea typeface="Times New Roman"/>
                          <a:cs typeface="Times New Roman CYR"/>
                        </a:rPr>
                        <a:t>Ответственность наступает, если заключение указанных государственного контракта либо договора является обязательным в соответствии с федеральным законом.</a:t>
                      </a:r>
                    </a:p>
                  </a:txBody>
                  <a:tcPr marL="68580" marR="68580" marT="0" marB="0"/>
                </a:tc>
                <a:tc>
                  <a:txBody>
                    <a:bodyPr/>
                    <a:lstStyle/>
                    <a:p>
                      <a:pPr>
                        <a:lnSpc>
                          <a:spcPct val="115000"/>
                        </a:lnSpc>
                        <a:spcAft>
                          <a:spcPts val="0"/>
                        </a:spcAft>
                      </a:pPr>
                      <a:r>
                        <a:rPr lang="ru-RU" sz="1200">
                          <a:effectLst/>
                          <a:latin typeface="Times New Roman CYR"/>
                          <a:ea typeface="Times New Roman"/>
                          <a:cs typeface="Times New Roman CYR"/>
                        </a:rPr>
                        <a:t>- штраф в размере от 1 млн руб. до 3 млн руб. или в размере заработной платы или иного дохода осужденного за период от 1 года до 3 лет с лишением права занимать определенные должности или заниматься определенной деятельностью на срок до 10 лет</a:t>
                      </a:r>
                    </a:p>
                    <a:p>
                      <a:pPr algn="just">
                        <a:lnSpc>
                          <a:spcPct val="115000"/>
                        </a:lnSpc>
                        <a:spcAft>
                          <a:spcPts val="0"/>
                        </a:spcAft>
                      </a:pPr>
                      <a:r>
                        <a:rPr lang="ru-RU" sz="1200">
                          <a:effectLst/>
                          <a:latin typeface="Times New Roman CYR"/>
                          <a:ea typeface="Times New Roman"/>
                          <a:cs typeface="Times New Roman CYR"/>
                        </a:rPr>
                        <a:t> </a:t>
                      </a:r>
                    </a:p>
                    <a:p>
                      <a:pPr>
                        <a:lnSpc>
                          <a:spcPct val="115000"/>
                        </a:lnSpc>
                        <a:spcAft>
                          <a:spcPts val="0"/>
                        </a:spcAft>
                      </a:pPr>
                      <a:r>
                        <a:rPr lang="ru-RU" sz="1200">
                          <a:effectLst/>
                          <a:latin typeface="Times New Roman CYR"/>
                          <a:ea typeface="Times New Roman"/>
                          <a:cs typeface="Times New Roman CYR"/>
                        </a:rPr>
                        <a:t>- лишение свободы на срок от 4 до 8 лет со штрафом в размере от 500 тыс. руб. до 1 млн руб. или в размере заработной платы или иного дохода осужденного за период от 3 до 4 лет с лишением права занимать определенные должности или заниматься определенной деятельностью на срок до 3 лет</a:t>
                      </a:r>
                    </a:p>
                  </a:txBody>
                  <a:tcPr marL="68580" marR="68580" marT="0" marB="0"/>
                </a:tc>
                <a:tc>
                  <a:txBody>
                    <a:bodyPr/>
                    <a:lstStyle/>
                    <a:p>
                      <a:pPr>
                        <a:lnSpc>
                          <a:spcPct val="115000"/>
                        </a:lnSpc>
                        <a:spcAft>
                          <a:spcPts val="0"/>
                        </a:spcAft>
                      </a:pPr>
                      <a:r>
                        <a:rPr lang="ru-RU" sz="1200" b="0" u="none" strike="noStrike" dirty="0">
                          <a:solidFill>
                            <a:srgbClr val="000000"/>
                          </a:solidFill>
                          <a:effectLst/>
                          <a:latin typeface="Times New Roman CYR"/>
                          <a:ea typeface="Times New Roman"/>
                          <a:cs typeface="Times New Roman CYR"/>
                        </a:rPr>
                        <a:t>ст. 285.6</a:t>
                      </a:r>
                      <a:r>
                        <a:rPr lang="ru-RU" sz="1200" dirty="0">
                          <a:effectLst/>
                          <a:latin typeface="Times New Roman CYR"/>
                          <a:ea typeface="Times New Roman"/>
                          <a:cs typeface="Times New Roman CYR"/>
                        </a:rPr>
                        <a:t> УК РФ</a:t>
                      </a:r>
                    </a:p>
                  </a:txBody>
                  <a:tcPr marL="68580" marR="68580" marT="0" marB="0"/>
                </a:tc>
              </a:tr>
            </a:tbl>
          </a:graphicData>
        </a:graphic>
      </p:graphicFrame>
    </p:spTree>
    <p:extLst>
      <p:ext uri="{BB962C8B-B14F-4D97-AF65-F5344CB8AC3E}">
        <p14:creationId xmlns:p14="http://schemas.microsoft.com/office/powerpoint/2010/main" val="914369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764704"/>
            <a:ext cx="8229600" cy="5809832"/>
          </a:xfrm>
        </p:spPr>
        <p:txBody>
          <a:bodyPr>
            <a:normAutofit fontScale="62500" lnSpcReduction="20000"/>
          </a:bodyPr>
          <a:lstStyle/>
          <a:p>
            <a:r>
              <a:rPr lang="ru-RU" b="1" dirty="0"/>
              <a:t>Должностными лицами</a:t>
            </a:r>
            <a:r>
              <a:rPr lang="ru-RU" dirty="0"/>
              <a:t> признаются лица, постоянно, временно или по специальному полномочию осуществляющие функции представителя власти либо выполняющие организационно-распорядительные, административно-хозяйственные функции в государственных органах, органах местного самоуправления, государственных и муниципальных учреждениях, государственных внебюджетных фондах, государственных корпорациях, государственных компаниях, публично-правовых компаниях, на государственных и муниципальных унитарных предприятиях, в хозяйственных обществах, в высшем органе управления которых Российская Федерация, субъект РФ или муниципальное образование имеет право прямо или косвенно (через подконтрольных им лиц) распоряжаться более чем 50% голосов либо в которых Российская Федерация, субъект РФ или муниципальное образование имеет право назначать (избирать) единоличный исполнительный орган и (или) более 50% состава коллегиального органа управления, в акционерных обществах, в отношении которых используется специальное право на участие Российской Федерации, субъектов РФ или муниципальных образований в управлении такими акционерными обществами ("золотая акция"), а также в Вооруженных Силах РФ, других войсках и воинских формированиях Российской Федерации (Примечание 1 к ст. 285 УК РФ).</a:t>
            </a:r>
          </a:p>
          <a:p>
            <a:endParaRPr lang="ru-RU" dirty="0"/>
          </a:p>
        </p:txBody>
      </p:sp>
    </p:spTree>
    <p:extLst>
      <p:ext uri="{BB962C8B-B14F-4D97-AF65-F5344CB8AC3E}">
        <p14:creationId xmlns:p14="http://schemas.microsoft.com/office/powerpoint/2010/main" val="28010902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908720"/>
            <a:ext cx="8229600" cy="1066800"/>
          </a:xfrm>
        </p:spPr>
        <p:txBody>
          <a:bodyPr>
            <a:noAutofit/>
          </a:bodyPr>
          <a:lstStyle/>
          <a:p>
            <a:pPr algn="ctr"/>
            <a:r>
              <a:rPr lang="ru-RU" sz="2400" dirty="0">
                <a:solidFill>
                  <a:schemeClr val="tx1"/>
                </a:solidFill>
              </a:rPr>
              <a:t>2. Законодательство о ценообразовании в сфере государственного оборонного заказа: особенности и ошибки применения нормативных правовых актов Правительства Российской Федерации</a:t>
            </a:r>
          </a:p>
        </p:txBody>
      </p:sp>
      <p:sp>
        <p:nvSpPr>
          <p:cNvPr id="3" name="Объект 2"/>
          <p:cNvSpPr>
            <a:spLocks noGrp="1"/>
          </p:cNvSpPr>
          <p:nvPr>
            <p:ph idx="1"/>
          </p:nvPr>
        </p:nvSpPr>
        <p:spPr/>
        <p:txBody>
          <a:bodyPr>
            <a:normAutofit fontScale="85000" lnSpcReduction="10000"/>
          </a:bodyPr>
          <a:lstStyle/>
          <a:p>
            <a:r>
              <a:rPr lang="ru-RU" dirty="0"/>
              <a:t>- метод анализа рыночных индикаторов;</a:t>
            </a:r>
          </a:p>
          <a:p>
            <a:r>
              <a:rPr lang="ru-RU" dirty="0"/>
              <a:t>- метод сравнимой цены;</a:t>
            </a:r>
          </a:p>
          <a:p>
            <a:r>
              <a:rPr lang="ru-RU" dirty="0"/>
              <a:t>- затратный метод.</a:t>
            </a:r>
          </a:p>
          <a:p>
            <a:r>
              <a:rPr lang="ru-RU" dirty="0"/>
              <a:t>- возможность применения двух методов, вторичных по отношению к затратному методу, - метода индексации базовой цены и метода индексации по статьям затрат</a:t>
            </a:r>
          </a:p>
          <a:p>
            <a:r>
              <a:rPr lang="ru-RU" dirty="0"/>
              <a:t>- санкции, которые могут быть применены ФАС при неправильном выборе метода определения цены</a:t>
            </a:r>
          </a:p>
          <a:p>
            <a:r>
              <a:rPr lang="ru-RU" dirty="0"/>
              <a:t>- порядок рассмотрения дел о нарушениях законодательства Российской Федерации в сфере государственного оборонного заказа</a:t>
            </a:r>
          </a:p>
          <a:p>
            <a:endParaRPr lang="ru-RU" dirty="0"/>
          </a:p>
        </p:txBody>
      </p:sp>
    </p:spTree>
    <p:extLst>
      <p:ext uri="{BB962C8B-B14F-4D97-AF65-F5344CB8AC3E}">
        <p14:creationId xmlns:p14="http://schemas.microsoft.com/office/powerpoint/2010/main" val="365602892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836712"/>
            <a:ext cx="8229600" cy="1066800"/>
          </a:xfrm>
        </p:spPr>
        <p:txBody>
          <a:bodyPr>
            <a:normAutofit fontScale="90000"/>
          </a:bodyPr>
          <a:lstStyle/>
          <a:p>
            <a:pPr algn="ctr"/>
            <a:r>
              <a:rPr lang="ru-RU" dirty="0" smtClean="0"/>
              <a:t>Законодательство </a:t>
            </a:r>
            <a:r>
              <a:rPr lang="ru-RU" dirty="0"/>
              <a:t>о ценообразовании в сфере государственного оборонного заказа</a:t>
            </a:r>
          </a:p>
        </p:txBody>
      </p:sp>
      <p:sp>
        <p:nvSpPr>
          <p:cNvPr id="3" name="Объект 2"/>
          <p:cNvSpPr>
            <a:spLocks noGrp="1"/>
          </p:cNvSpPr>
          <p:nvPr>
            <p:ph idx="1"/>
          </p:nvPr>
        </p:nvSpPr>
        <p:spPr>
          <a:xfrm>
            <a:off x="0" y="2249424"/>
            <a:ext cx="9144000" cy="4608576"/>
          </a:xfrm>
        </p:spPr>
        <p:txBody>
          <a:bodyPr>
            <a:normAutofit fontScale="92500" lnSpcReduction="20000"/>
          </a:bodyPr>
          <a:lstStyle/>
          <a:p>
            <a:r>
              <a:rPr lang="ru-RU" u="sng" dirty="0" smtClean="0"/>
              <a:t>1</a:t>
            </a:r>
            <a:r>
              <a:rPr lang="ru-RU" u="sng" dirty="0"/>
              <a:t>) </a:t>
            </a:r>
            <a:r>
              <a:rPr lang="ru-RU" dirty="0"/>
              <a:t>Постановление Правительства Российской Федерации "О государственном регулировании цен на продукцию, поставляемую по государственному оборонному заказу, а также о внесении изменений и признании утратившими силу некоторых актов Правительства Российской Федерации" от 2 декабря 2017 г. N 1465.</a:t>
            </a:r>
          </a:p>
          <a:p>
            <a:r>
              <a:rPr lang="ru-RU" u="sng" dirty="0"/>
              <a:t>2</a:t>
            </a:r>
            <a:r>
              <a:rPr lang="ru-RU" u="sng" dirty="0" smtClean="0"/>
              <a:t>) </a:t>
            </a:r>
            <a:r>
              <a:rPr lang="ru-RU" dirty="0"/>
              <a:t>Распоряжение Правительства Российской Федерации "Об утверждении Перечня продукции по государственному оборонному заказу, на которую распространяется государственное регулирование цен (за исключением ядерного оружейного комплекса)" от 14 июня 2013 г. N 976-р</a:t>
            </a:r>
            <a:r>
              <a:rPr lang="ru-RU" dirty="0" smtClean="0"/>
              <a:t>.</a:t>
            </a:r>
            <a:endParaRPr lang="ru-RU" dirty="0"/>
          </a:p>
        </p:txBody>
      </p:sp>
    </p:spTree>
    <p:extLst>
      <p:ext uri="{BB962C8B-B14F-4D97-AF65-F5344CB8AC3E}">
        <p14:creationId xmlns:p14="http://schemas.microsoft.com/office/powerpoint/2010/main" val="20344968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764704"/>
            <a:ext cx="9144000" cy="6093296"/>
          </a:xfrm>
        </p:spPr>
        <p:txBody>
          <a:bodyPr>
            <a:normAutofit fontScale="85000" lnSpcReduction="10000"/>
          </a:bodyPr>
          <a:lstStyle/>
          <a:p>
            <a:r>
              <a:rPr lang="ru-RU" u="sng" dirty="0"/>
              <a:t>3</a:t>
            </a:r>
            <a:r>
              <a:rPr lang="ru-RU" u="sng" dirty="0" smtClean="0"/>
              <a:t>) </a:t>
            </a:r>
            <a:r>
              <a:rPr lang="ru-RU" u="sng" dirty="0"/>
              <a:t>Пункт 1 перечня поручений Президента Российской Федерации по итогам заседания бюро Союза машиностроителей России и ассоциации "Лига содействия оборонным предприятиям". URL: </a:t>
            </a:r>
            <a:r>
              <a:rPr lang="ru-RU" dirty="0"/>
              <a:t>http://www.kremlin.ru/acts/assignments/orders/55058 (дата обращения: 10.02.2018).</a:t>
            </a:r>
          </a:p>
          <a:p>
            <a:r>
              <a:rPr lang="ru-RU" u="sng" dirty="0"/>
              <a:t>4</a:t>
            </a:r>
            <a:r>
              <a:rPr lang="ru-RU" u="sng" dirty="0" smtClean="0"/>
              <a:t>)  </a:t>
            </a:r>
            <a:r>
              <a:rPr lang="ru-RU" dirty="0" err="1"/>
              <a:t>абз</a:t>
            </a:r>
            <a:r>
              <a:rPr lang="ru-RU" dirty="0"/>
              <a:t>. 14-15 подп. "в" п. 2 Правил определения начальной (максимальной) цены государственного контракта, а также цены государственного контракта, заключаемого с единственным поставщиком (подрядчиком, исполнителем) (утверждены Постановлением Правительства Российской. Федерации от 4 ноября 2006 г. N 656; </a:t>
            </a:r>
            <a:r>
              <a:rPr lang="ru-RU" dirty="0" err="1"/>
              <a:t>пп</a:t>
            </a:r>
            <a:r>
              <a:rPr lang="ru-RU" dirty="0"/>
              <a:t>. 35-37 Положения об определении начальной (максимальной) цены государственного контракта, а также цены государственного контракта, заключаемого с единственным поставщиком (подрядчиком, исполнителем), при осуществлении закупок товаров, работ, услуг по государственному оборонному заказу.</a:t>
            </a:r>
          </a:p>
          <a:p>
            <a:endParaRPr lang="ru-RU" dirty="0"/>
          </a:p>
        </p:txBody>
      </p:sp>
    </p:spTree>
    <p:extLst>
      <p:ext uri="{BB962C8B-B14F-4D97-AF65-F5344CB8AC3E}">
        <p14:creationId xmlns:p14="http://schemas.microsoft.com/office/powerpoint/2010/main" val="34821405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764704"/>
            <a:ext cx="8229600" cy="5809832"/>
          </a:xfrm>
        </p:spPr>
        <p:txBody>
          <a:bodyPr>
            <a:normAutofit fontScale="70000" lnSpcReduction="20000"/>
          </a:bodyPr>
          <a:lstStyle/>
          <a:p>
            <a:r>
              <a:rPr lang="ru-RU" dirty="0"/>
              <a:t>Как известно, норма ч. 21 ст. 22 Федерального закона "О контрактной системе в сфере закупок товаров, работ, услуг для обеспечения государственных и муниципальных нужд" от 5 апреля 2013 г. N 44-ФЗ отсылает к положениям Федерального закона "О государственном оборонном заказе" от 29 декабря 2012 г. N 275-ФЗ (далее - Закон о </a:t>
            </a:r>
            <a:r>
              <a:rPr lang="ru-RU" dirty="0" err="1"/>
              <a:t>гособоронзаказе</a:t>
            </a:r>
            <a:r>
              <a:rPr lang="ru-RU" dirty="0"/>
              <a:t>) в части особенностей определения начальной (максимальной) цены контракта, цены контракта, заключаемого с единственным поставщиком (подрядчиком, исполнителем), при осуществлении включаемых в состав государственного оборонного заказа (далее - ГОЗ) закупок продукции. В свою очередь, Закон о </a:t>
            </a:r>
            <a:r>
              <a:rPr lang="ru-RU" dirty="0" err="1"/>
              <a:t>гособоронзаказе</a:t>
            </a:r>
            <a:r>
              <a:rPr lang="ru-RU" dirty="0"/>
              <a:t> наделил Правительство Российской Федерации полномочиями по принятию нормативных правовых актов относительно широкого круга вопросов, связанных с ценообразованием в сфере ГОЗ. Результатом этого явилось принятие большого количества правительственных постановлений в области ценообразования при осуществлении закупок в рамках ГОЗ. Содержащиеся в них нормы были недостаточно хорошо </a:t>
            </a:r>
            <a:r>
              <a:rPr lang="ru-RU" dirty="0" err="1"/>
              <a:t>взаимосогласованы</a:t>
            </a:r>
            <a:r>
              <a:rPr lang="ru-RU" dirty="0"/>
              <a:t>, что создавало сложности при их комплексном применении как организациями оборонно-промышленного комплекса (далее - ОПК), так и государственными заказчиками при планировании, размещении и выполнении ГОЗ.</a:t>
            </a:r>
          </a:p>
          <a:p>
            <a:endParaRPr lang="ru-RU" dirty="0"/>
          </a:p>
        </p:txBody>
      </p:sp>
    </p:spTree>
    <p:extLst>
      <p:ext uri="{BB962C8B-B14F-4D97-AF65-F5344CB8AC3E}">
        <p14:creationId xmlns:p14="http://schemas.microsoft.com/office/powerpoint/2010/main" val="280415905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92696"/>
            <a:ext cx="9144000" cy="5881840"/>
          </a:xfrm>
        </p:spPr>
        <p:txBody>
          <a:bodyPr>
            <a:normAutofit fontScale="70000" lnSpcReduction="20000"/>
          </a:bodyPr>
          <a:lstStyle/>
          <a:p>
            <a:r>
              <a:rPr lang="ru-RU" dirty="0"/>
              <a:t>Для устранения существующих проблем Правительство Российской Федерации предприняло попытку упорядочить подзаконные нормативные правовые акты, определяющие порядок ценообразования в сфере ГОЗ, путем их систематизации в форме кодификации (с технико-юридической стороны). В декабре 2017 г. было утверждено </a:t>
            </a:r>
            <a:r>
              <a:rPr lang="ru-RU" dirty="0" err="1"/>
              <a:t>Гособоронзаказ</a:t>
            </a:r>
            <a:r>
              <a:rPr lang="ru-RU" dirty="0"/>
              <a:t> 2025: Нововведения, каталогизация, правоприменительная практика и типовые ошибки (</a:t>
            </a:r>
            <a:r>
              <a:rPr lang="ru-RU" dirty="0"/>
              <a:t>далее - Положение). В нем сведено воедино большое количество правил, ранее рассредоточенных по разным правительственным постановлениям, с одновременным признанием последних утратившими силу. Это позволило обеспечить </a:t>
            </a:r>
            <a:r>
              <a:rPr lang="ru-RU" dirty="0" err="1"/>
              <a:t>взаимоувязку</a:t>
            </a:r>
            <a:r>
              <a:rPr lang="ru-RU" dirty="0"/>
              <a:t> различных элементов механизма государственного регулирования цен на продукцию по ГОЗ. Создание единого механизма такого регулирования на всех этапах закупок, осуществляемых в рамках ГОЗ, является одной из заявленных Правительством Российской Федерации целей принятия Положения. Данный механизм основан на преемственности и взаимосвязи ранее применявшихся методов определения прогнозных цен на продукцию, начальных (максимальных) цен государственных контрактов или цен государственных контрактов, заключаемых с единственным поставщиком, на поставку этой продукции, а также уточнения цен на продукцию (цен государственных контрактов) при выполнении </a:t>
            </a:r>
            <a:r>
              <a:rPr lang="ru-RU" dirty="0" smtClean="0"/>
              <a:t>ГОЗ.</a:t>
            </a:r>
            <a:endParaRPr lang="ru-RU" dirty="0"/>
          </a:p>
          <a:p>
            <a:endParaRPr lang="ru-RU" dirty="0"/>
          </a:p>
        </p:txBody>
      </p:sp>
    </p:spTree>
    <p:extLst>
      <p:ext uri="{BB962C8B-B14F-4D97-AF65-F5344CB8AC3E}">
        <p14:creationId xmlns:p14="http://schemas.microsoft.com/office/powerpoint/2010/main" val="18122547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92696"/>
            <a:ext cx="8229600" cy="5881840"/>
          </a:xfrm>
        </p:spPr>
        <p:txBody>
          <a:bodyPr>
            <a:normAutofit fontScale="92500" lnSpcReduction="20000"/>
          </a:bodyPr>
          <a:lstStyle/>
          <a:p>
            <a:r>
              <a:rPr lang="ru-RU" dirty="0"/>
              <a:t>Положением введены единые правила определения цен как на образцы вооружения, военной и специальной техники (далее - </a:t>
            </a:r>
            <a:r>
              <a:rPr lang="ru-RU" dirty="0" err="1"/>
              <a:t>ВВиСТ</a:t>
            </a:r>
            <a:r>
              <a:rPr lang="ru-RU" dirty="0"/>
              <a:t>), так и на продукцию, необходимую для их производства и поставляемую в рамках кооперации головного исполнителя ГОЗ. В п. 6 Положения очерчен круг продукции, в отношении которой осуществляется государственное регулирование цен. В него вошла продукция, включенная в перечни продукции по </a:t>
            </a:r>
            <a:r>
              <a:rPr lang="ru-RU" dirty="0" smtClean="0"/>
              <a:t>ГОЗ. </a:t>
            </a:r>
            <a:r>
              <a:rPr lang="ru-RU" dirty="0"/>
              <a:t>Если в связи с разработкой, изготовлением, сервисным обслуживанием, модернизацией, ремонтом и утилизацией включенной в указанные перечни продукции производится поставка по государственным контрактам иной продукции, то в отношении цен на нее также осуществляется государственное регулирование.</a:t>
            </a:r>
          </a:p>
        </p:txBody>
      </p:sp>
    </p:spTree>
    <p:extLst>
      <p:ext uri="{BB962C8B-B14F-4D97-AF65-F5344CB8AC3E}">
        <p14:creationId xmlns:p14="http://schemas.microsoft.com/office/powerpoint/2010/main" val="21512521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20688"/>
            <a:ext cx="8229600" cy="5953848"/>
          </a:xfrm>
        </p:spPr>
        <p:txBody>
          <a:bodyPr>
            <a:normAutofit fontScale="62500" lnSpcReduction="20000"/>
          </a:bodyPr>
          <a:lstStyle/>
          <a:p>
            <a:r>
              <a:rPr lang="ru-RU" dirty="0"/>
              <a:t>Помимо перечисленных видов продукции, цены на которые ранее уже входили в нормативный перечень объектов государственного </a:t>
            </a:r>
            <a:r>
              <a:rPr lang="ru-RU" dirty="0" smtClean="0"/>
              <a:t>регулирования, </a:t>
            </a:r>
            <a:r>
              <a:rPr lang="ru-RU" dirty="0"/>
              <a:t>Правительство Российской Федерации включило в рассматриваемый нами круг цены:</a:t>
            </a:r>
          </a:p>
          <a:p>
            <a:r>
              <a:rPr lang="ru-RU" dirty="0"/>
              <a:t>- на российское вооружение и военную технику, которые не имеют российских аналогов и производство которых осуществляется единственными производителями (единственными поставщиками);</a:t>
            </a:r>
          </a:p>
          <a:p>
            <a:r>
              <a:rPr lang="ru-RU" dirty="0"/>
              <a:t>- на работы (услуги) в области космической деятельности в части мероприятий, предусмотренных государственными (федеральными целевыми) программами в области космической деятельности, реализация которых осуществляется в рамках ГОЗ.</a:t>
            </a:r>
          </a:p>
          <a:p>
            <a:r>
              <a:rPr lang="ru-RU" dirty="0"/>
              <a:t>Важно подчеркнуть, что нормативные предписания, определяющие подлежащие применению методы определения цены на продукцию, порядок и условия применения видов цен на продукцию и перевода в фиксированную цену других видов цен на эту продукцию, а также порядок определения плановой рентабельности (прибыли) в цене на продукцию, распространяются не только на государственных заказчиков и головных исполнителей ГОЗ, но и на обычных исполнителей в случае поставки ими продукции в рамках кооперации головного исполнителя государственного контракта для выполнения ГОЗ (подп. "д" п. 6, </a:t>
            </a:r>
            <a:r>
              <a:rPr lang="ru-RU" dirty="0">
                <a:hlinkClick r:id="rId2"/>
              </a:rPr>
              <a:t>п. 39</a:t>
            </a:r>
            <a:r>
              <a:rPr lang="ru-RU" dirty="0"/>
              <a:t> Положения). Ранее действовавшие нормы о государственном регулировании цен на продукцию, поставляемую по ГОЗ, не включали закупки у исполнителей в свою предметную сферу действия.</a:t>
            </a:r>
          </a:p>
          <a:p>
            <a:endParaRPr lang="ru-RU" dirty="0"/>
          </a:p>
        </p:txBody>
      </p:sp>
    </p:spTree>
    <p:extLst>
      <p:ext uri="{BB962C8B-B14F-4D97-AF65-F5344CB8AC3E}">
        <p14:creationId xmlns:p14="http://schemas.microsoft.com/office/powerpoint/2010/main" val="75336622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548680"/>
            <a:ext cx="8229600" cy="6025856"/>
          </a:xfrm>
        </p:spPr>
        <p:txBody>
          <a:bodyPr>
            <a:normAutofit fontScale="62500" lnSpcReduction="20000"/>
          </a:bodyPr>
          <a:lstStyle/>
          <a:p>
            <a:r>
              <a:rPr lang="ru-RU" dirty="0"/>
              <a:t>В п. 6 Положения перечислены далеко не все виды продукции, при осуществлении закупок которых подлежат применению закрепленные в нем нормы. Ряд правил Положения (</a:t>
            </a:r>
            <a:r>
              <a:rPr lang="ru-RU" dirty="0" err="1"/>
              <a:t>пп</a:t>
            </a:r>
            <a:r>
              <a:rPr lang="ru-RU" dirty="0"/>
              <a:t>. 148-155, разд. II) устанавливает порядок определения цены государственного контракта по ГОЗ с единственным поставщиком и цены на поставляемую продукцию при закупке военного имущества, продовольственных и непродовольственных товаров, предназначенных для нужд обеспечения обороны и безопасности Российской Федерации (п. 166 Положения).</a:t>
            </a:r>
          </a:p>
          <a:p>
            <a:r>
              <a:rPr lang="ru-RU" dirty="0"/>
              <a:t>Помимо вышеуказанных видов продукции, отдельные нормы Положения (п. 167) распространяются на случаи определения цены государственного контракта по ГОЗ, заключаемого с единственным поставщиком, в отношении:</a:t>
            </a:r>
          </a:p>
          <a:p>
            <a:r>
              <a:rPr lang="ru-RU" dirty="0"/>
              <a:t>- строительства, капитального ремонта, реконструкции, технического перевооружения объектов, предназначенных для нужд обеспечения обороны и безопасности Российской Федерации, и проведения проектных, инженерно-изыскательских работ;</a:t>
            </a:r>
          </a:p>
          <a:p>
            <a:r>
              <a:rPr lang="ru-RU" dirty="0"/>
              <a:t>- выполнения работ, оказания услуг, которые могут осуществляться только федеральным органом исполнительной власти в соответствии с его полномочиями либо подведомственными ему федеральными государственными учреждениями, федеральными государственными унитарными предприятиями, соответствующие полномочия которых устанавливаются федеральными законами, нормативными правовыми актами Президента Российской Федерации или Правительства Российской Федерации.</a:t>
            </a:r>
          </a:p>
          <a:p>
            <a:endParaRPr lang="ru-RU" dirty="0"/>
          </a:p>
        </p:txBody>
      </p:sp>
    </p:spTree>
    <p:extLst>
      <p:ext uri="{BB962C8B-B14F-4D97-AF65-F5344CB8AC3E}">
        <p14:creationId xmlns:p14="http://schemas.microsoft.com/office/powerpoint/2010/main" val="404714136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92696"/>
            <a:ext cx="8229600" cy="5881840"/>
          </a:xfrm>
        </p:spPr>
        <p:txBody>
          <a:bodyPr>
            <a:normAutofit/>
          </a:bodyPr>
          <a:lstStyle/>
          <a:p>
            <a:r>
              <a:rPr lang="ru-RU" dirty="0"/>
              <a:t>В Положении закреплен следующий набор основных методов определения цены на продукцию:</a:t>
            </a:r>
          </a:p>
          <a:p>
            <a:r>
              <a:rPr lang="ru-RU" dirty="0"/>
              <a:t>1) метод анализа рыночных индикаторов;</a:t>
            </a:r>
          </a:p>
          <a:p>
            <a:r>
              <a:rPr lang="ru-RU" dirty="0"/>
              <a:t>2) метод сравнимой цены;</a:t>
            </a:r>
          </a:p>
          <a:p>
            <a:r>
              <a:rPr lang="ru-RU" dirty="0"/>
              <a:t>3) затратный метод.</a:t>
            </a:r>
          </a:p>
          <a:p>
            <a:r>
              <a:rPr lang="ru-RU" dirty="0"/>
              <a:t>Кроме того, Положение предусматривает возможность применения двух методов, вторичных по отношению к затратному методу, - метода индексации базовой цены и метода индексации по статьям затрат.</a:t>
            </a:r>
          </a:p>
          <a:p>
            <a:endParaRPr lang="ru-RU" dirty="0"/>
          </a:p>
        </p:txBody>
      </p:sp>
    </p:spTree>
    <p:extLst>
      <p:ext uri="{BB962C8B-B14F-4D97-AF65-F5344CB8AC3E}">
        <p14:creationId xmlns:p14="http://schemas.microsoft.com/office/powerpoint/2010/main" val="5840564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92696"/>
            <a:ext cx="8229600" cy="5881840"/>
          </a:xfrm>
        </p:spPr>
        <p:txBody>
          <a:bodyPr>
            <a:normAutofit fontScale="70000" lnSpcReduction="20000"/>
          </a:bodyPr>
          <a:lstStyle/>
          <a:p>
            <a:r>
              <a:rPr lang="ru-RU" dirty="0"/>
              <a:t>Методы определения цены базируются на приоритете использования информации о рыночных ценах на продукцию. Как следует из </a:t>
            </a:r>
            <a:r>
              <a:rPr lang="ru-RU" dirty="0" err="1"/>
              <a:t>пп</a:t>
            </a:r>
            <a:r>
              <a:rPr lang="ru-RU" dirty="0"/>
              <a:t>. 9-14 Положения, при определении цены на продукцию, которая обращается на конкурентном рынке, должны применяться рыночные методы формирования стоимости - метод анализа рыночных индикаторов или метод сравнимой цены. Сущность первого состоит в установлении цены на продукцию на уровне, не превышающем цену на эту продукцию, сложившуюся на бирже (биржевой индикатор) либо определенную в соответствии с данными официальной статистической информации. Второй метод используется в случае неприменимости метода анализа рыночных индикаторов при условии обращения на соответствующем рынке товаров, работ, услуг сравнимой </a:t>
            </a:r>
            <a:r>
              <a:rPr lang="ru-RU" dirty="0" smtClean="0"/>
              <a:t>продукции </a:t>
            </a:r>
            <a:r>
              <a:rPr lang="ru-RU" dirty="0"/>
              <a:t>либо если уполномоченными государственными или муниципальными органами утверждены в установленном порядке соответствующие тарифы (цены) на рассматриваемую продукцию. Этот метод заключается в установлении цены на продукцию, не превышающей цену на сравнимую продукцию, сложившуюся на соответствующем товарном рынке (рыночную цену).</a:t>
            </a:r>
          </a:p>
          <a:p>
            <a:endParaRPr lang="ru-RU" dirty="0"/>
          </a:p>
        </p:txBody>
      </p:sp>
    </p:spTree>
    <p:extLst>
      <p:ext uri="{BB962C8B-B14F-4D97-AF65-F5344CB8AC3E}">
        <p14:creationId xmlns:p14="http://schemas.microsoft.com/office/powerpoint/2010/main" val="10380306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20688"/>
            <a:ext cx="8229600" cy="5953848"/>
          </a:xfrm>
        </p:spPr>
        <p:txBody>
          <a:bodyPr>
            <a:normAutofit fontScale="70000" lnSpcReduction="20000"/>
          </a:bodyPr>
          <a:lstStyle/>
          <a:p>
            <a:r>
              <a:rPr lang="ru-RU" dirty="0"/>
              <a:t>Если конкурентного рынка продукции нет, то подлежит использованию </a:t>
            </a:r>
            <a:r>
              <a:rPr lang="ru-RU" b="1" dirty="0"/>
              <a:t>затратный метод</a:t>
            </a:r>
            <a:r>
              <a:rPr lang="ru-RU" dirty="0"/>
              <a:t>. В этом случае цена на продукцию устанавливается исходя из состава затрат на ее поставку (включая производство) в виде суммы величин этих затрат и рентабельности (прибыли).</a:t>
            </a:r>
          </a:p>
          <a:p>
            <a:r>
              <a:rPr lang="ru-RU" dirty="0"/>
              <a:t>Применение затратного метода существенно скорректировано по сравнению с ранее действовавшими правилами. Так, если цена единицы продукции была определена затратным методом (базовая цена), то в последующие годы такая цена подлежит определению методом индексации базовой цены или методом индексации по статьям затрат (</a:t>
            </a:r>
            <a:r>
              <a:rPr lang="ru-RU" dirty="0" err="1"/>
              <a:t>абз</a:t>
            </a:r>
            <a:r>
              <a:rPr lang="ru-RU" dirty="0"/>
              <a:t>. 4 п. 15 Положения). Согласно </a:t>
            </a:r>
            <a:r>
              <a:rPr lang="ru-RU" dirty="0" err="1"/>
              <a:t>пп</a:t>
            </a:r>
            <a:r>
              <a:rPr lang="ru-RU" dirty="0"/>
              <a:t>. 25 и 32 Положения базовая цена, первоначально рассчитанная затратным методом, и величина собственных затрат индексируются в течение пяти лет, затем в течение одного года не подлежат индексации, далее вновь индексируются в течение последующих пяти лет. За счет этого планируется создать </a:t>
            </a:r>
            <a:r>
              <a:rPr lang="ru-RU" dirty="0" err="1"/>
              <a:t>антизатратный</a:t>
            </a:r>
            <a:r>
              <a:rPr lang="ru-RU" dirty="0"/>
              <a:t> механизм определения цены на шесть лет: "мораторий" на рост цен и возможность получения дополнительной прибыли на шестой год поставки (формула "5 +1": пять лет - индексация и один год - "замораживание").</a:t>
            </a:r>
          </a:p>
          <a:p>
            <a:endParaRPr lang="ru-RU" dirty="0"/>
          </a:p>
        </p:txBody>
      </p:sp>
    </p:spTree>
    <p:extLst>
      <p:ext uri="{BB962C8B-B14F-4D97-AF65-F5344CB8AC3E}">
        <p14:creationId xmlns:p14="http://schemas.microsoft.com/office/powerpoint/2010/main" val="248680155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20688"/>
            <a:ext cx="8229600" cy="5953848"/>
          </a:xfrm>
        </p:spPr>
        <p:txBody>
          <a:bodyPr>
            <a:normAutofit fontScale="62500" lnSpcReduction="20000"/>
          </a:bodyPr>
          <a:lstStyle/>
          <a:p>
            <a:r>
              <a:rPr lang="ru-RU" dirty="0"/>
              <a:t>Согласно п. 3 ч. 1 ст. 10 Закона о </a:t>
            </a:r>
            <a:r>
              <a:rPr lang="ru-RU" dirty="0" err="1"/>
              <a:t>гособоронзаказе</a:t>
            </a:r>
            <a:r>
              <a:rPr lang="ru-RU" dirty="0"/>
              <a:t> одним из методов государственного регулирования цен на продукцию по ГОЗ является применение различных видов цен на продукцию по </a:t>
            </a:r>
            <a:r>
              <a:rPr lang="ru-RU" dirty="0" smtClean="0"/>
              <a:t>ГОЗ. </a:t>
            </a:r>
            <a:r>
              <a:rPr lang="ru-RU" dirty="0"/>
              <a:t>Следуя требованиям Закона о </a:t>
            </a:r>
            <a:r>
              <a:rPr lang="ru-RU" dirty="0" err="1"/>
              <a:t>гособоронзаказе</a:t>
            </a:r>
            <a:r>
              <a:rPr lang="ru-RU" dirty="0"/>
              <a:t> (ч. 1 ст. 11), Правительство Российской Федерации повторило законодательно закрепленный перечень допустимых видов цен на продукцию, в который входят ориентировочная (уточняемая) цена, фиксированная цена и цена, возмещающая издержки.</a:t>
            </a:r>
          </a:p>
          <a:p>
            <a:r>
              <a:rPr lang="ru-RU" dirty="0"/>
              <a:t>Как следует из п. 39 Положения, виды цен на продукцию применяются при заключении государственных контрактов в случае размещения ГОЗ у единственного поставщика. Эта норма воспроизводит положения ч. 1 ст. 11 Закона о </a:t>
            </a:r>
            <a:r>
              <a:rPr lang="ru-RU" dirty="0" err="1"/>
              <a:t>гособоронзаказе</a:t>
            </a:r>
            <a:r>
              <a:rPr lang="ru-RU" dirty="0"/>
              <a:t>. Однако, как уже указывалось выше, Правительство Российской Федерации расширило предметную сферу действия норм о видах цен. Если закупочная процедура имеет неконкурентный характер, то Положение допускает применение видов цен на продукцию не только государственными заказчиками, но и головными исполнителями (исполнителями) при заключении контрактов с поставщиками, входящими в кооперацию головного исполнителя, на поставку продукции, необходимой для выполнения ГОЗ. Кроме того, если при размещении ГОЗ, а также при осуществлении закупки головными исполнителями (исполнителями) применялись виды цен на продукцию, то они могут применяться и при исполнении заключенных государственных контрактов (контрактов). Речь идет о случаях перевода примененной в государственном контракте (контракте) ориентировочной (уточняемой) цены либо цены, возмещающей издержки, в фиксированную цену.</a:t>
            </a:r>
          </a:p>
          <a:p>
            <a:endParaRPr lang="ru-RU" dirty="0"/>
          </a:p>
        </p:txBody>
      </p:sp>
    </p:spTree>
    <p:extLst>
      <p:ext uri="{BB962C8B-B14F-4D97-AF65-F5344CB8AC3E}">
        <p14:creationId xmlns:p14="http://schemas.microsoft.com/office/powerpoint/2010/main" val="41300474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92696"/>
            <a:ext cx="9144000" cy="6165304"/>
          </a:xfrm>
        </p:spPr>
        <p:txBody>
          <a:bodyPr>
            <a:normAutofit fontScale="77500" lnSpcReduction="20000"/>
          </a:bodyPr>
          <a:lstStyle/>
          <a:p>
            <a:r>
              <a:rPr lang="ru-RU" dirty="0"/>
              <a:t>Определение применяемого вида цены на продукцию осуществляется как на стадии формирования ГОЗ - при определении прогнозных цен, так и на стадии размещения ГОЗ - при определении цены государственного контракта, заключаемого с единственным поставщиком.</a:t>
            </a:r>
          </a:p>
          <a:p>
            <a:r>
              <a:rPr lang="ru-RU" dirty="0"/>
              <a:t>В отличие от ранее действовавших правил (</a:t>
            </a:r>
            <a:r>
              <a:rPr lang="ru-RU" dirty="0" err="1"/>
              <a:t>пп</a:t>
            </a:r>
            <a:r>
              <a:rPr lang="ru-RU" dirty="0"/>
              <a:t>. 8, 10 Положения о применении видов цен на продукцию по государственному оборонному </a:t>
            </a:r>
            <a:r>
              <a:rPr lang="ru-RU" dirty="0" smtClean="0"/>
              <a:t>заказу) </a:t>
            </a:r>
            <a:r>
              <a:rPr lang="ru-RU" dirty="0"/>
              <a:t>разработчики Положения применили иной подход при определении оснований для выбора ориентировочной (уточняемой) цены на продукцию или цены на продукцию, возмещающей издержки (п. 42 Положения). </a:t>
            </a:r>
            <a:r>
              <a:rPr lang="ru-RU" b="1" dirty="0"/>
              <a:t>Во-первых</a:t>
            </a:r>
            <a:r>
              <a:rPr lang="ru-RU" dirty="0"/>
              <a:t>, перечень оснований перестал быть исчерпывающим. Единственное условие, которое должно быть соблюдено при выборе названных видов цен, - отсутствие достаточных исходных данных для определения фиксированной цены на закупаемую продукцию при заключении государственного контракта. В</a:t>
            </a:r>
            <a:r>
              <a:rPr lang="ru-RU" b="1" dirty="0"/>
              <a:t>о-вторых</a:t>
            </a:r>
            <a:r>
              <a:rPr lang="ru-RU" dirty="0"/>
              <a:t>, перечень оснований как для ориентировочной (уточняемой) цены на продукцию, так и для цены на продукцию, возмещающей издержки, стал единым. Ранее основания для применения этих видов цен различались.</a:t>
            </a:r>
          </a:p>
          <a:p>
            <a:endParaRPr lang="ru-RU" dirty="0"/>
          </a:p>
        </p:txBody>
      </p:sp>
    </p:spTree>
    <p:extLst>
      <p:ext uri="{BB962C8B-B14F-4D97-AF65-F5344CB8AC3E}">
        <p14:creationId xmlns:p14="http://schemas.microsoft.com/office/powerpoint/2010/main" val="344395296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92696"/>
            <a:ext cx="8229600" cy="5881840"/>
          </a:xfrm>
        </p:spPr>
        <p:txBody>
          <a:bodyPr>
            <a:normAutofit fontScale="70000" lnSpcReduction="20000"/>
          </a:bodyPr>
          <a:lstStyle/>
          <a:p>
            <a:r>
              <a:rPr lang="ru-RU" dirty="0"/>
              <a:t>При выборе ориентировочной (уточняемой) цены на продукцию и цены на продукцию, возмещающей издержки, должен устанавливаться срок их действия. После его истечения, но не позднее двух месяцев до окончания поставки этой продукции (или завершения отдельных этапов поставки продукции, если государственным контрактом предусмотрены такие этапы) или по достижении 80% технической готовности продукции, необходимо установить фиксированную цену. Заметим, что в Положении (</a:t>
            </a:r>
            <a:r>
              <a:rPr lang="ru-RU" dirty="0" err="1"/>
              <a:t>пп</a:t>
            </a:r>
            <a:r>
              <a:rPr lang="ru-RU" dirty="0"/>
              <a:t>. 46-52) впервые нормативно закреплены общие требования к процедуре перевода ориентировочной (уточняемой) цены продукции либо цены, возмещающей издержки, в фиксированную цену.</a:t>
            </a:r>
          </a:p>
          <a:p>
            <a:r>
              <a:rPr lang="ru-RU" dirty="0"/>
              <a:t>Как и ранее, случаи применения фиксированной цены на продукцию по ГОЗ определены по остаточному принципу, т.е. при невозможности применения иных видов цен. Кроме того, фиксированная цена на продукцию устанавливается также на завершающем этапе выполнения государственного контракта, в котором на продукцию установлена ориентировочная (уточняемая) цена. Отличительной особенностью фиксированной цены является ее определение в государственном контракте на весь срок его действия. Пересмотр такой цены допустим только в законодательно установленных случаях и порядке.</a:t>
            </a:r>
          </a:p>
          <a:p>
            <a:endParaRPr lang="ru-RU" dirty="0"/>
          </a:p>
        </p:txBody>
      </p:sp>
    </p:spTree>
    <p:extLst>
      <p:ext uri="{BB962C8B-B14F-4D97-AF65-F5344CB8AC3E}">
        <p14:creationId xmlns:p14="http://schemas.microsoft.com/office/powerpoint/2010/main" val="375095337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20688"/>
            <a:ext cx="9144000" cy="6237312"/>
          </a:xfrm>
        </p:spPr>
        <p:txBody>
          <a:bodyPr>
            <a:normAutofit fontScale="70000" lnSpcReduction="20000"/>
          </a:bodyPr>
          <a:lstStyle/>
          <a:p>
            <a:r>
              <a:rPr lang="ru-RU" dirty="0"/>
              <a:t>Отдельное внимание в Положении уделено вопросам определения прогнозных цен на продукцию. Как уже указывалось в одной из наших </a:t>
            </a:r>
            <a:r>
              <a:rPr lang="ru-RU" dirty="0" smtClean="0"/>
              <a:t>статей, </a:t>
            </a:r>
            <a:r>
              <a:rPr lang="ru-RU" dirty="0"/>
              <a:t>эта процедура проводится на этапе формирования ГОЗ и направлена на исключение "ценовых войн" между государственным заказчиком и головным исполнителем на этапе размещения ГОЗ. В п. 107 Положения указано, что при соблюдении ряда условий государственный заказчик определяет начальную (максимальную) цену государственного контракта при закупке конкурентной продукции исходя из цены на нее, принимаемой равной прогнозной цене на указанную продукцию, без дополнительного запроса организаций о цене на эту продукцию. Если государственный контракт заключается с единственным поставщиком, то при согласии потенциального единственного поставщика в цену государственного контракта закладывается цена единицы продукции, не превышающая прогнозную (</a:t>
            </a:r>
            <a:r>
              <a:rPr lang="ru-RU" dirty="0" err="1"/>
              <a:t>пп</a:t>
            </a:r>
            <a:r>
              <a:rPr lang="ru-RU" dirty="0"/>
              <a:t>. 117, 152 Положения).</a:t>
            </a:r>
          </a:p>
          <a:p>
            <a:r>
              <a:rPr lang="ru-RU" dirty="0"/>
              <a:t>Таким образом, определение прогнозной цены на продукцию представляет собой предварительное согласование с потенциальными поставщиками вопроса о цене на планируемую к закупке продукцию, которое направлено на достижение реалистичности ценовых показателей, используемых при составлении проекта ГОЗ, сокращение сроков заключения государственных контрактов при размещении ГОЗ, обеспечение своевременности выполнения заданий ГОЗ.</a:t>
            </a:r>
          </a:p>
          <a:p>
            <a:endParaRPr lang="ru-RU" dirty="0"/>
          </a:p>
        </p:txBody>
      </p:sp>
    </p:spTree>
    <p:extLst>
      <p:ext uri="{BB962C8B-B14F-4D97-AF65-F5344CB8AC3E}">
        <p14:creationId xmlns:p14="http://schemas.microsoft.com/office/powerpoint/2010/main" val="169249195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92696"/>
            <a:ext cx="9144000" cy="5881840"/>
          </a:xfrm>
        </p:spPr>
        <p:txBody>
          <a:bodyPr>
            <a:normAutofit fontScale="70000" lnSpcReduction="20000"/>
          </a:bodyPr>
          <a:lstStyle/>
          <a:p>
            <a:r>
              <a:rPr lang="ru-RU" dirty="0"/>
              <a:t>Помимо потенциальных сторон государственного контракта, к процедуре определения прогнозных цен привлекаются отраслевые </a:t>
            </a:r>
            <a:r>
              <a:rPr lang="ru-RU" dirty="0" smtClean="0"/>
              <a:t>органы, </a:t>
            </a:r>
            <a:r>
              <a:rPr lang="ru-RU" dirty="0"/>
              <a:t>а при возникновении разногласий - ФАС России и коллегия Военно-промышленной комиссии Российской Федерации.</a:t>
            </a:r>
          </a:p>
          <a:p>
            <a:r>
              <a:rPr lang="ru-RU" dirty="0"/>
              <a:t>Заметим, что в качестве основы процедуры формирования прогнозных цен на продукцию по ГОЗ был использован Порядок, утвержденный Постановлением Правительства Российской Федерации от 17 февраля 2017 г. N 208.</a:t>
            </a:r>
          </a:p>
          <a:p>
            <a:r>
              <a:rPr lang="ru-RU" dirty="0"/>
              <a:t>Как уже отмечалось выше, Правительство Российской Федерации установило привязку формируемой начальной (максимальной) цены государственного контракта, цены государственного контракта, заключаемого с единственным поставщиком, к прогнозной цене на продукцию. Однако, как следует из Положения (</a:t>
            </a:r>
            <a:r>
              <a:rPr lang="ru-RU" dirty="0" err="1"/>
              <a:t>пп</a:t>
            </a:r>
            <a:r>
              <a:rPr lang="ru-RU" dirty="0"/>
              <a:t>. 108, 114, 149), возможны ситуации, когда прогнозная цена на продукцию не была определена (например, в случае, если закупаемые товары не включены в перечень продукции, при планировании закупки которой должна проводиться процедура определения прогнозной цены. - Прим. авт.) или государственный заказчик не применяет прогнозную цену. При наличии таких обстоятельств формирование начальной (максимальной) цены государственного контракта, цены государственного контракта, заключаемого с единственным поставщиком, осуществляется в особом порядке без привязки к прогнозной цене.</a:t>
            </a:r>
          </a:p>
          <a:p>
            <a:endParaRPr lang="ru-RU" dirty="0"/>
          </a:p>
        </p:txBody>
      </p:sp>
    </p:spTree>
    <p:extLst>
      <p:ext uri="{BB962C8B-B14F-4D97-AF65-F5344CB8AC3E}">
        <p14:creationId xmlns:p14="http://schemas.microsoft.com/office/powerpoint/2010/main" val="345691991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548680"/>
            <a:ext cx="8229600" cy="6025856"/>
          </a:xfrm>
        </p:spPr>
        <p:txBody>
          <a:bodyPr>
            <a:normAutofit fontScale="62500" lnSpcReduction="20000"/>
          </a:bodyPr>
          <a:lstStyle/>
          <a:p>
            <a:r>
              <a:rPr lang="ru-RU" dirty="0"/>
              <a:t>Если на этапе размещения ГОЗ государственные заказчики определяют начальную (максимальную) цену государственного контракта исходя из цены на продукцию, принимаемой равной прогнозной цене на нее, то при соблюдении определенных в п. 107 Положения условий не требуется направления потенциальным поставщикам дополнительного запроса о цене на эту продукцию. Если же условия не соблюдены или государственный заказчик не установил начальную (максимальную) цену исходя из цены на продукцию, принимаемой равной прогнозной цене на указанную продукцию, либо если прогнозная цена на продукцию не была определена, то цена на продукцию и начальная (максимальная) цена государственного контракта определяется по правилам </a:t>
            </a:r>
            <a:r>
              <a:rPr lang="ru-RU" dirty="0" err="1"/>
              <a:t>пп</a:t>
            </a:r>
            <a:r>
              <a:rPr lang="ru-RU" dirty="0"/>
              <a:t>. 108-110 Положения. Закрепленная в них процедура предусматривает выбор государственным заказчиком потенциальных поставщиков и последующее направление им запросов о цене на продукцию. Цена на продукцию и начальная (максимальная) цена государственного контракта определяется на основе анализа полученных от этих поставщиков предложений и иной информации. Если же в установленные сроки ответ на сделанный запрос не был получен, то государственный заказчик осуществляет расчет начальной (максимальной) цены государственного контракта самостоятельно в соответствии с требованиями п. 110 Положения.</a:t>
            </a:r>
          </a:p>
          <a:p>
            <a:r>
              <a:rPr lang="ru-RU" dirty="0"/>
              <a:t>Порядок определения цены государственного контракта, заключаемого с единственным поставщиком, дифференцируется в зависимости от того, подлежит ли цена на продукцию регистрации или нет.</a:t>
            </a:r>
          </a:p>
          <a:p>
            <a:endParaRPr lang="ru-RU" dirty="0"/>
          </a:p>
        </p:txBody>
      </p:sp>
    </p:spTree>
    <p:extLst>
      <p:ext uri="{BB962C8B-B14F-4D97-AF65-F5344CB8AC3E}">
        <p14:creationId xmlns:p14="http://schemas.microsoft.com/office/powerpoint/2010/main" val="283592678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92696"/>
            <a:ext cx="9144000" cy="6165304"/>
          </a:xfrm>
        </p:spPr>
        <p:txBody>
          <a:bodyPr>
            <a:normAutofit fontScale="70000" lnSpcReduction="20000"/>
          </a:bodyPr>
          <a:lstStyle/>
          <a:p>
            <a:r>
              <a:rPr lang="ru-RU" dirty="0"/>
              <a:t>Государственная регистрация цен является одним из методов государственного регулирования цен на продукцию по ГОЗ (п. 8 ч. 1 ст. 10 Закона о </a:t>
            </a:r>
            <a:r>
              <a:rPr lang="ru-RU" dirty="0" err="1"/>
              <a:t>гособоронзаказе</a:t>
            </a:r>
            <a:r>
              <a:rPr lang="ru-RU" dirty="0"/>
              <a:t>). Суть данного метода заключается в проведении уполномоченным органом проверки расчета предварительно согласованной между государственным заказчиком и единственным поставщиком цены единицы товара и ее последующей фиксации в реестре при условии правильности этого расчета. Цена единицы товара, используемая при определении цены государственного контракта, не должна превышать зарегистрированную цену.</a:t>
            </a:r>
          </a:p>
          <a:p>
            <a:r>
              <a:rPr lang="ru-RU" dirty="0"/>
              <a:t>Перечень продукции, цена на которую подлежит регистрации, закреплен в п. 115 Положения, а исключения из него - в п. 116 Положения.</a:t>
            </a:r>
          </a:p>
          <a:p>
            <a:r>
              <a:rPr lang="ru-RU" dirty="0"/>
              <a:t>В зависимости от вида продукции регистрацию цен осуществляют либо ФАС России, либо Государственная корпорация по атомной энергии "</a:t>
            </a:r>
            <a:r>
              <a:rPr lang="ru-RU" dirty="0" err="1"/>
              <a:t>Росатом</a:t>
            </a:r>
            <a:r>
              <a:rPr lang="ru-RU" dirty="0"/>
              <a:t>".</a:t>
            </a:r>
          </a:p>
          <a:p>
            <a:r>
              <a:rPr lang="ru-RU" dirty="0"/>
              <a:t>Регистрация цены единицы товара с указанием вида цены осуществляется после определения цены единицы продукции, но до заключения соответствующего государственного контракта, а при пересмотре базовой цены единицы товара и (или) переводе в фиксированную цену других видов цен на товар в соответствии с условиями государственного контракта - до заключения дополнительного соглашения к такому государственному контракту.</a:t>
            </a:r>
          </a:p>
          <a:p>
            <a:endParaRPr lang="ru-RU" dirty="0"/>
          </a:p>
        </p:txBody>
      </p:sp>
    </p:spTree>
    <p:extLst>
      <p:ext uri="{BB962C8B-B14F-4D97-AF65-F5344CB8AC3E}">
        <p14:creationId xmlns:p14="http://schemas.microsoft.com/office/powerpoint/2010/main" val="286578701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548680"/>
            <a:ext cx="9144000" cy="6309320"/>
          </a:xfrm>
        </p:spPr>
        <p:txBody>
          <a:bodyPr>
            <a:normAutofit fontScale="70000" lnSpcReduction="20000"/>
          </a:bodyPr>
          <a:lstStyle/>
          <a:p>
            <a:r>
              <a:rPr lang="ru-RU" dirty="0"/>
              <a:t>Цена единицы продукции определяется исходя из прогнозной цены либо в порядке, предусмотренном Положением для случая, если прогнозная цена единицы продукции не определялась. В последнем случае, а также при несогласии потенциального единственного поставщика с предложением государственного заказчика о заключении государственного контракта на поставку товара по цене за единицу, не превышающей ее прогнозную цену, либо если предлагаемая государственным заказчиком цена единицы товара не превышает ее прогнозную цену, но при этом ФАС России не выдавалось заключение о прогнозной цене единицы продукции на соответствующий период, государственный заказчик в целях определения цены государственного контракта, заключаемого с единственным поставщиком на поставку товара по цене, подлежащей регистрации, должен направить потенциальному единственному поставщику запрос о цене единицы продукции. По результатам проверки полученного в ответ на запрос предложения поставщика о цене государственный заказчик должен подготовить заключение и направить его вместе с рядом иных документов в ФАС России для регистрации цены единицы товара.</a:t>
            </a:r>
          </a:p>
          <a:p>
            <a:r>
              <a:rPr lang="ru-RU" dirty="0"/>
              <a:t>После регистрации цена единицы продукции используется для окончательного определения цены государственного контракта с единственным поставщиком и подлежит указанию в нем наряду с видом цены, который также должен быть определен.</a:t>
            </a:r>
          </a:p>
          <a:p>
            <a:endParaRPr lang="ru-RU" dirty="0"/>
          </a:p>
        </p:txBody>
      </p:sp>
    </p:spTree>
    <p:extLst>
      <p:ext uri="{BB962C8B-B14F-4D97-AF65-F5344CB8AC3E}">
        <p14:creationId xmlns:p14="http://schemas.microsoft.com/office/powerpoint/2010/main" val="201856527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92696"/>
            <a:ext cx="8229600" cy="5881840"/>
          </a:xfrm>
        </p:spPr>
        <p:txBody>
          <a:bodyPr>
            <a:normAutofit fontScale="70000" lnSpcReduction="20000"/>
          </a:bodyPr>
          <a:lstStyle/>
          <a:p>
            <a:r>
              <a:rPr lang="ru-RU" dirty="0"/>
              <a:t>В отдельных случаях может потребоваться повторная регистрация цены. Речь идет о ситуациях, когда государственный контракт заключен по ориентировочной (уточняемой) цене или цене, возмещающей издержки, и после перевода указанных видов цен в фиксированную цену эта цена превышает установленный государственным контрактом уровень ориентировочной (уточняемой) цены на товар или цены, возмещающей издержки. Если в связи с повторной регистрацией потребуется увеличение цены государственного контракта, то решение по данному вопросу может быть принято после внесения необходимых изменений в ГОЗ. Ранее действовавшие правила не предусматривали в указанной ситуации повторной регистрации цены. </a:t>
            </a:r>
            <a:endParaRPr lang="ru-RU" dirty="0" smtClean="0"/>
          </a:p>
          <a:p>
            <a:r>
              <a:rPr lang="ru-RU" dirty="0" smtClean="0"/>
              <a:t>При </a:t>
            </a:r>
            <a:r>
              <a:rPr lang="ru-RU" dirty="0"/>
              <a:t>осуществлении закупок по государственному контракту, заключаемому с единственным поставщиком, на поставку продукции, цена на которую не подлежит регистрации, государственные заказчики ГОЗ определяют цену такого государственного контракта в порядке, который установлен </a:t>
            </a:r>
            <a:r>
              <a:rPr lang="ru-RU" dirty="0" err="1"/>
              <a:t>пп</a:t>
            </a:r>
            <a:r>
              <a:rPr lang="ru-RU" dirty="0"/>
              <a:t>. 148-165 Положения.</a:t>
            </a:r>
          </a:p>
          <a:p>
            <a:r>
              <a:rPr lang="ru-RU" dirty="0"/>
              <a:t>Как и в случае с ценой единицы продукции, подлежащей регистрации, порядок определения цены единицы продукции, не подлежащей регистрации, зависит от того, была ли сформирована прогнозная цена.</a:t>
            </a:r>
          </a:p>
          <a:p>
            <a:endParaRPr lang="ru-RU" dirty="0"/>
          </a:p>
        </p:txBody>
      </p:sp>
    </p:spTree>
    <p:extLst>
      <p:ext uri="{BB962C8B-B14F-4D97-AF65-F5344CB8AC3E}">
        <p14:creationId xmlns:p14="http://schemas.microsoft.com/office/powerpoint/2010/main" val="41315343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20688"/>
            <a:ext cx="9144000" cy="6237312"/>
          </a:xfrm>
        </p:spPr>
        <p:txBody>
          <a:bodyPr>
            <a:normAutofit fontScale="70000" lnSpcReduction="20000"/>
          </a:bodyPr>
          <a:lstStyle/>
          <a:p>
            <a:r>
              <a:rPr lang="ru-RU" dirty="0"/>
              <a:t>При условии наличия прогнозной цены, сформированной на период, соответствующий периоду действия заключаемого государственного контракта, а также если цена на продукцию подлежит определению методом анализа рыночных индикаторов, методом сравнимой цены или затратным методом, государственный заказчик вправе уведомить потенциального единственного поставщика о готовности заключить с ним государственный контракт на поставку продукции по цене за единицу продукции, не превышающей ее прогнозную цену, с указанием величины и вида цены. Если согласие поставщика на это получено, то цена единицы продукции устанавливается в согласованном с потенциальным единственным поставщиком размере, не превышающем прогнозную цену на нее.</a:t>
            </a:r>
          </a:p>
          <a:p>
            <a:r>
              <a:rPr lang="ru-RU" dirty="0"/>
              <a:t>При обоснованном несогласии поставщика, а также в случае отсутствия сформированной прогнозной цены государственный заказчик направляет поставщику запрос о цене единицы продукции.</a:t>
            </a:r>
          </a:p>
          <a:p>
            <a:r>
              <a:rPr lang="ru-RU" dirty="0"/>
              <a:t>Если согласно требованиям Положения поставщик применял при подготовке своего ценового предложения метод анализа рыночных индикаторов, метод сравнимой цены или затратный метод, то государственный заказчик после получения данного предложения и на основе его анализа формирует цену государственного контракта, устанавливая цену на продукцию в согласованном с поставщиком размере.</a:t>
            </a:r>
          </a:p>
          <a:p>
            <a:endParaRPr lang="ru-RU" dirty="0"/>
          </a:p>
        </p:txBody>
      </p:sp>
    </p:spTree>
    <p:extLst>
      <p:ext uri="{BB962C8B-B14F-4D97-AF65-F5344CB8AC3E}">
        <p14:creationId xmlns:p14="http://schemas.microsoft.com/office/powerpoint/2010/main" val="205984946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92696"/>
            <a:ext cx="8229600" cy="5881840"/>
          </a:xfrm>
        </p:spPr>
        <p:txBody>
          <a:bodyPr>
            <a:normAutofit fontScale="62500" lnSpcReduction="20000"/>
          </a:bodyPr>
          <a:lstStyle/>
          <a:p>
            <a:r>
              <a:rPr lang="ru-RU" dirty="0"/>
              <a:t>Если цена единицы продукции подлежит определению методом индексации базовой цены или методом индексации по статьям затрат, то содержание ценового предложения потенциального единственного поставщика зависит от наличия в текущем году существенных изменений условий поставки </a:t>
            </a:r>
            <a:r>
              <a:rPr lang="ru-RU" dirty="0" smtClean="0"/>
              <a:t>продукции. </a:t>
            </a:r>
            <a:r>
              <a:rPr lang="ru-RU" dirty="0"/>
              <a:t>Так, в случае отсутствия существенных изменений базовая цена единицы продукции не пересматривается, а цена единицы рассчитывается поставщиком с использованием актуальных значений индексов. При подтверждении информации о наличии существенных изменений условий поставки продукции государственный заказчик направляет соответствующее уведомление потенциальному единственному поставщику с предложением осуществить перерасчет базовой цены единицы продукции. Перерасчет осуществляется затратным методом.</a:t>
            </a:r>
          </a:p>
          <a:p>
            <a:r>
              <a:rPr lang="ru-RU" dirty="0"/>
              <a:t>Наличие существенных изменений условий поставки продукции может повлиять на условия уже заключенного с единственным поставщиком государственного контракта на поставку продукции, цена на которую определяется и может уточняться с применением метода индексации базовой цены или метода индексации по статьям затрат. При подтверждении наличия существенных изменений перерасчет базовой цены единицы продукции и уточнение цены единицы продукции с заключением дополнительного соглашения к государственному контракту осуществляются по предложению одной из сторон этого государственного контракта, но не чаще одного раза в календарный год.</a:t>
            </a:r>
          </a:p>
          <a:p>
            <a:endParaRPr lang="ru-RU" dirty="0"/>
          </a:p>
        </p:txBody>
      </p:sp>
    </p:spTree>
    <p:extLst>
      <p:ext uri="{BB962C8B-B14F-4D97-AF65-F5344CB8AC3E}">
        <p14:creationId xmlns:p14="http://schemas.microsoft.com/office/powerpoint/2010/main" val="272342390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92696"/>
            <a:ext cx="9036496" cy="5881840"/>
          </a:xfrm>
        </p:spPr>
        <p:txBody>
          <a:bodyPr>
            <a:normAutofit fontScale="62500" lnSpcReduction="20000"/>
          </a:bodyPr>
          <a:lstStyle/>
          <a:p>
            <a:r>
              <a:rPr lang="ru-RU" dirty="0"/>
              <a:t>В случае если при заключении государственного контракта цена единицы продукции была определена как ориентировочная (уточняемая) цена либо как цена, возмещающая издержки, такая цена единицы продукции подлежит переводу в фиксированную цену.</a:t>
            </a:r>
          </a:p>
          <a:p>
            <a:r>
              <a:rPr lang="ru-RU" dirty="0"/>
              <a:t>Заметим, что в случае если условиями государственного контракта на поставку продукции по ГОЗ предусматривается возможность изменения цены единицы продукции с применением метода индексации базовой цены или метода индексации по статьям затрат, но в связи с таким изменением возникла необходимость увеличения цены государственного контракта, то изменение цены государственного контракта осуществляется только при условии определения источников финансирования соответствующих дополнительных расходов и внесения при необходимости изменений в ГОЗ.</a:t>
            </a:r>
          </a:p>
          <a:p>
            <a:r>
              <a:rPr lang="ru-RU" dirty="0"/>
              <a:t>Подводя итог, отметим следующее. Безусловно, систематизация нормативных правовых актов о ценообразовании в сфере ГОЗ значительно упростит работу участников контрактной системы в сфере федеральных закупок в рамках ГОЗ, а также поставщиков, входящих в кооперацию головного исполнителя. Вместе с тем, одна из ключевых проблем ценообразования - существующее ограничение размера прибыли организаций ОПК - не получила, на наш взгляд, надлежащего разрешения. Предложенный Правительством Российской Федерации "расширенный индексный подход" не устраняет причин заинтересованности указанных организаций в увеличении своих издержек, а возможное несоответствие индексов реальному состоянию российской экономики порождает риски снижения рентабельности производства продукции военного и специального назначения.</a:t>
            </a:r>
          </a:p>
          <a:p>
            <a:endParaRPr lang="ru-RU" dirty="0"/>
          </a:p>
        </p:txBody>
      </p:sp>
    </p:spTree>
    <p:extLst>
      <p:ext uri="{BB962C8B-B14F-4D97-AF65-F5344CB8AC3E}">
        <p14:creationId xmlns:p14="http://schemas.microsoft.com/office/powerpoint/2010/main" val="402109441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2800" b="1" dirty="0"/>
              <a:t>Внесены изменения в правила государственного регулирования цен на продукцию, поставляемую по </a:t>
            </a:r>
            <a:r>
              <a:rPr lang="ru-RU" sz="2800" b="1" dirty="0" err="1"/>
              <a:t>гособоронзаказу</a:t>
            </a:r>
            <a:r>
              <a:rPr lang="ru-RU" sz="2800" dirty="0"/>
              <a:t/>
            </a:r>
            <a:br>
              <a:rPr lang="ru-RU" sz="2800" dirty="0"/>
            </a:br>
            <a:endParaRPr lang="ru-RU" sz="2800" dirty="0"/>
          </a:p>
        </p:txBody>
      </p:sp>
      <p:sp>
        <p:nvSpPr>
          <p:cNvPr id="3" name="Объект 2"/>
          <p:cNvSpPr>
            <a:spLocks noGrp="1"/>
          </p:cNvSpPr>
          <p:nvPr>
            <p:ph idx="1"/>
          </p:nvPr>
        </p:nvSpPr>
        <p:spPr/>
        <p:txBody>
          <a:bodyPr>
            <a:normAutofit fontScale="70000" lnSpcReduction="20000"/>
          </a:bodyPr>
          <a:lstStyle/>
          <a:p>
            <a:r>
              <a:rPr lang="ru-RU" dirty="0" smtClean="0"/>
              <a:t>Постановление </a:t>
            </a:r>
            <a:r>
              <a:rPr lang="ru-RU" dirty="0"/>
              <a:t>Правительства РФ от 23 июня 2025 г. N 936</a:t>
            </a:r>
          </a:p>
          <a:p>
            <a:r>
              <a:rPr lang="ru-RU" dirty="0"/>
              <a:t>Правительство РФ скорректировало требования к порядку документального подтверждения обоснованности прогнозной цены продукции, поставляемой по </a:t>
            </a:r>
            <a:r>
              <a:rPr lang="ru-RU" dirty="0" err="1"/>
              <a:t>гособоронзаказу</a:t>
            </a:r>
            <a:r>
              <a:rPr lang="ru-RU" dirty="0"/>
              <a:t>, установленные Положением о государственном регулировании цен на продукцию, поставляемую по государственному оборонному заказу (далее - Положение), утвержденным постановлением от 02.12.2017 N 1465.</a:t>
            </a:r>
          </a:p>
          <a:p>
            <a:r>
              <a:rPr lang="ru-RU" dirty="0"/>
              <a:t>В частности, согласно новой редакции абзацев 4-8 подп. "г" п. 37 Положения в случае применения затратного метода заказчику предоставляются в том числе документы, раскрывающие затраты на выполнение работ (услуг) сторонними организациями.</a:t>
            </a:r>
          </a:p>
          <a:p>
            <a:r>
              <a:rPr lang="ru-RU" dirty="0"/>
              <a:t>Указанные изменения вступают в силу 2 июля текущего года.</a:t>
            </a:r>
          </a:p>
        </p:txBody>
      </p:sp>
    </p:spTree>
    <p:extLst>
      <p:ext uri="{BB962C8B-B14F-4D97-AF65-F5344CB8AC3E}">
        <p14:creationId xmlns:p14="http://schemas.microsoft.com/office/powerpoint/2010/main" val="390604361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2800" b="1" dirty="0"/>
              <a:t>Какие источники информации могут использоваться для определения цены по методу анализа рыночных идентификаторов при </a:t>
            </a:r>
            <a:r>
              <a:rPr lang="ru-RU" sz="2800" b="1" dirty="0" err="1"/>
              <a:t>гособоронзаказе</a:t>
            </a:r>
            <a:r>
              <a:rPr lang="ru-RU" sz="2800" b="1" dirty="0"/>
              <a:t>?</a:t>
            </a:r>
            <a:r>
              <a:rPr lang="ru-RU" sz="2800" dirty="0"/>
              <a:t/>
            </a:r>
            <a:br>
              <a:rPr lang="ru-RU" sz="2800" dirty="0"/>
            </a:br>
            <a:endParaRPr lang="ru-RU" sz="2800" dirty="0"/>
          </a:p>
        </p:txBody>
      </p:sp>
      <p:sp>
        <p:nvSpPr>
          <p:cNvPr id="3" name="Объект 2"/>
          <p:cNvSpPr>
            <a:spLocks noGrp="1"/>
          </p:cNvSpPr>
          <p:nvPr>
            <p:ph idx="1"/>
          </p:nvPr>
        </p:nvSpPr>
        <p:spPr/>
        <p:txBody>
          <a:bodyPr>
            <a:normAutofit fontScale="92500" lnSpcReduction="20000"/>
          </a:bodyPr>
          <a:lstStyle/>
          <a:p>
            <a:r>
              <a:rPr lang="ru-RU" dirty="0"/>
              <a:t> </a:t>
            </a:r>
          </a:p>
          <a:p>
            <a:r>
              <a:rPr lang="ru-RU" dirty="0"/>
              <a:t>В Положении закреплен следующий набор основных методов определения цены на продукцию:</a:t>
            </a:r>
          </a:p>
          <a:p>
            <a:r>
              <a:rPr lang="ru-RU" dirty="0"/>
              <a:t>1) метод анализа рыночных индикаторов;</a:t>
            </a:r>
          </a:p>
          <a:p>
            <a:r>
              <a:rPr lang="ru-RU" dirty="0"/>
              <a:t>2) метод сравнимой цены;</a:t>
            </a:r>
          </a:p>
          <a:p>
            <a:r>
              <a:rPr lang="ru-RU" dirty="0"/>
              <a:t>3) затратный метод.</a:t>
            </a:r>
          </a:p>
          <a:p>
            <a:r>
              <a:rPr lang="ru-RU" dirty="0"/>
              <a:t>Кроме того, Положение предусматривает возможность применения двух методов, вторичных по отношению к затратному методу, - метода индексации базовой цены и метода индексации по статьям затрат.</a:t>
            </a:r>
          </a:p>
          <a:p>
            <a:endParaRPr lang="ru-RU" dirty="0"/>
          </a:p>
        </p:txBody>
      </p:sp>
    </p:spTree>
    <p:extLst>
      <p:ext uri="{BB962C8B-B14F-4D97-AF65-F5344CB8AC3E}">
        <p14:creationId xmlns:p14="http://schemas.microsoft.com/office/powerpoint/2010/main" val="178054182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92696"/>
            <a:ext cx="9144000" cy="6165304"/>
          </a:xfrm>
        </p:spPr>
        <p:txBody>
          <a:bodyPr>
            <a:normAutofit fontScale="77500" lnSpcReduction="20000"/>
          </a:bodyPr>
          <a:lstStyle/>
          <a:p>
            <a:r>
              <a:rPr lang="ru-RU" dirty="0"/>
              <a:t>Методы определения цены базируются на приоритете использования информации о рыночных ценах на продукцию. Как следует из </a:t>
            </a:r>
            <a:r>
              <a:rPr lang="ru-RU" dirty="0" err="1"/>
              <a:t>пп</a:t>
            </a:r>
            <a:r>
              <a:rPr lang="ru-RU" dirty="0"/>
              <a:t>. 9-14 Положения, при определении цены на продукцию, которая обращается на конкурентном рынке, должны применяться рыночные методы формирования стоимости - </a:t>
            </a:r>
            <a:r>
              <a:rPr lang="ru-RU" b="1" dirty="0"/>
              <a:t>метод анализа рыночных индикаторов или метод сравнимой цены</a:t>
            </a:r>
            <a:r>
              <a:rPr lang="ru-RU" dirty="0"/>
              <a:t>. </a:t>
            </a:r>
            <a:endParaRPr lang="ru-RU" dirty="0" smtClean="0"/>
          </a:p>
          <a:p>
            <a:r>
              <a:rPr lang="ru-RU" dirty="0" smtClean="0"/>
              <a:t>Сущность </a:t>
            </a:r>
            <a:r>
              <a:rPr lang="ru-RU" dirty="0"/>
              <a:t>первого состоит в установлении цены на продукцию на уровне, не превышающем цену на эту продукцию, сложившуюся на бирже (биржевой индикатор) либо определенную в соответствии с данными официальной статистической информации. </a:t>
            </a:r>
            <a:endParaRPr lang="ru-RU" dirty="0" smtClean="0"/>
          </a:p>
          <a:p>
            <a:r>
              <a:rPr lang="ru-RU" dirty="0" smtClean="0"/>
              <a:t>Второй </a:t>
            </a:r>
            <a:r>
              <a:rPr lang="ru-RU" dirty="0"/>
              <a:t>метод используется в случае неприменимости метода анализа рыночных индикаторов при условии обращения на соответствующем рынке товаров, работ, услуг сравнимой </a:t>
            </a:r>
            <a:r>
              <a:rPr lang="ru-RU" dirty="0" smtClean="0"/>
              <a:t>продукции </a:t>
            </a:r>
            <a:r>
              <a:rPr lang="ru-RU" dirty="0"/>
              <a:t>либо если уполномоченными государственными или муниципальными органами утверждены в установленном порядке соответствующие тарифы (цены) на рассматриваемую продукцию. Этот метод заключается в установлении цены на продукцию, не превышающей цену на сравнимую продукцию, сложившуюся на соответствующем товарном рынке (рыночную цену</a:t>
            </a:r>
            <a:r>
              <a:rPr lang="ru-RU" dirty="0" smtClean="0"/>
              <a:t>).</a:t>
            </a:r>
            <a:endParaRPr lang="ru-RU" dirty="0"/>
          </a:p>
          <a:p>
            <a:endParaRPr lang="ru-RU" dirty="0"/>
          </a:p>
        </p:txBody>
      </p:sp>
    </p:spTree>
    <p:extLst>
      <p:ext uri="{BB962C8B-B14F-4D97-AF65-F5344CB8AC3E}">
        <p14:creationId xmlns:p14="http://schemas.microsoft.com/office/powerpoint/2010/main" val="413313279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92696"/>
            <a:ext cx="8229600" cy="5881840"/>
          </a:xfrm>
        </p:spPr>
        <p:txBody>
          <a:bodyPr>
            <a:normAutofit fontScale="85000" lnSpcReduction="20000"/>
          </a:bodyPr>
          <a:lstStyle/>
          <a:p>
            <a:r>
              <a:rPr lang="ru-RU" dirty="0"/>
              <a:t>Под сравнимой в Положении (</a:t>
            </a:r>
            <a:r>
              <a:rPr lang="ru-RU" u="sng" dirty="0" err="1"/>
              <a:t>абз</a:t>
            </a:r>
            <a:r>
              <a:rPr lang="ru-RU" u="sng" dirty="0"/>
              <a:t>. 4 п. 2</a:t>
            </a:r>
            <a:r>
              <a:rPr lang="ru-RU" dirty="0"/>
              <a:t>) понимается продукция, идентичная или однородная рассматриваемой, реализация которой осуществлялась в сопоставимых условиях в период, не превышающий двух лет до даты определения цены на рассматриваемую продукцию, и обладающая потребительскими свойствами, позволяющими заменить рассматриваемую продукцию (с учетом наличия необходимых лицензий у производителей этой продукции), либо продукция, являющаяся взаимозаменяемой по отношению к рассматриваемой в соответствии с законодательством Российской Федерации о защите конкуренции</a:t>
            </a:r>
            <a:r>
              <a:rPr lang="ru-RU" dirty="0" smtClean="0"/>
              <a:t>.</a:t>
            </a:r>
          </a:p>
          <a:p>
            <a:endParaRPr lang="ru-RU" dirty="0"/>
          </a:p>
          <a:p>
            <a:r>
              <a:rPr lang="ru-RU" dirty="0"/>
              <a:t>Определенной процедуры, которую необходимо провести при определении цены контракта методом сравнимых цен при </a:t>
            </a:r>
            <a:r>
              <a:rPr lang="ru-RU" dirty="0" err="1"/>
              <a:t>гособоронзаказе</a:t>
            </a:r>
            <a:r>
              <a:rPr lang="ru-RU" dirty="0"/>
              <a:t>, на законодательном уровне не установлено.</a:t>
            </a:r>
          </a:p>
          <a:p>
            <a:endParaRPr lang="ru-RU" dirty="0"/>
          </a:p>
        </p:txBody>
      </p:sp>
    </p:spTree>
    <p:extLst>
      <p:ext uri="{BB962C8B-B14F-4D97-AF65-F5344CB8AC3E}">
        <p14:creationId xmlns:p14="http://schemas.microsoft.com/office/powerpoint/2010/main" val="212966463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20688"/>
            <a:ext cx="8229600" cy="1066800"/>
          </a:xfrm>
        </p:spPr>
        <p:txBody>
          <a:bodyPr>
            <a:noAutofit/>
          </a:bodyPr>
          <a:lstStyle/>
          <a:p>
            <a:pPr algn="ctr"/>
            <a:r>
              <a:rPr lang="ru-RU" sz="2400" b="1" dirty="0"/>
              <a:t>Какие санкции могут быть применены ФАС при неправильном выборе метода определения цены (например цена определена методом сравнимых цен, а должен быть применен затратный метод)?</a:t>
            </a:r>
            <a:endParaRPr lang="ru-RU" sz="2400" dirty="0"/>
          </a:p>
        </p:txBody>
      </p:sp>
      <p:sp>
        <p:nvSpPr>
          <p:cNvPr id="3" name="Объект 2"/>
          <p:cNvSpPr>
            <a:spLocks noGrp="1"/>
          </p:cNvSpPr>
          <p:nvPr>
            <p:ph idx="1"/>
          </p:nvPr>
        </p:nvSpPr>
        <p:spPr>
          <a:xfrm>
            <a:off x="0" y="1988840"/>
            <a:ext cx="9144000" cy="4869160"/>
          </a:xfrm>
        </p:spPr>
        <p:txBody>
          <a:bodyPr>
            <a:normAutofit fontScale="55000" lnSpcReduction="20000"/>
          </a:bodyPr>
          <a:lstStyle/>
          <a:p>
            <a:r>
              <a:rPr lang="ru-RU" dirty="0"/>
              <a:t>Санкции, которые могут быть применены ФАС при неправильном выборе метода определения цены - привлечение к административной ответственности согласно ч. 2 ст. 7.29.3 КоАП РФ</a:t>
            </a:r>
            <a:r>
              <a:rPr lang="ru-RU" dirty="0" smtClean="0"/>
              <a:t>.</a:t>
            </a:r>
          </a:p>
          <a:p>
            <a:endParaRPr lang="ru-RU" dirty="0"/>
          </a:p>
          <a:p>
            <a:r>
              <a:rPr lang="ru-RU" b="1" dirty="0"/>
              <a:t>Можно ли объединить и составить один протокол по двум разным статьям: ч. 2 ст. 7.29.3 и ч. 10 ст. 7.32 КоАП РФ (нарушения выявлены в ходе одного финансового контрольного мероприятия)?</a:t>
            </a:r>
            <a:endParaRPr lang="ru-RU" dirty="0"/>
          </a:p>
          <a:p>
            <a:r>
              <a:rPr lang="ru-RU" dirty="0"/>
              <a:t>Да, можно. С учетом изложенного ниже.</a:t>
            </a:r>
          </a:p>
          <a:p>
            <a:r>
              <a:rPr lang="ru-RU" dirty="0"/>
              <a:t>Норма ч. 1 ст. 29.9 КоАП РФ закрепляет принцип "одно дело - одно постановление" (см. также постановление ВС РФ от 07.03.2018 N 20-АД18-3).</a:t>
            </a:r>
          </a:p>
          <a:p>
            <a:r>
              <a:rPr lang="ru-RU" dirty="0"/>
              <a:t>При вынесении постановления должностное лицо, как правило, должно руководствоваться ч. 1 ст. 4.4 КоАП РФ, согласно которой наказание назначается за каждое совершенное административное правонарушение, даже если нарушитель совершил их несколько. То есть сколько нарушений, столько и постановлений о наказании.</a:t>
            </a:r>
          </a:p>
          <a:p>
            <a:r>
              <a:rPr lang="ru-RU" dirty="0"/>
              <a:t>Отметим, что факт выявления всех нарушений во время одной проверки не имеет значения (см., например, постановления ВС РФ от 14.04.2017 N 74-АД17-5 и от 01.03.2017 N 84-АД17-1).</a:t>
            </a:r>
          </a:p>
          <a:p>
            <a:r>
              <a:rPr lang="ru-RU" dirty="0"/>
              <a:t>Согласно ч. 2 ст. 4.4 КоАП РФ при совершении лицом одного действия (бездействия), содержащего составы административных правонарушений, ответственность за которые предусмотрена двумя и более статьями (частями статей) настоящего Кодекса и рассмотрение дел о которых подведомственно одному и тому же судье, органу, должностному лицу, административное наказание назначается в пределах санкции, предусматривающей назначение лицу, совершившему указанное действие (бездействие), более строгого административного наказания.</a:t>
            </a:r>
          </a:p>
          <a:p>
            <a:endParaRPr lang="ru-RU" dirty="0"/>
          </a:p>
        </p:txBody>
      </p:sp>
    </p:spTree>
    <p:extLst>
      <p:ext uri="{BB962C8B-B14F-4D97-AF65-F5344CB8AC3E}">
        <p14:creationId xmlns:p14="http://schemas.microsoft.com/office/powerpoint/2010/main" val="384745385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92696"/>
            <a:ext cx="8229600" cy="5881840"/>
          </a:xfrm>
        </p:spPr>
        <p:txBody>
          <a:bodyPr>
            <a:normAutofit fontScale="70000" lnSpcReduction="20000"/>
          </a:bodyPr>
          <a:lstStyle/>
          <a:p>
            <a:r>
              <a:rPr lang="ru-RU" dirty="0"/>
              <a:t>Согласно п. 4 Пленума ПВС РФ от 24.03.2005 N 5 если из протоколов об административных правонарушениях усматривается наличие оснований для назначения административного наказания по правилам части 2 статьи 4.4 КоАП РФ, то следует вынести определение об объединении таких материалов и рассмотреть их в одном производстве с вынесением одного постановления.</a:t>
            </a:r>
          </a:p>
          <a:p>
            <a:r>
              <a:rPr lang="ru-RU" dirty="0"/>
              <a:t>То есть, по нашему мнению, объединить материалы и рассмотреть их в одном производстве с вынесением одного постановления должностное лицо может только при наличии "идеальной совокупности", то есть при совершении лицом одного действия (бездействия), содержащего составы административных правонарушений, ответственность за которые предусмотрена ч. 2 ст. 7.29.3 КоАП РФ и ч. 10 ст. 7.32 КоАП РФ и рассмотрение дел о которых подведомственно одному и тому же должностному лицу.</a:t>
            </a:r>
          </a:p>
          <a:p>
            <a:r>
              <a:rPr lang="ru-RU" dirty="0"/>
              <a:t>Следовательно, полагаем, что да, должностное лицо может объединить в одно производство материалы по разным статьям, но только совершенные одним действием (бездействием).</a:t>
            </a:r>
          </a:p>
          <a:p>
            <a:endParaRPr lang="ru-RU" dirty="0"/>
          </a:p>
        </p:txBody>
      </p:sp>
    </p:spTree>
    <p:extLst>
      <p:ext uri="{BB962C8B-B14F-4D97-AF65-F5344CB8AC3E}">
        <p14:creationId xmlns:p14="http://schemas.microsoft.com/office/powerpoint/2010/main" val="346765110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Судебная практика, которая может быть Вам полезна:</a:t>
            </a:r>
            <a:br>
              <a:rPr lang="ru-RU" dirty="0"/>
            </a:br>
            <a:endParaRPr lang="ru-RU" dirty="0"/>
          </a:p>
        </p:txBody>
      </p:sp>
      <p:sp>
        <p:nvSpPr>
          <p:cNvPr id="3" name="Объект 2"/>
          <p:cNvSpPr>
            <a:spLocks noGrp="1"/>
          </p:cNvSpPr>
          <p:nvPr>
            <p:ph idx="1"/>
          </p:nvPr>
        </p:nvSpPr>
        <p:spPr/>
        <p:txBody>
          <a:bodyPr>
            <a:normAutofit lnSpcReduction="10000"/>
          </a:bodyPr>
          <a:lstStyle/>
          <a:p>
            <a:r>
              <a:rPr lang="ru-RU" dirty="0" smtClean="0"/>
              <a:t>-</a:t>
            </a:r>
            <a:r>
              <a:rPr lang="ru-RU" dirty="0"/>
              <a:t> решение Новосибирского областного суда от 20 сентября 2022 г. по делу N 7а-596/2022;</a:t>
            </a:r>
          </a:p>
          <a:p>
            <a:r>
              <a:rPr lang="ru-RU" dirty="0"/>
              <a:t>- решение Верховного Суда Республики Коми от 23 мая 2018 г. по делу N 21-388/2018;</a:t>
            </a:r>
          </a:p>
          <a:p>
            <a:r>
              <a:rPr lang="ru-RU" dirty="0"/>
              <a:t>- решение Ленинского районного суда г. Чебоксары Чувашской Республики - Чувашии от 24 февраля 2021 г. по делу N 12-79/2021.</a:t>
            </a:r>
          </a:p>
          <a:p>
            <a:r>
              <a:rPr lang="ru-RU" dirty="0"/>
              <a:t/>
            </a:r>
            <a:br>
              <a:rPr lang="ru-RU" dirty="0"/>
            </a:br>
            <a:endParaRPr lang="ru-RU" dirty="0"/>
          </a:p>
        </p:txBody>
      </p:sp>
    </p:spTree>
    <p:extLst>
      <p:ext uri="{BB962C8B-B14F-4D97-AF65-F5344CB8AC3E}">
        <p14:creationId xmlns:p14="http://schemas.microsoft.com/office/powerpoint/2010/main" val="221060538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2800" b="1" dirty="0"/>
              <a:t>Можно ли для расчета обоснования НМЦК (Закон N 44-ФЗ) использовать коммерческие предложения от аффилированных лиц?</a:t>
            </a:r>
            <a:r>
              <a:rPr lang="ru-RU" sz="2800" dirty="0"/>
              <a:t/>
            </a:r>
            <a:br>
              <a:rPr lang="ru-RU" sz="2800" dirty="0"/>
            </a:br>
            <a:endParaRPr lang="ru-RU" sz="2800" dirty="0"/>
          </a:p>
        </p:txBody>
      </p:sp>
      <p:sp>
        <p:nvSpPr>
          <p:cNvPr id="3" name="Объект 2"/>
          <p:cNvSpPr>
            <a:spLocks noGrp="1"/>
          </p:cNvSpPr>
          <p:nvPr>
            <p:ph idx="1"/>
          </p:nvPr>
        </p:nvSpPr>
        <p:spPr/>
        <p:txBody>
          <a:bodyPr>
            <a:normAutofit fontScale="92500" lnSpcReduction="20000"/>
          </a:bodyPr>
          <a:lstStyle/>
          <a:p>
            <a:r>
              <a:rPr lang="ru-RU" dirty="0" smtClean="0"/>
              <a:t>Федеральным </a:t>
            </a:r>
            <a:r>
              <a:rPr lang="ru-RU" dirty="0"/>
              <a:t>законом от 05.04.2013 N 44-ФЗ "О контрактной системе в сфере закупок товаров, работ, услуг для обеспечения государственных и муниципальных нужд" (далее - Закон N 44-ФЗ) не установлен запрет на использование в целях обоснования НМЦК информации, полученной от аффилированных лиц. Данный вывод подтверждается позицией Минфина России, изложенной в письмах от 12.12.2017 N 24-01-09/82766, от 18.05.2020 N 24-03-08/40635.</a:t>
            </a:r>
          </a:p>
          <a:p>
            <a:r>
              <a:rPr lang="ru-RU" dirty="0"/>
              <a:t>Вместе с тем отметим, что правоприменительная практика по данному вопросу неоднозначна.</a:t>
            </a:r>
          </a:p>
          <a:p>
            <a:endParaRPr lang="ru-RU" dirty="0"/>
          </a:p>
        </p:txBody>
      </p:sp>
    </p:spTree>
    <p:extLst>
      <p:ext uri="{BB962C8B-B14F-4D97-AF65-F5344CB8AC3E}">
        <p14:creationId xmlns:p14="http://schemas.microsoft.com/office/powerpoint/2010/main" val="213314582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92696"/>
            <a:ext cx="8229600" cy="6165304"/>
          </a:xfrm>
        </p:spPr>
        <p:txBody>
          <a:bodyPr>
            <a:normAutofit fontScale="85000" lnSpcReduction="20000"/>
          </a:bodyPr>
          <a:lstStyle/>
          <a:p>
            <a:r>
              <a:rPr lang="ru-RU" dirty="0"/>
              <a:t>В ряде случаев контролирующие органы и суды, ссылаясь, в частности, на вышеупомянутые письма Минфина России, признают правомерным использование коммерческих предложений, полученных от аффилированных лиц при обосновании НМЦК (смотрите, например, решение Управления Федеральной антимонопольной службы по Новосибирской области от 22 августа 2022 г. N 054/06/100-1264/2022, постановление Арбитражного суда Северо-Западного округа от 12 сентября 2022 г. N Ф07-11647/22 по делу N А13-11101/2021, решение Красноармейского районного суда г. Волгограда Волгоградской области от 28 октября 2022 г. по делу N 12-210/2022, решение Волгоградского областного суда от 18 января 2023 г. по делу N 07-17/2023, решение </a:t>
            </a:r>
            <a:r>
              <a:rPr lang="ru-RU" dirty="0" err="1"/>
              <a:t>Фурмановского</a:t>
            </a:r>
            <a:r>
              <a:rPr lang="ru-RU" dirty="0"/>
              <a:t> городского суда Ивановской области от 30 июня 2021 г. по делу N 12-41/2021).</a:t>
            </a:r>
          </a:p>
        </p:txBody>
      </p:sp>
    </p:spTree>
    <p:extLst>
      <p:ext uri="{BB962C8B-B14F-4D97-AF65-F5344CB8AC3E}">
        <p14:creationId xmlns:p14="http://schemas.microsoft.com/office/powerpoint/2010/main" val="182409104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92696"/>
            <a:ext cx="9144000" cy="6165304"/>
          </a:xfrm>
        </p:spPr>
        <p:txBody>
          <a:bodyPr>
            <a:normAutofit fontScale="55000" lnSpcReduction="20000"/>
          </a:bodyPr>
          <a:lstStyle/>
          <a:p>
            <a:r>
              <a:rPr lang="ru-RU" dirty="0"/>
              <a:t>Однако существует и противоположная позиция. Так, использование заказчиком при обосновании НМЦК информации , полученной от аффилированных лиц, может указывать на то, что заказчиком не применен полный комплекс мер при расчете НМЦК, что не способствует предупреждению намеренного завышения цен на товары, работы, услуги, а также объективному формированию начальной (максимальной) цены контракта. В таком случае заказчик, в частности, может быть привлечен к административной ответственности на основании ч. 2 ст. 7.29.3 КоАП РФ за несоблюдение порядка или формы обоснования начальной (максимальной) цены контракта (смотрите, например, решение Ленинского районного суда г. Иваново Ивановской области от 24 мая 2022 г. по делу N 12-167/2022, решение Ленинградского районного суда г. Калининграда Калининградской области от 19 января 2023 г. по делу N 12-1/2023, постановление Второго кассационного суда общей юрисдикции от 21 сентября 2022 г. по делу N 16-5303/2022, постановление Второго кассационного суда общей юрисдикции от 22 декабря 2021 г. по делу N 16-9282/2021, постановление Пятнадцатого арбитражного апелляционного суда от 19 июня 2023 г. N 15АП-8196/23 по делу N А32-52340/2022, постановление Четвертого кассационного суда общей юрисдикции от 17 апреля 2020 г. по делу N 16-1320/2020, решение Арбитражного суда Республики Марий Эл от 25 июня 2021 г. по делу N А38-1163/2021, решение Ленинского районного суда г. Краснодара Краснодарского края от 19 июня 2019 г. по делу N 12-252/2019).</a:t>
            </a:r>
          </a:p>
          <a:p>
            <a:endParaRPr lang="ru-RU" dirty="0" smtClean="0"/>
          </a:p>
          <a:p>
            <a:r>
              <a:rPr lang="ru-RU" dirty="0" smtClean="0"/>
              <a:t>Таким </a:t>
            </a:r>
            <a:r>
              <a:rPr lang="ru-RU" dirty="0"/>
              <a:t>образом, не исключено, что в случае использования заказчиком при обосновании НМЦК информации, полученной от аффилированных лиц, действия заказчика вызовут претензии со стороны контролирующих органов. Окончательно вопрос о правомерности таких действий при возникновении спора может решить только суд.</a:t>
            </a:r>
          </a:p>
          <a:p>
            <a:endParaRPr lang="ru-RU" dirty="0"/>
          </a:p>
        </p:txBody>
      </p:sp>
    </p:spTree>
    <p:extLst>
      <p:ext uri="{BB962C8B-B14F-4D97-AF65-F5344CB8AC3E}">
        <p14:creationId xmlns:p14="http://schemas.microsoft.com/office/powerpoint/2010/main" val="323881224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dirty="0"/>
              <a:t>3. Создание федеральной системы каталогизации продукции для федеральных нужд с 26 мая 2024 г</a:t>
            </a:r>
            <a:r>
              <a:rPr lang="ru-RU" dirty="0"/>
              <a:t/>
            </a:r>
            <a:br>
              <a:rPr lang="ru-RU" dirty="0"/>
            </a:br>
            <a:endParaRPr lang="ru-RU" dirty="0"/>
          </a:p>
        </p:txBody>
      </p:sp>
      <p:sp>
        <p:nvSpPr>
          <p:cNvPr id="3" name="Объект 2"/>
          <p:cNvSpPr>
            <a:spLocks noGrp="1"/>
          </p:cNvSpPr>
          <p:nvPr>
            <p:ph idx="1"/>
          </p:nvPr>
        </p:nvSpPr>
        <p:spPr/>
        <p:txBody>
          <a:bodyPr>
            <a:normAutofit/>
          </a:bodyPr>
          <a:lstStyle/>
          <a:p>
            <a:r>
              <a:rPr lang="ru-RU" dirty="0" smtClean="0"/>
              <a:t>- </a:t>
            </a:r>
            <a:r>
              <a:rPr lang="ru-RU" dirty="0"/>
              <a:t>Федеральная система каталогизации продукции для федеральных нужд</a:t>
            </a:r>
          </a:p>
          <a:p>
            <a:r>
              <a:rPr lang="ru-RU" dirty="0"/>
              <a:t>- Правила создания, формирования и функционирования федеральной системы каталогизации продукции для федеральных нужд</a:t>
            </a:r>
          </a:p>
          <a:p>
            <a:r>
              <a:rPr lang="ru-RU" dirty="0"/>
              <a:t>- Правила формирования и ведения федерального каталога продукции для федеральных нужд</a:t>
            </a:r>
          </a:p>
          <a:p>
            <a:endParaRPr lang="ru-RU" dirty="0"/>
          </a:p>
        </p:txBody>
      </p:sp>
    </p:spTree>
    <p:extLst>
      <p:ext uri="{BB962C8B-B14F-4D97-AF65-F5344CB8AC3E}">
        <p14:creationId xmlns:p14="http://schemas.microsoft.com/office/powerpoint/2010/main" val="121222618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20688"/>
            <a:ext cx="8229600" cy="1066800"/>
          </a:xfrm>
        </p:spPr>
        <p:txBody>
          <a:bodyPr>
            <a:normAutofit fontScale="90000"/>
          </a:bodyPr>
          <a:lstStyle/>
          <a:p>
            <a:pPr algn="ctr"/>
            <a:r>
              <a:rPr lang="ru-RU" sz="2800" b="1" dirty="0"/>
              <a:t>Утверждены Правила создания, формирования и функционирования федеральной системы каталогизации продукции для федеральных нужд</a:t>
            </a:r>
            <a:endParaRPr lang="ru-RU" sz="2800" dirty="0"/>
          </a:p>
        </p:txBody>
      </p:sp>
      <p:sp>
        <p:nvSpPr>
          <p:cNvPr id="3" name="Объект 2"/>
          <p:cNvSpPr>
            <a:spLocks noGrp="1"/>
          </p:cNvSpPr>
          <p:nvPr>
            <p:ph idx="1"/>
          </p:nvPr>
        </p:nvSpPr>
        <p:spPr>
          <a:xfrm>
            <a:off x="0" y="1844824"/>
            <a:ext cx="9144000" cy="5013176"/>
          </a:xfrm>
        </p:spPr>
        <p:txBody>
          <a:bodyPr>
            <a:normAutofit fontScale="70000" lnSpcReduction="20000"/>
          </a:bodyPr>
          <a:lstStyle/>
          <a:p>
            <a:r>
              <a:rPr lang="ru-RU" dirty="0" smtClean="0"/>
              <a:t>Постановление </a:t>
            </a:r>
            <a:r>
              <a:rPr lang="ru-RU" dirty="0"/>
              <a:t>Правительства РФ от 27 апреля 2024 г. N 549</a:t>
            </a:r>
          </a:p>
          <a:p>
            <a:r>
              <a:rPr lang="ru-RU" dirty="0"/>
              <a:t>С 26 мая </a:t>
            </a:r>
            <a:r>
              <a:rPr lang="ru-RU" dirty="0" smtClean="0"/>
              <a:t>вступила </a:t>
            </a:r>
            <a:r>
              <a:rPr lang="ru-RU" dirty="0"/>
              <a:t>в силу ст. 6.1-1 Федерального закона "О </a:t>
            </a:r>
            <a:r>
              <a:rPr lang="ru-RU" dirty="0" err="1"/>
              <a:t>гособоронзаказе</a:t>
            </a:r>
            <a:r>
              <a:rPr lang="ru-RU" dirty="0"/>
              <a:t>". Она предусматривает создание федеральной системы каталогизации продукции для федеральных нужд (далее - федеральная система каталогизации), предназначенной для информационного обеспечения государственных заказчиков, головных исполнителей и исполнителей в отношении технических и качественных характеристик, условий эксплуатации предметов снабжения, их разработчиков, изготовителей и поставщиков при формировании, размещении и выполнении </a:t>
            </a:r>
            <a:r>
              <a:rPr lang="ru-RU" dirty="0" err="1"/>
              <a:t>гособоронзаказа</a:t>
            </a:r>
            <a:r>
              <a:rPr lang="ru-RU" dirty="0"/>
              <a:t>.</a:t>
            </a:r>
          </a:p>
          <a:p>
            <a:r>
              <a:rPr lang="ru-RU" dirty="0"/>
              <a:t>В соответствии с названной нормой Правительство РФ утвердило Правила создания, формирования и функционирования федеральной системы каталогизации, которые также вступят в силу с 26 мая.</a:t>
            </a:r>
          </a:p>
          <a:p>
            <a:r>
              <a:rPr lang="ru-RU" dirty="0"/>
              <a:t>Федеральным органом исполнительной власти, осуществляющим функции по нормативно-правовому регулированию и координации работ по созданию, формированию, функционированию и развитию федеральной системы каталогизации, а также по организации деятельности федерального центра каталогизации, определен </a:t>
            </a:r>
            <a:r>
              <a:rPr lang="ru-RU" dirty="0" err="1"/>
              <a:t>Минпромторг</a:t>
            </a:r>
            <a:r>
              <a:rPr lang="ru-RU" dirty="0"/>
              <a:t> России.</a:t>
            </a:r>
          </a:p>
          <a:p>
            <a:endParaRPr lang="ru-RU" dirty="0"/>
          </a:p>
        </p:txBody>
      </p:sp>
    </p:spTree>
    <p:extLst>
      <p:ext uri="{BB962C8B-B14F-4D97-AF65-F5344CB8AC3E}">
        <p14:creationId xmlns:p14="http://schemas.microsoft.com/office/powerpoint/2010/main" val="42461077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a:t>Федеральная система каталогизации продукции для федеральных нужд включает в себя:</a:t>
            </a:r>
            <a:br>
              <a:rPr lang="ru-RU" dirty="0"/>
            </a:br>
            <a:endParaRPr lang="ru-RU" dirty="0"/>
          </a:p>
        </p:txBody>
      </p:sp>
      <p:sp>
        <p:nvSpPr>
          <p:cNvPr id="3" name="Объект 2"/>
          <p:cNvSpPr>
            <a:spLocks noGrp="1"/>
          </p:cNvSpPr>
          <p:nvPr>
            <p:ph idx="1"/>
          </p:nvPr>
        </p:nvSpPr>
        <p:spPr/>
        <p:txBody>
          <a:bodyPr>
            <a:normAutofit fontScale="92500" lnSpcReduction="20000"/>
          </a:bodyPr>
          <a:lstStyle/>
          <a:p>
            <a:r>
              <a:rPr lang="ru-RU" dirty="0" smtClean="0"/>
              <a:t>1</a:t>
            </a:r>
            <a:r>
              <a:rPr lang="ru-RU" dirty="0"/>
              <a:t>) федеральный каталог продукции для федеральных нужд;</a:t>
            </a:r>
          </a:p>
          <a:p>
            <a:r>
              <a:rPr lang="ru-RU" dirty="0"/>
              <a:t>2) классификаторы, справочники и иные нормативные документы, которые необходимы для проведения работ по каталогизации, перечень и (или) порядок ведения или применения которых определяются уполномоченным федеральным органом исполнительной власти;</a:t>
            </a:r>
          </a:p>
          <a:p>
            <a:r>
              <a:rPr lang="ru-RU" dirty="0"/>
              <a:t>3) информационные технологии, обеспечивающие формирование и ведение федерального каталога продукции для федеральных нужд.</a:t>
            </a:r>
          </a:p>
          <a:p>
            <a:endParaRPr lang="ru-RU" dirty="0"/>
          </a:p>
        </p:txBody>
      </p:sp>
    </p:spTree>
    <p:extLst>
      <p:ext uri="{BB962C8B-B14F-4D97-AF65-F5344CB8AC3E}">
        <p14:creationId xmlns:p14="http://schemas.microsoft.com/office/powerpoint/2010/main" val="159015534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92696"/>
            <a:ext cx="8229600" cy="5881840"/>
          </a:xfrm>
        </p:spPr>
        <p:txBody>
          <a:bodyPr>
            <a:normAutofit fontScale="92500" lnSpcReduction="20000"/>
          </a:bodyPr>
          <a:lstStyle/>
          <a:p>
            <a:r>
              <a:rPr lang="ru-RU" dirty="0"/>
              <a:t> Порядок создания, формирования и функционирования федеральной системы каталогизации продукции для федеральных нужд </a:t>
            </a:r>
            <a:r>
              <a:rPr lang="ru-RU" dirty="0" err="1" smtClean="0"/>
              <a:t>утвержденПравительством</a:t>
            </a:r>
            <a:r>
              <a:rPr lang="ru-RU" dirty="0" smtClean="0"/>
              <a:t> </a:t>
            </a:r>
            <a:r>
              <a:rPr lang="ru-RU" dirty="0"/>
              <a:t>Российской </a:t>
            </a:r>
            <a:r>
              <a:rPr lang="ru-RU" dirty="0" smtClean="0"/>
              <a:t>Федерации (</a:t>
            </a:r>
            <a:r>
              <a:rPr lang="ru-RU" dirty="0"/>
              <a:t>Постановление Правительства Российской Федерации от 27 апреля 2024 г. N </a:t>
            </a:r>
            <a:r>
              <a:rPr lang="ru-RU" dirty="0" smtClean="0"/>
              <a:t>549).</a:t>
            </a:r>
            <a:endParaRPr lang="ru-RU" dirty="0"/>
          </a:p>
          <a:p>
            <a:r>
              <a:rPr lang="ru-RU" b="1" dirty="0" smtClean="0"/>
              <a:t>В порядке определяются:</a:t>
            </a:r>
          </a:p>
          <a:p>
            <a:r>
              <a:rPr lang="ru-RU" dirty="0" smtClean="0"/>
              <a:t>- </a:t>
            </a:r>
            <a:r>
              <a:rPr lang="ru-RU" dirty="0"/>
              <a:t> правила формирования, ведения и применения федерального каталога продукции для федеральных нужд (в том числе правила формирования и ведения его разделов), </a:t>
            </a:r>
            <a:endParaRPr lang="ru-RU" dirty="0" smtClean="0"/>
          </a:p>
          <a:p>
            <a:r>
              <a:rPr lang="ru-RU" dirty="0" smtClean="0"/>
              <a:t>- правила</a:t>
            </a:r>
            <a:r>
              <a:rPr lang="ru-RU" dirty="0"/>
              <a:t> присвоения федерального номенклатурного номера товару, подлежащему каталогизации, </a:t>
            </a:r>
            <a:endParaRPr lang="ru-RU" dirty="0" smtClean="0"/>
          </a:p>
          <a:p>
            <a:r>
              <a:rPr lang="ru-RU" dirty="0"/>
              <a:t>- порядок финансирования работ по каталогизации.</a:t>
            </a:r>
          </a:p>
          <a:p>
            <a:endParaRPr lang="ru-RU" dirty="0"/>
          </a:p>
        </p:txBody>
      </p:sp>
    </p:spTree>
    <p:extLst>
      <p:ext uri="{BB962C8B-B14F-4D97-AF65-F5344CB8AC3E}">
        <p14:creationId xmlns:p14="http://schemas.microsoft.com/office/powerpoint/2010/main" val="415146903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92696"/>
            <a:ext cx="8229600" cy="5881840"/>
          </a:xfrm>
        </p:spPr>
        <p:txBody>
          <a:bodyPr>
            <a:normAutofit fontScale="92500" lnSpcReduction="20000"/>
          </a:bodyPr>
          <a:lstStyle/>
          <a:p>
            <a:r>
              <a:rPr lang="ru-RU" dirty="0"/>
              <a:t>Правила формирования, ведения и применения федерального каталога продукции для федеральных нужд должны содержать в том числе сроки, способы и периодичность представления головными исполнителями, исполнителями информации о товарах, подлежащих каталогизации, для включения такой информации в федеральный каталог продукции для федеральных нужд</a:t>
            </a:r>
            <a:r>
              <a:rPr lang="ru-RU" dirty="0" smtClean="0"/>
              <a:t>.</a:t>
            </a:r>
          </a:p>
          <a:p>
            <a:endParaRPr lang="ru-RU" dirty="0"/>
          </a:p>
          <a:p>
            <a:r>
              <a:rPr lang="ru-RU" dirty="0" smtClean="0"/>
              <a:t> </a:t>
            </a:r>
            <a:r>
              <a:rPr lang="ru-RU" dirty="0"/>
              <a:t>Под работами по каталогизации понимается деятельность по формированию, ведению и применению федерального каталога продукции для федеральных нужд, по присвоению федерального номенклатурного номера товару, подлежащему каталогизации, а также информационное и методическое обеспечение такой деятельности.</a:t>
            </a:r>
          </a:p>
          <a:p>
            <a:endParaRPr lang="ru-RU" dirty="0"/>
          </a:p>
        </p:txBody>
      </p:sp>
    </p:spTree>
    <p:extLst>
      <p:ext uri="{BB962C8B-B14F-4D97-AF65-F5344CB8AC3E}">
        <p14:creationId xmlns:p14="http://schemas.microsoft.com/office/powerpoint/2010/main" val="428432226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20688"/>
            <a:ext cx="8229600" cy="5953848"/>
          </a:xfrm>
        </p:spPr>
        <p:txBody>
          <a:bodyPr>
            <a:normAutofit fontScale="92500" lnSpcReduction="10000"/>
          </a:bodyPr>
          <a:lstStyle/>
          <a:p>
            <a:r>
              <a:rPr lang="ru-RU" dirty="0"/>
              <a:t>Головные исполнители, исполнители, являющиеся участниками работ по каталогизации, обязаны обеспечивать полноту, достоверность, актуальность информации о товарах, подлежащих каталогизации, и своевременность ее размещения в федеральном каталоге продукции для федеральных нужд.</a:t>
            </a:r>
          </a:p>
          <a:p>
            <a:endParaRPr lang="ru-RU" dirty="0"/>
          </a:p>
          <a:p>
            <a:r>
              <a:rPr lang="ru-RU" dirty="0" smtClean="0"/>
              <a:t>Иные </a:t>
            </a:r>
            <a:r>
              <a:rPr lang="ru-RU" dirty="0"/>
              <a:t>участники работ по каталогизации и их полномочия, включая полномочия федеральных органов исполнительной власти по формированию и ведению разделов федерального каталога продукции для федеральных нужд, определяются Правительством Российской Федерации.</a:t>
            </a:r>
          </a:p>
          <a:p>
            <a:endParaRPr lang="ru-RU" dirty="0"/>
          </a:p>
        </p:txBody>
      </p:sp>
    </p:spTree>
    <p:extLst>
      <p:ext uri="{BB962C8B-B14F-4D97-AF65-F5344CB8AC3E}">
        <p14:creationId xmlns:p14="http://schemas.microsoft.com/office/powerpoint/2010/main" val="16833206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04664"/>
            <a:ext cx="8229600" cy="1066800"/>
          </a:xfrm>
        </p:spPr>
        <p:txBody>
          <a:bodyPr/>
          <a:lstStyle/>
          <a:p>
            <a:pPr algn="ctr"/>
            <a:r>
              <a:rPr lang="ru-RU" dirty="0" smtClean="0"/>
              <a:t>Обратите внимание!</a:t>
            </a:r>
            <a:endParaRPr lang="ru-RU" dirty="0"/>
          </a:p>
        </p:txBody>
      </p:sp>
      <p:sp>
        <p:nvSpPr>
          <p:cNvPr id="3" name="Объект 2"/>
          <p:cNvSpPr>
            <a:spLocks noGrp="1"/>
          </p:cNvSpPr>
          <p:nvPr>
            <p:ph idx="1"/>
          </p:nvPr>
        </p:nvSpPr>
        <p:spPr>
          <a:xfrm>
            <a:off x="457200" y="1340768"/>
            <a:ext cx="8229600" cy="5233768"/>
          </a:xfrm>
        </p:spPr>
        <p:txBody>
          <a:bodyPr>
            <a:normAutofit fontScale="77500" lnSpcReduction="20000"/>
          </a:bodyPr>
          <a:lstStyle/>
          <a:p>
            <a:r>
              <a:rPr lang="ru-RU" dirty="0"/>
              <a:t>Не подлежит размещению в федеральном каталоге продукции для федеральных нужд информация о товарах, поставляемых по государственному оборонному заказу в целях обеспечения органов внешней разведки Российской Федерации средствами разведывательной деятельности, в целях обеспечения органов федеральной службы безопасности средствами оперативно-служебной деятельности, борьбы с терроризмом, а также в целях обеспечения Государственной корпорации по атомной энергии "</a:t>
            </a:r>
            <a:r>
              <a:rPr lang="ru-RU" dirty="0" err="1"/>
              <a:t>Росатом</a:t>
            </a:r>
            <a:r>
              <a:rPr lang="ru-RU" dirty="0"/>
              <a:t>" товарами для разработки, испытаний, производства, разборки и утилизации ядерных боеприпасов и ядерных зарядов, обеспечения их надежности и безопасности на всех стадиях жизненного цикла, поддержания базовых и критических технологий на всех стадиях жизненного цикла ядерных боеприпасов, ядерных зарядов, в том числе обеспечения ядерной и радиационной безопасности, формирования государственного запаса специального сырья и делящихся материалов.</a:t>
            </a:r>
          </a:p>
        </p:txBody>
      </p:sp>
    </p:spTree>
    <p:extLst>
      <p:ext uri="{BB962C8B-B14F-4D97-AF65-F5344CB8AC3E}">
        <p14:creationId xmlns:p14="http://schemas.microsoft.com/office/powerpoint/2010/main" val="158918751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Какие понятия используются при каталогизации:</a:t>
            </a:r>
            <a:endParaRPr lang="ru-RU" dirty="0"/>
          </a:p>
        </p:txBody>
      </p:sp>
      <p:sp>
        <p:nvSpPr>
          <p:cNvPr id="3" name="Объект 2"/>
          <p:cNvSpPr>
            <a:spLocks noGrp="1"/>
          </p:cNvSpPr>
          <p:nvPr>
            <p:ph idx="1"/>
          </p:nvPr>
        </p:nvSpPr>
        <p:spPr/>
        <p:txBody>
          <a:bodyPr>
            <a:normAutofit fontScale="92500" lnSpcReduction="20000"/>
          </a:bodyPr>
          <a:lstStyle/>
          <a:p>
            <a:r>
              <a:rPr lang="ru-RU" b="1" dirty="0"/>
              <a:t>"каталожное описание предмета снабжения"</a:t>
            </a:r>
            <a:r>
              <a:rPr lang="ru-RU" dirty="0"/>
              <a:t> - документ федеральной системы каталогизации продукции, содержащий сведения о характеристиках предмета снабжения, позволяющих его идентифицировать;</a:t>
            </a:r>
          </a:p>
          <a:p>
            <a:r>
              <a:rPr lang="ru-RU" b="1" dirty="0"/>
              <a:t>"комплектующее изделие"</a:t>
            </a:r>
            <a:r>
              <a:rPr lang="ru-RU" dirty="0"/>
              <a:t> - изделие, входящее в состав товара, подлежащего каталогизации и являющегося предметом заключенного государственного контракта (контракта), приобретаемое головным исполнителем и исполнителем в готовом виде;</a:t>
            </a:r>
          </a:p>
          <a:p>
            <a:endParaRPr lang="ru-RU" dirty="0"/>
          </a:p>
        </p:txBody>
      </p:sp>
    </p:spTree>
    <p:extLst>
      <p:ext uri="{BB962C8B-B14F-4D97-AF65-F5344CB8AC3E}">
        <p14:creationId xmlns:p14="http://schemas.microsoft.com/office/powerpoint/2010/main" val="181811141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548680"/>
            <a:ext cx="8229600" cy="6025856"/>
          </a:xfrm>
        </p:spPr>
        <p:txBody>
          <a:bodyPr>
            <a:normAutofit fontScale="85000" lnSpcReduction="20000"/>
          </a:bodyPr>
          <a:lstStyle/>
          <a:p>
            <a:r>
              <a:rPr lang="ru-RU" b="1" dirty="0"/>
              <a:t>"номенклатурный перечень предметов снабжения"</a:t>
            </a:r>
            <a:r>
              <a:rPr lang="ru-RU" dirty="0"/>
              <a:t> - документ федеральной системы каталогизации продукции, утверждаемый государственным заказчиком в соответствии с полномочиями, предусмотренными пунктом 12 </a:t>
            </a:r>
            <a:r>
              <a:rPr lang="ru-RU" dirty="0" smtClean="0"/>
              <a:t>принятых Правил</a:t>
            </a:r>
            <a:r>
              <a:rPr lang="ru-RU" dirty="0"/>
              <a:t>, и содержащий сведения о предметах снабжения;</a:t>
            </a:r>
          </a:p>
          <a:p>
            <a:r>
              <a:rPr lang="ru-RU" b="1" dirty="0"/>
              <a:t>"предмет снабжения"</a:t>
            </a:r>
            <a:r>
              <a:rPr lang="ru-RU" dirty="0"/>
              <a:t> - товар (в том числе вооружение, военная и специальная техника, их составные части и военно-техническое имущество, комплектующее изделие и материал военного назначения), поставляемый по государственному оборонному заказу и подлежащий каталогизации в соответствии с настоящими Правилами;</a:t>
            </a:r>
          </a:p>
          <a:p>
            <a:r>
              <a:rPr lang="ru-RU" b="1" dirty="0"/>
              <a:t>"стандартный формат описания предметов снабжения"</a:t>
            </a:r>
            <a:r>
              <a:rPr lang="ru-RU" dirty="0"/>
              <a:t> - документ федеральной системы каталогизации продукции, устанавливающий единые формы и правила описания однородных товаров по совокупности их характеристик;</a:t>
            </a:r>
          </a:p>
          <a:p>
            <a:endParaRPr lang="ru-RU" dirty="0"/>
          </a:p>
        </p:txBody>
      </p:sp>
    </p:spTree>
    <p:extLst>
      <p:ext uri="{BB962C8B-B14F-4D97-AF65-F5344CB8AC3E}">
        <p14:creationId xmlns:p14="http://schemas.microsoft.com/office/powerpoint/2010/main" val="267146877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92696"/>
            <a:ext cx="8229600" cy="6165304"/>
          </a:xfrm>
        </p:spPr>
        <p:txBody>
          <a:bodyPr>
            <a:normAutofit fontScale="77500" lnSpcReduction="20000"/>
          </a:bodyPr>
          <a:lstStyle/>
          <a:p>
            <a:r>
              <a:rPr lang="ru-RU" b="1" dirty="0"/>
              <a:t>"уполномоченный федеральный орган исполнительной власти"</a:t>
            </a:r>
            <a:r>
              <a:rPr lang="ru-RU" dirty="0"/>
              <a:t> - федеральный орган исполнительной власти, осуществляющий функции по нормативно-правовому регулированию и координации работ по созданию, формированию, функционированию и развитию федеральной системы каталогизации продукции, а также по организации деятельности федерального центра каталогизации продукции для федеральных нужд</a:t>
            </a:r>
            <a:r>
              <a:rPr lang="ru-RU" dirty="0" smtClean="0"/>
              <a:t>;</a:t>
            </a:r>
          </a:p>
          <a:p>
            <a:endParaRPr lang="ru-RU" dirty="0" smtClean="0"/>
          </a:p>
          <a:p>
            <a:r>
              <a:rPr lang="ru-RU" dirty="0" smtClean="0"/>
              <a:t>Определено </a:t>
            </a:r>
            <a:r>
              <a:rPr lang="ru-RU" dirty="0"/>
              <a:t>Министерство промышленности и торговли Российской Федерации федеральным органом исполнительной власти, осуществляющим функции по нормативно-правовому регулированию и координации работ по созданию, формированию, функционированию и развитию федеральной системы каталогизации продукции для федеральных нужд, а также по организации деятельности федерального центра каталогизации продукции для федеральных </a:t>
            </a:r>
            <a:r>
              <a:rPr lang="ru-RU" dirty="0" smtClean="0"/>
              <a:t>нужд (</a:t>
            </a:r>
            <a:r>
              <a:rPr lang="ru-RU" dirty="0"/>
              <a:t>Постановление Правительства Российской Федерации от 27 апреля 2024 г. N 549 </a:t>
            </a:r>
            <a:r>
              <a:rPr lang="ru-RU" dirty="0" smtClean="0"/>
              <a:t>).</a:t>
            </a:r>
            <a:endParaRPr lang="ru-RU" dirty="0"/>
          </a:p>
          <a:p>
            <a:endParaRPr lang="ru-RU" dirty="0"/>
          </a:p>
        </p:txBody>
      </p:sp>
    </p:spTree>
    <p:extLst>
      <p:ext uri="{BB962C8B-B14F-4D97-AF65-F5344CB8AC3E}">
        <p14:creationId xmlns:p14="http://schemas.microsoft.com/office/powerpoint/2010/main" val="379759855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92696"/>
            <a:ext cx="8229600" cy="5881840"/>
          </a:xfrm>
        </p:spPr>
        <p:txBody>
          <a:bodyPr>
            <a:normAutofit fontScale="92500" lnSpcReduction="10000"/>
          </a:bodyPr>
          <a:lstStyle/>
          <a:p>
            <a:r>
              <a:rPr lang="ru-RU" b="1" dirty="0"/>
              <a:t>"фонд стандартных форматов описания предметов снабжения"</a:t>
            </a:r>
            <a:r>
              <a:rPr lang="ru-RU" dirty="0"/>
              <a:t> - упорядоченная совокупность стандартных форматов описания предметов снабжения;</a:t>
            </a:r>
          </a:p>
          <a:p>
            <a:r>
              <a:rPr lang="ru-RU" b="1" dirty="0"/>
              <a:t>"центр каталогизации в области военно-технического сотрудничества"</a:t>
            </a:r>
            <a:r>
              <a:rPr lang="ru-RU" dirty="0"/>
              <a:t> - организация, определяемая Федеральной службой по военно-техническому сотрудничеству из числа субъектов военно-технического сотрудничества для решения задач по каталогизации экспортируемой продукции военного назначения при осуществлении деятельности в области военно-технического сотрудничества и осуществления функций, предусмотренных пунктом 17 </a:t>
            </a:r>
            <a:r>
              <a:rPr lang="ru-RU" dirty="0" err="1" smtClean="0"/>
              <a:t>утвержденныхПравил</a:t>
            </a:r>
            <a:r>
              <a:rPr lang="ru-RU" dirty="0"/>
              <a:t>;</a:t>
            </a:r>
          </a:p>
          <a:p>
            <a:endParaRPr lang="ru-RU" dirty="0"/>
          </a:p>
        </p:txBody>
      </p:sp>
    </p:spTree>
    <p:extLst>
      <p:ext uri="{BB962C8B-B14F-4D97-AF65-F5344CB8AC3E}">
        <p14:creationId xmlns:p14="http://schemas.microsoft.com/office/powerpoint/2010/main" val="175066889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92696"/>
            <a:ext cx="9144000" cy="6165304"/>
          </a:xfrm>
        </p:spPr>
        <p:txBody>
          <a:bodyPr>
            <a:normAutofit fontScale="62500" lnSpcReduction="20000"/>
          </a:bodyPr>
          <a:lstStyle/>
          <a:p>
            <a:r>
              <a:rPr lang="ru-RU" b="1" dirty="0"/>
              <a:t>"центр каталогизации государственного заказчика"</a:t>
            </a:r>
            <a:r>
              <a:rPr lang="ru-RU" dirty="0"/>
              <a:t> - структурное подразделение государственного заказчика, или организация, определяемая государственным заказчиком из числа подведомственных ему организаций для выполнения работ, связанных с осуществлением полномочий, предусмотренных пунктом 14 настоящих Правил, или организация, выполняющая указанные работы в соответствии с заключенным между ними договором. Государственная корпорация по космической деятельности "</a:t>
            </a:r>
            <a:r>
              <a:rPr lang="ru-RU" dirty="0" err="1"/>
              <a:t>Роскосмос</a:t>
            </a:r>
            <a:r>
              <a:rPr lang="ru-RU" dirty="0"/>
              <a:t>" (далее - Государственная корпорация "</a:t>
            </a:r>
            <a:r>
              <a:rPr lang="ru-RU" dirty="0" err="1"/>
              <a:t>Роскосмос</a:t>
            </a:r>
            <a:r>
              <a:rPr lang="ru-RU" dirty="0"/>
              <a:t>") определяет центр каталогизации государственного заказчика из числа организаций, в которых Государственная корпорация "</a:t>
            </a:r>
            <a:r>
              <a:rPr lang="ru-RU" dirty="0" err="1"/>
              <a:t>Роскосмос</a:t>
            </a:r>
            <a:r>
              <a:rPr lang="ru-RU" dirty="0"/>
              <a:t>" в силу преобладающего участия в их уставных капиталах, либо в соответствии с заключенными между ними договорами, либо иным образом имеет возможность определять принимаемые этими организациями решения;</a:t>
            </a:r>
          </a:p>
          <a:p>
            <a:r>
              <a:rPr lang="ru-RU" b="1" dirty="0"/>
              <a:t>"центр каталогизации по закрепленным группам однородной продукции"</a:t>
            </a:r>
            <a:r>
              <a:rPr lang="ru-RU" dirty="0"/>
              <a:t> - структурное подразделение федерального органа исполнительной власти, или организация, определяемая федеральным органом исполнительной власти из числа подведомственных ему организаций для выполнения работ, связанных с осуществлением полномочий, предусмотренных пунктом 15 настоящих Правил, или организация, выполняющая указанные работы в соответствии заключенным между ними договором. Государственная корпорация "</a:t>
            </a:r>
            <a:r>
              <a:rPr lang="ru-RU" dirty="0" err="1"/>
              <a:t>Роскосмос</a:t>
            </a:r>
            <a:r>
              <a:rPr lang="ru-RU" dirty="0"/>
              <a:t>" определяет центр каталогизации по закрепленным группам однородной продукции из числа организаций, в которых Государственная корпорация "</a:t>
            </a:r>
            <a:r>
              <a:rPr lang="ru-RU" dirty="0" err="1"/>
              <a:t>Роскосмос</a:t>
            </a:r>
            <a:r>
              <a:rPr lang="ru-RU" dirty="0"/>
              <a:t>" в силу преобладающего участия в их уставных капиталах, либо в соответствии с заключенными между ними договорами, либо иным образом имеет возможность определять принимаемые этими организациями решения.</a:t>
            </a:r>
          </a:p>
          <a:p>
            <a:endParaRPr lang="ru-RU" dirty="0"/>
          </a:p>
        </p:txBody>
      </p:sp>
    </p:spTree>
    <p:extLst>
      <p:ext uri="{BB962C8B-B14F-4D97-AF65-F5344CB8AC3E}">
        <p14:creationId xmlns:p14="http://schemas.microsoft.com/office/powerpoint/2010/main" val="13751688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20688"/>
            <a:ext cx="8229600" cy="5953848"/>
          </a:xfrm>
        </p:spPr>
        <p:txBody>
          <a:bodyPr>
            <a:normAutofit fontScale="77500" lnSpcReduction="20000"/>
          </a:bodyPr>
          <a:lstStyle/>
          <a:p>
            <a:r>
              <a:rPr lang="ru-RU" dirty="0"/>
              <a:t>Иные понятия, используемые в настоящих Правилах, применяются в значениях, определенных федеральными законами "О государственном оборонном заказе", "О контрактной системе в сфере закупок товаров, работ, услуг для обеспечения государственных и муниципальных нужд", "Об информации, информационных технологиях и о защите информации" и иными нормативными правовыми актами Российской Федерации.</a:t>
            </a:r>
          </a:p>
          <a:p>
            <a:r>
              <a:rPr lang="ru-RU" dirty="0"/>
              <a:t>Понятие "материалы военного назначения" применяется в значении, определенном государственным военным стандартом ГОСТ РВ 15.108 - 2003 "Система разработки и постановки продукции на производство. Военная техника. Порядок разработки, постановки на производство и снятия с производства материалов для изделий. Основные положения", утвержденным Федеральным агентством по техническому регулированию и метрологии 18 декабря 2003 г. и введенным в действие с 1 июля 2004 г.</a:t>
            </a:r>
          </a:p>
          <a:p>
            <a:endParaRPr lang="ru-RU" dirty="0"/>
          </a:p>
        </p:txBody>
      </p:sp>
    </p:spTree>
    <p:extLst>
      <p:ext uri="{BB962C8B-B14F-4D97-AF65-F5344CB8AC3E}">
        <p14:creationId xmlns:p14="http://schemas.microsoft.com/office/powerpoint/2010/main" val="427530384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Основные </a:t>
            </a:r>
            <a:r>
              <a:rPr lang="ru-RU" dirty="0"/>
              <a:t>задачами федеральной системы каталогизации </a:t>
            </a:r>
            <a:r>
              <a:rPr lang="ru-RU" dirty="0" smtClean="0"/>
              <a:t>продукции:</a:t>
            </a:r>
            <a:r>
              <a:rPr lang="ru-RU" dirty="0"/>
              <a:t/>
            </a:r>
            <a:br>
              <a:rPr lang="ru-RU" dirty="0"/>
            </a:br>
            <a:endParaRPr lang="ru-RU" dirty="0"/>
          </a:p>
        </p:txBody>
      </p:sp>
      <p:sp>
        <p:nvSpPr>
          <p:cNvPr id="3" name="Объект 2"/>
          <p:cNvSpPr>
            <a:spLocks noGrp="1"/>
          </p:cNvSpPr>
          <p:nvPr>
            <p:ph idx="1"/>
          </p:nvPr>
        </p:nvSpPr>
        <p:spPr/>
        <p:txBody>
          <a:bodyPr>
            <a:normAutofit fontScale="92500"/>
          </a:bodyPr>
          <a:lstStyle/>
          <a:p>
            <a:r>
              <a:rPr lang="ru-RU" dirty="0" smtClean="0"/>
              <a:t>а</a:t>
            </a:r>
            <a:r>
              <a:rPr lang="ru-RU" dirty="0"/>
              <a:t>) обеспечение единства описания и идентификации предметов снабжения, а также документирование информации о предметах снабжения в федеральном каталоге продукции для федеральных нужд;</a:t>
            </a:r>
          </a:p>
          <a:p>
            <a:r>
              <a:rPr lang="ru-RU" dirty="0"/>
              <a:t>б) обеспечение информацией, содержащейся в федеральной системе каталогизации продукции, государственных заказчиков, головных исполнителей и исполнителей при его формировании, размещении и выполнении.</a:t>
            </a:r>
          </a:p>
          <a:p>
            <a:endParaRPr lang="ru-RU" dirty="0"/>
          </a:p>
        </p:txBody>
      </p:sp>
    </p:spTree>
    <p:extLst>
      <p:ext uri="{BB962C8B-B14F-4D97-AF65-F5344CB8AC3E}">
        <p14:creationId xmlns:p14="http://schemas.microsoft.com/office/powerpoint/2010/main" val="168215690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836712"/>
            <a:ext cx="8229600" cy="1066800"/>
          </a:xfrm>
        </p:spPr>
        <p:txBody>
          <a:bodyPr>
            <a:normAutofit fontScale="90000"/>
          </a:bodyPr>
          <a:lstStyle/>
          <a:p>
            <a:r>
              <a:rPr lang="ru-RU" dirty="0" smtClean="0"/>
              <a:t>Принципы </a:t>
            </a:r>
            <a:r>
              <a:rPr lang="ru-RU" dirty="0"/>
              <a:t>системы каталогизации </a:t>
            </a:r>
            <a:r>
              <a:rPr lang="ru-RU" dirty="0" smtClean="0"/>
              <a:t>продукции:</a:t>
            </a:r>
            <a:endParaRPr lang="ru-RU" dirty="0"/>
          </a:p>
        </p:txBody>
      </p:sp>
      <p:sp>
        <p:nvSpPr>
          <p:cNvPr id="3" name="Объект 2"/>
          <p:cNvSpPr>
            <a:spLocks noGrp="1"/>
          </p:cNvSpPr>
          <p:nvPr>
            <p:ph idx="1"/>
          </p:nvPr>
        </p:nvSpPr>
        <p:spPr/>
        <p:txBody>
          <a:bodyPr>
            <a:normAutofit fontScale="85000" lnSpcReduction="20000"/>
          </a:bodyPr>
          <a:lstStyle/>
          <a:p>
            <a:r>
              <a:rPr lang="ru-RU" dirty="0" smtClean="0"/>
              <a:t>а</a:t>
            </a:r>
            <a:r>
              <a:rPr lang="ru-RU" dirty="0"/>
              <a:t>) единство и целостность федеральной системы каталогизации продукции;</a:t>
            </a:r>
          </a:p>
          <a:p>
            <a:r>
              <a:rPr lang="ru-RU" dirty="0"/>
              <a:t>б) системность каталогизации предметов снабжения, преемственность работ по каталогизации;</a:t>
            </a:r>
          </a:p>
          <a:p>
            <a:r>
              <a:rPr lang="ru-RU" dirty="0"/>
              <a:t>в) согласованность работ по каталогизации на основе единого информационного обеспечения и единых правил установления требований к выполнению работ по каталогизации, а также разграничение полномочий участников работ по каталогизации;</a:t>
            </a:r>
          </a:p>
          <a:p>
            <a:r>
              <a:rPr lang="ru-RU" dirty="0"/>
              <a:t>г) доступность информации о предметах снабжения государственным заказчикам, головным исполнителям, исполнителям и иным участникам работ по каталогизации.</a:t>
            </a:r>
          </a:p>
          <a:p>
            <a:endParaRPr lang="ru-RU" dirty="0"/>
          </a:p>
        </p:txBody>
      </p:sp>
    </p:spTree>
    <p:extLst>
      <p:ext uri="{BB962C8B-B14F-4D97-AF65-F5344CB8AC3E}">
        <p14:creationId xmlns:p14="http://schemas.microsoft.com/office/powerpoint/2010/main" val="341652748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764704"/>
            <a:ext cx="8229600" cy="1066800"/>
          </a:xfrm>
        </p:spPr>
        <p:txBody>
          <a:bodyPr>
            <a:normAutofit fontScale="90000"/>
          </a:bodyPr>
          <a:lstStyle/>
          <a:p>
            <a:r>
              <a:rPr lang="ru-RU" dirty="0"/>
              <a:t>Участниками работ по каталогизации являются:</a:t>
            </a:r>
            <a:br>
              <a:rPr lang="ru-RU" dirty="0"/>
            </a:br>
            <a:endParaRPr lang="ru-RU" dirty="0"/>
          </a:p>
        </p:txBody>
      </p:sp>
      <p:sp>
        <p:nvSpPr>
          <p:cNvPr id="3" name="Объект 2"/>
          <p:cNvSpPr>
            <a:spLocks noGrp="1"/>
          </p:cNvSpPr>
          <p:nvPr>
            <p:ph idx="1"/>
          </p:nvPr>
        </p:nvSpPr>
        <p:spPr>
          <a:xfrm>
            <a:off x="0" y="1700808"/>
            <a:ext cx="9144000" cy="5157192"/>
          </a:xfrm>
        </p:spPr>
        <p:txBody>
          <a:bodyPr>
            <a:normAutofit fontScale="55000" lnSpcReduction="20000"/>
          </a:bodyPr>
          <a:lstStyle/>
          <a:p>
            <a:r>
              <a:rPr lang="ru-RU" dirty="0" smtClean="0"/>
              <a:t>а</a:t>
            </a:r>
            <a:r>
              <a:rPr lang="ru-RU" dirty="0"/>
              <a:t>) уполномоченный федеральный орган исполнительной власти;</a:t>
            </a:r>
          </a:p>
          <a:p>
            <a:r>
              <a:rPr lang="ru-RU" dirty="0"/>
              <a:t>б) федеральный центр каталогизации продукции для федеральных нужд;</a:t>
            </a:r>
          </a:p>
          <a:p>
            <a:r>
              <a:rPr lang="ru-RU" dirty="0"/>
              <a:t>в) государственные заказчики;</a:t>
            </a:r>
          </a:p>
          <a:p>
            <a:r>
              <a:rPr lang="ru-RU" dirty="0"/>
              <a:t>г) федеральные органы исполнительной власти, за которыми закреплены группы и классы предметов снабжения в соответствии с Единым кодификатором предметов снабжения для федеральных государственных нужд (ЕК 001-2023), утвержденным Федеральным агентством по техническому регулированию и метрологии 22 декабря 2023 г. (далее - Единый кодификатор предметов снабжения для федеральных государственных нужд (ЕК 001-2023), по перечню согласно приложению;</a:t>
            </a:r>
          </a:p>
          <a:p>
            <a:r>
              <a:rPr lang="ru-RU" dirty="0"/>
              <a:t>д) Государственная корпорация "</a:t>
            </a:r>
            <a:r>
              <a:rPr lang="ru-RU" dirty="0" err="1"/>
              <a:t>Роскосмос</a:t>
            </a:r>
            <a:r>
              <a:rPr lang="ru-RU" dirty="0"/>
              <a:t>", за которой закреплены группы и классы предметов снабжения в соответствии с Единым кодификатором предметов снабжения для федеральных государственных нужд (ЕК 001-2023), предусмотренные приложением к настоящим Правилам;</a:t>
            </a:r>
          </a:p>
          <a:p>
            <a:r>
              <a:rPr lang="ru-RU" dirty="0"/>
              <a:t>е) центры каталогизации государственных заказчиков;</a:t>
            </a:r>
          </a:p>
          <a:p>
            <a:r>
              <a:rPr lang="ru-RU" dirty="0"/>
              <a:t>ж) центры каталогизации по закрепленным группам однородной продукции;</a:t>
            </a:r>
          </a:p>
          <a:p>
            <a:r>
              <a:rPr lang="ru-RU" dirty="0"/>
              <a:t>з) Федеральная служба по военно-техническому сотрудничеству;</a:t>
            </a:r>
          </a:p>
          <a:p>
            <a:r>
              <a:rPr lang="ru-RU" dirty="0"/>
              <a:t>и) центр каталогизации в области военно-технического сотрудничества;</a:t>
            </a:r>
          </a:p>
          <a:p>
            <a:r>
              <a:rPr lang="ru-RU" dirty="0"/>
              <a:t>к) головные исполнители;</a:t>
            </a:r>
          </a:p>
          <a:p>
            <a:r>
              <a:rPr lang="ru-RU" dirty="0"/>
              <a:t>л) исполнители;</a:t>
            </a:r>
          </a:p>
          <a:p>
            <a:r>
              <a:rPr lang="ru-RU" dirty="0"/>
              <a:t>м) российские юридические лица, предусмотренные пунктом 20 настоящих Правил.</a:t>
            </a:r>
          </a:p>
          <a:p>
            <a:endParaRPr lang="ru-RU" dirty="0"/>
          </a:p>
        </p:txBody>
      </p:sp>
    </p:spTree>
    <p:extLst>
      <p:ext uri="{BB962C8B-B14F-4D97-AF65-F5344CB8AC3E}">
        <p14:creationId xmlns:p14="http://schemas.microsoft.com/office/powerpoint/2010/main" val="269357689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800" dirty="0"/>
              <a:t>Создание, формирование и функционирование федеральной системы каталогизации продукции обеспечиваются посредством:</a:t>
            </a:r>
            <a:br>
              <a:rPr lang="ru-RU" sz="2800" dirty="0"/>
            </a:br>
            <a:endParaRPr lang="ru-RU" sz="2800" dirty="0"/>
          </a:p>
        </p:txBody>
      </p:sp>
      <p:sp>
        <p:nvSpPr>
          <p:cNvPr id="3" name="Объект 2"/>
          <p:cNvSpPr>
            <a:spLocks noGrp="1"/>
          </p:cNvSpPr>
          <p:nvPr>
            <p:ph idx="1"/>
          </p:nvPr>
        </p:nvSpPr>
        <p:spPr/>
        <p:txBody>
          <a:bodyPr>
            <a:normAutofit fontScale="70000" lnSpcReduction="20000"/>
          </a:bodyPr>
          <a:lstStyle/>
          <a:p>
            <a:r>
              <a:rPr lang="ru-RU" dirty="0" smtClean="0"/>
              <a:t>а</a:t>
            </a:r>
            <a:r>
              <a:rPr lang="ru-RU" dirty="0"/>
              <a:t>) формирования организационной структуры федеральной системы каталогизации продукции, включающей создание федерального центра каталогизации продукции для федеральных нужд, центров каталогизации государственных заказчиков, центров каталогизации по закрепленным группам однородной продукции и центра каталогизации в области военно-технического сотрудничества;</a:t>
            </a:r>
          </a:p>
          <a:p>
            <a:r>
              <a:rPr lang="ru-RU" dirty="0"/>
              <a:t>б) утверждения классификаторов, справочников и иных нормативных документов, необходимых для проведения работ по каталогизации;</a:t>
            </a:r>
          </a:p>
          <a:p>
            <a:r>
              <a:rPr lang="ru-RU" dirty="0"/>
              <a:t>в) создания, функционирования и совершенствования информационных технологий, обеспечивающих формирование, ведение и поддержание федерального каталога продукции для федеральных нужд в актуальном состоянии (далее - информационные технологии каталогизации).</a:t>
            </a:r>
          </a:p>
          <a:p>
            <a:endParaRPr lang="ru-RU" dirty="0"/>
          </a:p>
        </p:txBody>
      </p:sp>
    </p:spTree>
    <p:extLst>
      <p:ext uri="{BB962C8B-B14F-4D97-AF65-F5344CB8AC3E}">
        <p14:creationId xmlns:p14="http://schemas.microsoft.com/office/powerpoint/2010/main" val="416359081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764704"/>
            <a:ext cx="8229600" cy="1066800"/>
          </a:xfrm>
        </p:spPr>
        <p:txBody>
          <a:bodyPr>
            <a:normAutofit fontScale="90000"/>
          </a:bodyPr>
          <a:lstStyle/>
          <a:p>
            <a:pPr algn="ctr"/>
            <a:r>
              <a:rPr lang="ru-RU" sz="2800" dirty="0"/>
              <a:t>Уполномоченный федеральный орган исполнительной власти осуществляет следующие полномочия:</a:t>
            </a:r>
            <a:br>
              <a:rPr lang="ru-RU" sz="2800" dirty="0"/>
            </a:br>
            <a:endParaRPr lang="ru-RU" sz="2800" dirty="0"/>
          </a:p>
        </p:txBody>
      </p:sp>
      <p:sp>
        <p:nvSpPr>
          <p:cNvPr id="3" name="Объект 2"/>
          <p:cNvSpPr>
            <a:spLocks noGrp="1"/>
          </p:cNvSpPr>
          <p:nvPr>
            <p:ph idx="1"/>
          </p:nvPr>
        </p:nvSpPr>
        <p:spPr>
          <a:xfrm>
            <a:off x="457200" y="1772816"/>
            <a:ext cx="8229600" cy="4801720"/>
          </a:xfrm>
        </p:spPr>
        <p:txBody>
          <a:bodyPr>
            <a:normAutofit fontScale="55000" lnSpcReduction="20000"/>
          </a:bodyPr>
          <a:lstStyle/>
          <a:p>
            <a:r>
              <a:rPr lang="ru-RU" dirty="0" smtClean="0"/>
              <a:t>а</a:t>
            </a:r>
            <a:r>
              <a:rPr lang="ru-RU" dirty="0"/>
              <a:t>) определяет в соответствии с законодательством Российской Федерации российскую организацию для выполнения работ, связанных с выполнением полномочий федерального центра каталогизации продукции для федеральных нужд, установленных пунктом 11 настоящих Правил, заключает с такой организацией государственный контракт (контракт) и организует деятельность этой российской организации;</a:t>
            </a:r>
          </a:p>
          <a:p>
            <a:r>
              <a:rPr lang="ru-RU" dirty="0"/>
              <a:t>б) утверждает по согласованию с участниками работ по каталогизации, указанными в подпунктах "в" - "д" и "з" пункта 6 настоящих Правил, требования к информационным технологиям каталогизации и порядок информационного взаимодействия участников работ по каталогизации;</a:t>
            </a:r>
          </a:p>
          <a:p>
            <a:r>
              <a:rPr lang="ru-RU" dirty="0"/>
              <a:t>в) утверждает по согласованию с участниками работ по каталогизации, указанными в подпунктах "г" и "д" пункта 6 настоящих Правил, порядок проведения работ по каталогизации комплектующих изделий и материалов военного назначения, перечень классификаторов, справочников и иных нормативных документов, необходимых для проведения работ по каталогизации, а также порядок ведения фонда стандартных форматов описания предметов снабжения;</a:t>
            </a:r>
          </a:p>
          <a:p>
            <a:r>
              <a:rPr lang="ru-RU" dirty="0"/>
              <a:t>г) утверждает по согласованию с федеральными органами исполнительной власти, предусмотренными пунктом 8 настоящих Правил, порядок передачи Министерством обороны Российской Федерации, Министерством внутренних дел Российской Федерации, Министерством Российской Федерации по делам гражданской обороны, чрезвычайным ситуациям и ликвидации последствий стихийных бедствий и Федеральной службой охраны Российской Федерации в уполномоченный федеральный орган исполнительной власти сведений о предметах снабжения, которым присвоены федеральные номенклатурные номера, включая состав таких сведений и формат их передачи.</a:t>
            </a:r>
          </a:p>
          <a:p>
            <a:endParaRPr lang="ru-RU" dirty="0"/>
          </a:p>
        </p:txBody>
      </p:sp>
    </p:spTree>
    <p:extLst>
      <p:ext uri="{BB962C8B-B14F-4D97-AF65-F5344CB8AC3E}">
        <p14:creationId xmlns:p14="http://schemas.microsoft.com/office/powerpoint/2010/main" val="238962539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2800" dirty="0"/>
              <a:t>Федеральный центр каталогизации продукции для федеральных нужд осуществляет следующие полномочия:</a:t>
            </a:r>
            <a:br>
              <a:rPr lang="ru-RU" sz="2800" dirty="0"/>
            </a:br>
            <a:endParaRPr lang="ru-RU" sz="2800" dirty="0"/>
          </a:p>
        </p:txBody>
      </p:sp>
      <p:sp>
        <p:nvSpPr>
          <p:cNvPr id="3" name="Объект 2"/>
          <p:cNvSpPr>
            <a:spLocks noGrp="1"/>
          </p:cNvSpPr>
          <p:nvPr>
            <p:ph idx="1"/>
          </p:nvPr>
        </p:nvSpPr>
        <p:spPr/>
        <p:txBody>
          <a:bodyPr>
            <a:normAutofit fontScale="55000" lnSpcReduction="20000"/>
          </a:bodyPr>
          <a:lstStyle/>
          <a:p>
            <a:r>
              <a:rPr lang="ru-RU" dirty="0" smtClean="0"/>
              <a:t>а</a:t>
            </a:r>
            <a:r>
              <a:rPr lang="ru-RU" dirty="0"/>
              <a:t>) координирует работы по каталогизации в части информационного взаимодействия, формирования, ведения федерального каталога продукции для федеральных нужд и предоставления информации, содержащейся в указанном каталоге, в соответствии с настоящими Правилами и порядком информационного взаимодействия участников работ по каталогизации;</a:t>
            </a:r>
          </a:p>
          <a:p>
            <a:r>
              <a:rPr lang="ru-RU" dirty="0"/>
              <a:t>б) ведет фонд стандартных форматов описания предметов снабжения;</a:t>
            </a:r>
          </a:p>
          <a:p>
            <a:r>
              <a:rPr lang="ru-RU" dirty="0"/>
              <a:t>в) распределяет диапазоны федеральных номенклатурных номеров между центрами каталогизации государственных заказчиков и центрами каталогизации по закрепленным группам однородной продукции в целях присвоения в установленном порядке предметам снабжения указанных номеров в соответствии с порядком информационного взаимодействия участников работ по каталогизации;</a:t>
            </a:r>
          </a:p>
          <a:p>
            <a:r>
              <a:rPr lang="ru-RU" dirty="0"/>
              <a:t>г) организует разработку классификаторов, справочников и иных нормативных документов, необходимых для проведения работ по каталогизации;</a:t>
            </a:r>
          </a:p>
          <a:p>
            <a:r>
              <a:rPr lang="ru-RU" dirty="0"/>
              <a:t>д) участвует в работах по каталогизации комплектующих изделий и материалов военного назначения в соответствии с порядком проведения работ по каталогизации комплектующих изделий и материалов военного назначения;</a:t>
            </a:r>
          </a:p>
          <a:p>
            <a:r>
              <a:rPr lang="ru-RU" dirty="0"/>
              <a:t>е) выполняет методическое сопровождение работ, связанных с реализацией полномочий, предусмотренных настоящим пунктом.</a:t>
            </a:r>
          </a:p>
          <a:p>
            <a:endParaRPr lang="ru-RU" dirty="0"/>
          </a:p>
        </p:txBody>
      </p:sp>
    </p:spTree>
    <p:extLst>
      <p:ext uri="{BB962C8B-B14F-4D97-AF65-F5344CB8AC3E}">
        <p14:creationId xmlns:p14="http://schemas.microsoft.com/office/powerpoint/2010/main" val="33811144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548680"/>
            <a:ext cx="8229600" cy="1066800"/>
          </a:xfrm>
        </p:spPr>
        <p:txBody>
          <a:bodyPr>
            <a:normAutofit fontScale="90000"/>
          </a:bodyPr>
          <a:lstStyle/>
          <a:p>
            <a:r>
              <a:rPr lang="ru-RU" sz="2800" dirty="0"/>
              <a:t>Государственный заказчик осуществляет следующие полномочия:</a:t>
            </a:r>
            <a:br>
              <a:rPr lang="ru-RU" sz="2800" dirty="0"/>
            </a:br>
            <a:endParaRPr lang="ru-RU" sz="2800" dirty="0"/>
          </a:p>
        </p:txBody>
      </p:sp>
      <p:sp>
        <p:nvSpPr>
          <p:cNvPr id="3" name="Объект 2"/>
          <p:cNvSpPr>
            <a:spLocks noGrp="1"/>
          </p:cNvSpPr>
          <p:nvPr>
            <p:ph idx="1"/>
          </p:nvPr>
        </p:nvSpPr>
        <p:spPr>
          <a:xfrm>
            <a:off x="457200" y="1340768"/>
            <a:ext cx="8229600" cy="5233768"/>
          </a:xfrm>
        </p:spPr>
        <p:txBody>
          <a:bodyPr>
            <a:normAutofit fontScale="77500" lnSpcReduction="20000"/>
          </a:bodyPr>
          <a:lstStyle/>
          <a:p>
            <a:r>
              <a:rPr lang="ru-RU" dirty="0" smtClean="0"/>
              <a:t>а</a:t>
            </a:r>
            <a:r>
              <a:rPr lang="ru-RU" dirty="0"/>
              <a:t>) утверждает номенклатурные перечни предметов снабжения, поставка которых является предметом заключенного государственного контракта;</a:t>
            </a:r>
          </a:p>
          <a:p>
            <a:r>
              <a:rPr lang="ru-RU" dirty="0"/>
              <a:t>б) утверждает порядок организации и проведения работ по каталогизации;</a:t>
            </a:r>
          </a:p>
          <a:p>
            <a:r>
              <a:rPr lang="ru-RU" dirty="0"/>
              <a:t>в) определяет центр каталогизации государственного заказчика, а также порядок организации его деятельности в пределах полномочий, указанных в пункте 14 настоящих Правил;</a:t>
            </a:r>
          </a:p>
          <a:p>
            <a:r>
              <a:rPr lang="ru-RU" dirty="0"/>
              <a:t>г) согласовывает требования к информационным технологиям каталогизации и порядок информационного взаимодействия участников работ по каталогизации;</a:t>
            </a:r>
          </a:p>
          <a:p>
            <a:r>
              <a:rPr lang="ru-RU" dirty="0"/>
              <a:t>д) организует и участвует в проведении работ по каталогизации в соответствии с настоящими Правилами, а также с порядком организации и проведения работ по каталогизации, указанным в подпункте "б" настоящего пункта.</a:t>
            </a:r>
          </a:p>
          <a:p>
            <a:endParaRPr lang="ru-RU" dirty="0"/>
          </a:p>
        </p:txBody>
      </p:sp>
    </p:spTree>
    <p:extLst>
      <p:ext uri="{BB962C8B-B14F-4D97-AF65-F5344CB8AC3E}">
        <p14:creationId xmlns:p14="http://schemas.microsoft.com/office/powerpoint/2010/main" val="37006250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764704"/>
            <a:ext cx="8229600" cy="5809832"/>
          </a:xfrm>
        </p:spPr>
        <p:txBody>
          <a:bodyPr>
            <a:normAutofit fontScale="55000" lnSpcReduction="20000"/>
          </a:bodyPr>
          <a:lstStyle/>
          <a:p>
            <a:r>
              <a:rPr lang="ru-RU" b="1" dirty="0"/>
              <a:t>Федеральные органы исполнительной власти, указанные в подпункте "г" пункта 6 настоящих Правил, и Государственная корпорация "</a:t>
            </a:r>
            <a:r>
              <a:rPr lang="ru-RU" b="1" dirty="0" err="1"/>
              <a:t>Роскосмос</a:t>
            </a:r>
            <a:r>
              <a:rPr lang="ru-RU" b="1" dirty="0"/>
              <a:t>" в отношении закрепленных за ними групп и классов предметов снабжения в соответствии с Единым кодификатором предметов снабжения для федеральных государственных нужд (ЕК 001-2023), предусмотренных приложением к настоящим Правилам, осуществляют следующие полномочия:</a:t>
            </a:r>
          </a:p>
          <a:p>
            <a:r>
              <a:rPr lang="ru-RU" dirty="0"/>
              <a:t>а) организуют и обеспечивают выполнение работ по формированию и ведению разделов федерального каталога продукции для федеральных нужд, а также проведение работ по каталогизации в соответствии с порядком, предусмотренным подпунктом "г" настоящего пункта;</a:t>
            </a:r>
          </a:p>
          <a:p>
            <a:r>
              <a:rPr lang="ru-RU" dirty="0"/>
              <a:t>б) утверждают структуру разделов федерального каталога продукции для федеральных нужд;</a:t>
            </a:r>
          </a:p>
          <a:p>
            <a:r>
              <a:rPr lang="ru-RU" dirty="0"/>
              <a:t>в) утверждают стандартные форматы описания предметов снабжения, включаемые в разделы федерального каталога продукции для федеральных нужд;</a:t>
            </a:r>
          </a:p>
          <a:p>
            <a:r>
              <a:rPr lang="ru-RU" dirty="0"/>
              <a:t>г) утверждают порядок организации и проведения работ по каталогизации;</a:t>
            </a:r>
          </a:p>
          <a:p>
            <a:r>
              <a:rPr lang="ru-RU" dirty="0"/>
              <a:t>д) определяют центры каталогизации по закрепленным группам однородной продукции, а также утверждают порядок организации деятельности центров каталогизации по закрепленным группам однородной продукции в пределах полномочий, указанных в пункте 15 настоящих Правил;</a:t>
            </a:r>
          </a:p>
          <a:p>
            <a:r>
              <a:rPr lang="ru-RU" dirty="0"/>
              <a:t>е) согласовывают:</a:t>
            </a:r>
          </a:p>
          <a:p>
            <a:r>
              <a:rPr lang="ru-RU" dirty="0"/>
              <a:t>требования к информационным технологиям каталогизации и порядок информационного взаимодействия участников работ по каталогизации;</a:t>
            </a:r>
          </a:p>
          <a:p>
            <a:r>
              <a:rPr lang="ru-RU" dirty="0"/>
              <a:t>порядок проведения работ по каталогизации комплектующих изделий и материалов военного назначения, перечень классификаторов, справочников и иных нормативных документов, необходимых для проведения работ по каталогизации, порядок ведения фонда стандартных форматов описания предметов снабжения.</a:t>
            </a:r>
          </a:p>
          <a:p>
            <a:endParaRPr lang="ru-RU" dirty="0"/>
          </a:p>
        </p:txBody>
      </p:sp>
    </p:spTree>
    <p:extLst>
      <p:ext uri="{BB962C8B-B14F-4D97-AF65-F5344CB8AC3E}">
        <p14:creationId xmlns:p14="http://schemas.microsoft.com/office/powerpoint/2010/main" val="88742806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20688"/>
            <a:ext cx="8229600" cy="1066800"/>
          </a:xfrm>
        </p:spPr>
        <p:txBody>
          <a:bodyPr>
            <a:normAutofit fontScale="90000"/>
          </a:bodyPr>
          <a:lstStyle/>
          <a:p>
            <a:pPr algn="ctr"/>
            <a:r>
              <a:rPr lang="ru-RU" sz="2800" dirty="0"/>
              <a:t>Центры каталогизации государственного заказчика осуществляют следующие полномочия:</a:t>
            </a:r>
            <a:br>
              <a:rPr lang="ru-RU" sz="2800" dirty="0"/>
            </a:br>
            <a:endParaRPr lang="ru-RU" sz="2800" dirty="0"/>
          </a:p>
        </p:txBody>
      </p:sp>
      <p:sp>
        <p:nvSpPr>
          <p:cNvPr id="3" name="Объект 2"/>
          <p:cNvSpPr>
            <a:spLocks noGrp="1"/>
          </p:cNvSpPr>
          <p:nvPr>
            <p:ph idx="1"/>
          </p:nvPr>
        </p:nvSpPr>
        <p:spPr>
          <a:xfrm>
            <a:off x="457200" y="1412776"/>
            <a:ext cx="8229600" cy="5161760"/>
          </a:xfrm>
        </p:spPr>
        <p:txBody>
          <a:bodyPr>
            <a:normAutofit fontScale="55000" lnSpcReduction="20000"/>
          </a:bodyPr>
          <a:lstStyle/>
          <a:p>
            <a:r>
              <a:rPr lang="ru-RU" dirty="0" smtClean="0"/>
              <a:t>а</a:t>
            </a:r>
            <a:r>
              <a:rPr lang="ru-RU" dirty="0"/>
              <a:t>) взаимодействуют с участниками работ по каталогизации в соответствии с порядком информационного взаимодействия участников работ по каталогизации;</a:t>
            </a:r>
          </a:p>
          <a:p>
            <a:r>
              <a:rPr lang="ru-RU" dirty="0"/>
              <a:t>б) участвуют в разработке классификаторов, справочников и иных нормативных документов, необходимых для проведения работ по каталогизации;</a:t>
            </a:r>
          </a:p>
          <a:p>
            <a:r>
              <a:rPr lang="ru-RU" dirty="0"/>
              <a:t>в) присваивают федеральные номенклатурные номера в отношении предметов снабжения, включенных в номенклатурный перечень предметов снабжения, предусмотренный подпунктом "а" пункта 12 настоящих Правил, и имеющих каталожные описания предметов снабжения;</a:t>
            </a:r>
          </a:p>
          <a:p>
            <a:r>
              <a:rPr lang="ru-RU" dirty="0"/>
              <a:t>г) принимают участие в формировании и ведении федерального каталога продукции для федеральных нужд в соответствии с настоящими Правилами;</a:t>
            </a:r>
          </a:p>
          <a:p>
            <a:r>
              <a:rPr lang="ru-RU" dirty="0"/>
              <a:t>д) рассматривают номенклатурные перечни предметов снабжения и каталожные описания предметов снабжения в отношении предметов снабжения, поставка которых является предметом заключенного государственного контракта (контракта), на предмет соответствия требованиям, предусмотренным пунктами 32 и 33 настоящих Правил;</a:t>
            </a:r>
          </a:p>
          <a:p>
            <a:r>
              <a:rPr lang="ru-RU" dirty="0"/>
              <a:t>е) предоставляют участникам работ по каталогизации доступ к информации, содержащейся в федеральном каталоге продукции для федеральных нужд, в соответствии с порядком информационного взаимодействия участников работ по каталогизации;</a:t>
            </a:r>
          </a:p>
          <a:p>
            <a:r>
              <a:rPr lang="ru-RU" dirty="0"/>
              <a:t>ж) направляют в федеральный центр каталогизации продукции для федеральных нужд сведения о предметах снабжения для формирования и ведения федерального каталога продукции для федеральных нужд в соответствии с порядком информационного взаимодействия участников работ по каталогизации.</a:t>
            </a:r>
          </a:p>
          <a:p>
            <a:endParaRPr lang="ru-RU" dirty="0"/>
          </a:p>
        </p:txBody>
      </p:sp>
    </p:spTree>
    <p:extLst>
      <p:ext uri="{BB962C8B-B14F-4D97-AF65-F5344CB8AC3E}">
        <p14:creationId xmlns:p14="http://schemas.microsoft.com/office/powerpoint/2010/main" val="134571167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20688"/>
            <a:ext cx="9144000" cy="6237312"/>
          </a:xfrm>
        </p:spPr>
        <p:txBody>
          <a:bodyPr>
            <a:normAutofit fontScale="47500" lnSpcReduction="20000"/>
          </a:bodyPr>
          <a:lstStyle/>
          <a:p>
            <a:r>
              <a:rPr lang="ru-RU" b="1" dirty="0"/>
              <a:t>Центры каталогизации по закрепленным группам однородной продукции, определенные федеральными органами исполнительной власти в соответствии с подпунктом "д" пункта 13 настоящих Правил, осуществляют следующие полномочия</a:t>
            </a:r>
            <a:r>
              <a:rPr lang="ru-RU" b="1" dirty="0" smtClean="0"/>
              <a:t>:</a:t>
            </a:r>
          </a:p>
          <a:p>
            <a:endParaRPr lang="ru-RU" b="1" dirty="0"/>
          </a:p>
          <a:p>
            <a:r>
              <a:rPr lang="ru-RU" dirty="0"/>
              <a:t>а) формируют и ведут в соответствии с настоящими Правилами структурную часть разделов федерального каталога продукции для федеральных нужд, которые закреплены за федеральными органами исполнительной власти и Государственной корпорацией "</a:t>
            </a:r>
            <a:r>
              <a:rPr lang="ru-RU" dirty="0" err="1"/>
              <a:t>Роскосмос</a:t>
            </a:r>
            <a:r>
              <a:rPr lang="ru-RU" dirty="0"/>
              <a:t>" в соответствии с перечнем групп и классов Единого кодификатора предметов снабжения для федеральных государственных нужд (ЕК 001-2023), предусмотренных приложением к настоящим Правилам;</a:t>
            </a:r>
          </a:p>
          <a:p>
            <a:r>
              <a:rPr lang="ru-RU" dirty="0"/>
              <a:t>б) утверждают каталожные описания предметов снабжения в отношении комплектующих изделий и материалов военного назначения, относящихся к классам Единого кодификатора предметов снабжения для федеральных государственных нужд (ЕК 001-2023), закрепленным за федеральными органами исполнительной власти и Государственной корпорацией "</a:t>
            </a:r>
            <a:r>
              <a:rPr lang="ru-RU" dirty="0" err="1"/>
              <a:t>Роскосмос</a:t>
            </a:r>
            <a:r>
              <a:rPr lang="ru-RU" dirty="0"/>
              <a:t>", предусмотренным приложением к настоящим Правилам, для включения сведений о предметах снабжения, относящихся к указанным комплектующим изделиям и материалам военного назначения, в федеральный каталог продукции для федеральных нужд в соответствии с порядком проведения работ по каталогизации комплектующих изделий и материалов военного назначения;</a:t>
            </a:r>
          </a:p>
          <a:p>
            <a:r>
              <a:rPr lang="ru-RU" dirty="0"/>
              <a:t>в) присваивают федеральные номенклатурные номера предметам снабжения в отношении комплектующих изделий и материалов военного назначения, предусмотренных подпунктом "б" настоящего пункта;</a:t>
            </a:r>
          </a:p>
          <a:p>
            <a:r>
              <a:rPr lang="ru-RU" dirty="0"/>
              <a:t>г) взаимодействуют с участниками работ по каталогизации в соответствии с порядком информационного взаимодействия участников работ по каталогизации;</a:t>
            </a:r>
          </a:p>
          <a:p>
            <a:r>
              <a:rPr lang="ru-RU" dirty="0"/>
              <a:t>д) участвуют в разработке классификаторов, справочников и иных нормативных документов, необходимых для проведения работ по каталогизации, а также в формировании и ведении федерального каталога продукции для федеральных нужд в соответствии с настоящими Правилами;</a:t>
            </a:r>
          </a:p>
          <a:p>
            <a:r>
              <a:rPr lang="ru-RU" dirty="0"/>
              <a:t>е) направляют в федеральный центр каталогизации продукции для федеральных нужд сведения о предметах снабжения для формирования и ведения федерального каталога продукции для федеральных нужд в соответствии с порядком информационного взаимодействия участников работ по каталогизации;</a:t>
            </a:r>
          </a:p>
          <a:p>
            <a:r>
              <a:rPr lang="ru-RU" dirty="0"/>
              <a:t>ж) утверждают изменения, которые вносятся (при необходимости) в каталожные описания предметов снабжения, предусмотренные подпунктом "б" настоящего пункта.</a:t>
            </a:r>
          </a:p>
          <a:p>
            <a:endParaRPr lang="ru-RU" dirty="0"/>
          </a:p>
        </p:txBody>
      </p:sp>
    </p:spTree>
    <p:extLst>
      <p:ext uri="{BB962C8B-B14F-4D97-AF65-F5344CB8AC3E}">
        <p14:creationId xmlns:p14="http://schemas.microsoft.com/office/powerpoint/2010/main" val="424496981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2800" dirty="0"/>
              <a:t>Федеральная служба по военно-техническому сотрудничеству осуществляет следующие полномочия:</a:t>
            </a:r>
            <a:br>
              <a:rPr lang="ru-RU" sz="2800" dirty="0"/>
            </a:br>
            <a:endParaRPr lang="ru-RU" sz="2800" dirty="0"/>
          </a:p>
        </p:txBody>
      </p:sp>
      <p:sp>
        <p:nvSpPr>
          <p:cNvPr id="3" name="Объект 2"/>
          <p:cNvSpPr>
            <a:spLocks noGrp="1"/>
          </p:cNvSpPr>
          <p:nvPr>
            <p:ph idx="1"/>
          </p:nvPr>
        </p:nvSpPr>
        <p:spPr/>
        <p:txBody>
          <a:bodyPr>
            <a:normAutofit fontScale="70000" lnSpcReduction="20000"/>
          </a:bodyPr>
          <a:lstStyle/>
          <a:p>
            <a:r>
              <a:rPr lang="ru-RU" dirty="0" smtClean="0"/>
              <a:t>а</a:t>
            </a:r>
            <a:r>
              <a:rPr lang="ru-RU" dirty="0"/>
              <a:t>) определяет центр каталогизации в области военно-технического сотрудничества, а также порядок организации его деятельности в пределах полномочий, указанных в пункте 17 настоящих Правил;</a:t>
            </a:r>
          </a:p>
          <a:p>
            <a:r>
              <a:rPr lang="ru-RU" dirty="0"/>
              <a:t>б) согласовывает требования к информационным технологиям каталогизации и порядок информационного взаимодействия участников работ по каталогизации;</a:t>
            </a:r>
          </a:p>
          <a:p>
            <a:r>
              <a:rPr lang="ru-RU" dirty="0"/>
              <a:t>в) взаимодействует с участниками работ по каталогизации в соответствии с порядком информационного взаимодействия участников работ по каталогизации;</a:t>
            </a:r>
          </a:p>
          <a:p>
            <a:r>
              <a:rPr lang="ru-RU" dirty="0"/>
              <a:t>г) направляет в уполномоченный федеральный орган исполнительной власти предложения о включении классификаторов, справочников и иных нормативных документов в перечень классификаторов, справочников и иных нормативных документов, необходимых для проведения работ по каталогизации.</a:t>
            </a:r>
          </a:p>
          <a:p>
            <a:endParaRPr lang="ru-RU" dirty="0"/>
          </a:p>
        </p:txBody>
      </p:sp>
    </p:spTree>
    <p:extLst>
      <p:ext uri="{BB962C8B-B14F-4D97-AF65-F5344CB8AC3E}">
        <p14:creationId xmlns:p14="http://schemas.microsoft.com/office/powerpoint/2010/main" val="224123685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Центр каталогизации в области военно-технического сотрудничества осуществляет следующие функции:</a:t>
            </a:r>
            <a:br>
              <a:rPr lang="ru-RU" dirty="0"/>
            </a:br>
            <a:endParaRPr lang="ru-RU" dirty="0"/>
          </a:p>
        </p:txBody>
      </p:sp>
      <p:sp>
        <p:nvSpPr>
          <p:cNvPr id="3" name="Объект 2"/>
          <p:cNvSpPr>
            <a:spLocks noGrp="1"/>
          </p:cNvSpPr>
          <p:nvPr>
            <p:ph idx="1"/>
          </p:nvPr>
        </p:nvSpPr>
        <p:spPr>
          <a:xfrm>
            <a:off x="0" y="2249424"/>
            <a:ext cx="9144000" cy="4608576"/>
          </a:xfrm>
        </p:spPr>
        <p:txBody>
          <a:bodyPr>
            <a:normAutofit fontScale="47500" lnSpcReduction="20000"/>
          </a:bodyPr>
          <a:lstStyle/>
          <a:p>
            <a:r>
              <a:rPr lang="ru-RU" dirty="0" smtClean="0"/>
              <a:t>а</a:t>
            </a:r>
            <a:r>
              <a:rPr lang="ru-RU" dirty="0"/>
              <a:t>) взаимодействует с участниками работ по каталогизации в соответствии с порядком информационного взаимодействия участников работ по каталогизации;</a:t>
            </a:r>
          </a:p>
          <a:p>
            <a:r>
              <a:rPr lang="ru-RU" dirty="0"/>
              <a:t>б) участвует в разработке классификаторов, справочников и иных нормативных документов, необходимых для проведения работ по каталогизации.</a:t>
            </a:r>
          </a:p>
          <a:p>
            <a:r>
              <a:rPr lang="ru-RU" dirty="0"/>
              <a:t>18. Головной исполнитель и исполнитель осуществляют следующие полномочия:</a:t>
            </a:r>
          </a:p>
          <a:p>
            <a:r>
              <a:rPr lang="ru-RU" dirty="0"/>
              <a:t>а) подготавливают на основании заключенного государственного контракта (контракта) и в соответствии с настоящими Правилами номенклатурные перечни предметов снабжения (изменения, которые вносятся в номенклатурные перечни предметов снабжения), а также каталожные описания предметов снабжения, которые являются предметом заключенного государственного контракта (контракта);</a:t>
            </a:r>
          </a:p>
          <a:p>
            <a:r>
              <a:rPr lang="ru-RU" dirty="0"/>
              <a:t>б) размещают в федеральной системе каталогизации продукции номенклатурные перечни предметов снабжения и каталожные описания предметов снабжения, которые являются предметом заключенного государственного контракта (контракта), с использованием информационных технологий каталогизации и комплексов средств автоматизации участников работ по каталогизации (при их наличии), а в случае отсутствия указанных комплексов - с использованием электронных носителей;</a:t>
            </a:r>
          </a:p>
          <a:p>
            <a:r>
              <a:rPr lang="ru-RU" dirty="0"/>
              <a:t>в) утверждают каталожные описания предметов снабжения (изменения, которые вносятся в каталожные описания предметов снабжения), являющиеся предметом заключенного государственного контракта (контракта);</a:t>
            </a:r>
          </a:p>
          <a:p>
            <a:r>
              <a:rPr lang="ru-RU" dirty="0"/>
              <a:t>г) используют при размещении и выполнении государственного оборонного заказа федеральные номенклатурные номера, присвоенные предметам снабжения центрами каталогизации государственного заказчика и центрами каталогизации по закрепленным группам однородной продукции в соответствии с подпунктом "в" пункта 14 и подпунктом "в" пункта 15 настоящих Правил.</a:t>
            </a:r>
          </a:p>
          <a:p>
            <a:endParaRPr lang="ru-RU" dirty="0"/>
          </a:p>
        </p:txBody>
      </p:sp>
    </p:spTree>
    <p:extLst>
      <p:ext uri="{BB962C8B-B14F-4D97-AF65-F5344CB8AC3E}">
        <p14:creationId xmlns:p14="http://schemas.microsoft.com/office/powerpoint/2010/main" val="310489764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76672"/>
            <a:ext cx="8229600" cy="1066800"/>
          </a:xfrm>
        </p:spPr>
        <p:txBody>
          <a:bodyPr/>
          <a:lstStyle/>
          <a:p>
            <a:pPr algn="ctr"/>
            <a:r>
              <a:rPr lang="ru-RU" dirty="0" smtClean="0"/>
              <a:t>Обратите внимание!</a:t>
            </a:r>
            <a:endParaRPr lang="ru-RU" dirty="0"/>
          </a:p>
        </p:txBody>
      </p:sp>
      <p:sp>
        <p:nvSpPr>
          <p:cNvPr id="3" name="Объект 2"/>
          <p:cNvSpPr>
            <a:spLocks noGrp="1"/>
          </p:cNvSpPr>
          <p:nvPr>
            <p:ph idx="1"/>
          </p:nvPr>
        </p:nvSpPr>
        <p:spPr>
          <a:xfrm>
            <a:off x="457200" y="1556792"/>
            <a:ext cx="8229600" cy="5017744"/>
          </a:xfrm>
        </p:spPr>
        <p:txBody>
          <a:bodyPr>
            <a:normAutofit fontScale="70000" lnSpcReduction="20000"/>
          </a:bodyPr>
          <a:lstStyle/>
          <a:p>
            <a:r>
              <a:rPr lang="ru-RU" dirty="0"/>
              <a:t>Головной исполнитель и исполнитель вправе за счет собственных средств осуществлять подготовку каталожных описаний комплектующих изделий и материалов военного назначения. Для подготовки каталожных описаний комплектующих изделий </a:t>
            </a:r>
            <a:r>
              <a:rPr lang="ru-RU" b="1" dirty="0"/>
              <a:t>головной исполнитель и исполнитель направляют заявку в уполномоченный центр каталогизации по закрепленным группам однородной продукции</a:t>
            </a:r>
            <a:r>
              <a:rPr lang="ru-RU" dirty="0"/>
              <a:t>.</a:t>
            </a:r>
          </a:p>
          <a:p>
            <a:endParaRPr lang="ru-RU" dirty="0" smtClean="0"/>
          </a:p>
          <a:p>
            <a:r>
              <a:rPr lang="ru-RU" dirty="0" smtClean="0"/>
              <a:t>Центры </a:t>
            </a:r>
            <a:r>
              <a:rPr lang="ru-RU" dirty="0"/>
              <a:t>каталогизации по закрепленным группам однородной продукции, головные исполнители и исполнители </a:t>
            </a:r>
            <a:r>
              <a:rPr lang="ru-RU" b="1" dirty="0"/>
              <a:t>вправе привлекать</a:t>
            </a:r>
            <a:r>
              <a:rPr lang="ru-RU" dirty="0"/>
              <a:t> в соответствии с законодательством Российской Федерации российских юридических лиц для подготовки каталожных описаний предметов снабжения, каталожных описаний комплектующих изделий и материалов военного назначения (изменений, которые вносятся в такие каталожные описания).</a:t>
            </a:r>
          </a:p>
          <a:p>
            <a:endParaRPr lang="ru-RU" dirty="0"/>
          </a:p>
        </p:txBody>
      </p:sp>
    </p:spTree>
    <p:extLst>
      <p:ext uri="{BB962C8B-B14F-4D97-AF65-F5344CB8AC3E}">
        <p14:creationId xmlns:p14="http://schemas.microsoft.com/office/powerpoint/2010/main" val="142335834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92696"/>
            <a:ext cx="8229600" cy="5881840"/>
          </a:xfrm>
        </p:spPr>
        <p:txBody>
          <a:bodyPr>
            <a:normAutofit fontScale="92500" lnSpcReduction="20000"/>
          </a:bodyPr>
          <a:lstStyle/>
          <a:p>
            <a:r>
              <a:rPr lang="ru-RU" dirty="0"/>
              <a:t> </a:t>
            </a:r>
            <a:r>
              <a:rPr lang="ru-RU" b="1" dirty="0"/>
              <a:t>Структура и содержание федерального каталога </a:t>
            </a:r>
            <a:r>
              <a:rPr lang="ru-RU" dirty="0"/>
              <a:t>продукции для федеральных нужд и его разделов, ведение федерального каталога продукции для федеральных нужд (внесение изменений) </a:t>
            </a:r>
            <a:r>
              <a:rPr lang="ru-RU" b="1" dirty="0"/>
              <a:t>должны соответствовать требованиям, установленным государственным военным стандартом </a:t>
            </a:r>
            <a:r>
              <a:rPr lang="ru-RU" dirty="0"/>
              <a:t>ГОСТ РВ 0044-001-2020 "Каталогизация продукции для федеральных государственных нужд. Каталогизация предметов снабжения Вооруженных Сил Российской Федерации. Порядок формирования, ведения и использования каталога предметов снабжения", принятым Федеральным агентством по техническому регулированию и метрологии 11 августа 2020 г. и введенным в действие с 1 июля 2021 г.</a:t>
            </a:r>
          </a:p>
        </p:txBody>
      </p:sp>
    </p:spTree>
    <p:extLst>
      <p:ext uri="{BB962C8B-B14F-4D97-AF65-F5344CB8AC3E}">
        <p14:creationId xmlns:p14="http://schemas.microsoft.com/office/powerpoint/2010/main" val="295618961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92696"/>
            <a:ext cx="8229600" cy="5881840"/>
          </a:xfrm>
        </p:spPr>
        <p:txBody>
          <a:bodyPr>
            <a:normAutofit fontScale="70000" lnSpcReduction="20000"/>
          </a:bodyPr>
          <a:lstStyle/>
          <a:p>
            <a:r>
              <a:rPr lang="ru-RU" dirty="0"/>
              <a:t>Каждый раздел федерального каталога продукции для федеральных нужд </a:t>
            </a:r>
            <a:r>
              <a:rPr lang="ru-RU" b="1" dirty="0"/>
              <a:t>содержит структурную и номенклатурную</a:t>
            </a:r>
            <a:r>
              <a:rPr lang="ru-RU" dirty="0"/>
              <a:t> части.</a:t>
            </a:r>
          </a:p>
          <a:p>
            <a:endParaRPr lang="ru-RU" dirty="0"/>
          </a:p>
          <a:p>
            <a:r>
              <a:rPr lang="ru-RU" b="1" dirty="0" smtClean="0"/>
              <a:t>Структурная </a:t>
            </a:r>
            <a:r>
              <a:rPr lang="ru-RU" b="1" dirty="0"/>
              <a:t>часть</a:t>
            </a:r>
            <a:r>
              <a:rPr lang="ru-RU" dirty="0"/>
              <a:t> раздела федерального каталога продукции для федеральных нужд состоит из стандартных форматов описания предметов снабжения, содержащих относящиеся к их области распространения наименования однородных предметов снабжения. Структурная часть раздела федерального каталога продукции для федеральных нужд предназначена для идентификации предметов снабжения и содержит общедоступную информацию</a:t>
            </a:r>
            <a:r>
              <a:rPr lang="ru-RU" dirty="0" smtClean="0"/>
              <a:t>.</a:t>
            </a:r>
          </a:p>
          <a:p>
            <a:endParaRPr lang="ru-RU" dirty="0"/>
          </a:p>
          <a:p>
            <a:r>
              <a:rPr lang="ru-RU" b="1" dirty="0"/>
              <a:t>Номенклатурная часть </a:t>
            </a:r>
            <a:r>
              <a:rPr lang="ru-RU" dirty="0"/>
              <a:t>раздела федерального каталога продукции для федеральных нужд включает номенклатурные перечни предметов снабжения и каталожные описания предметов снабжения, относящиеся к соответствующим наименованиям однородных предметов снабжения структурной части раздела федерального каталога продукции для федеральных нужд. Каталожные описания предметов снабжения включаются в техническую документацию.</a:t>
            </a:r>
          </a:p>
          <a:p>
            <a:endParaRPr lang="ru-RU" dirty="0"/>
          </a:p>
        </p:txBody>
      </p:sp>
    </p:spTree>
    <p:extLst>
      <p:ext uri="{BB962C8B-B14F-4D97-AF65-F5344CB8AC3E}">
        <p14:creationId xmlns:p14="http://schemas.microsoft.com/office/powerpoint/2010/main" val="373550064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92696"/>
            <a:ext cx="8229600" cy="5881840"/>
          </a:xfrm>
        </p:spPr>
        <p:txBody>
          <a:bodyPr>
            <a:normAutofit fontScale="70000" lnSpcReduction="20000"/>
          </a:bodyPr>
          <a:lstStyle/>
          <a:p>
            <a:r>
              <a:rPr lang="ru-RU" b="1" dirty="0"/>
              <a:t>Доступ участников работ по каталогизации к информации, содержащейся в федеральном каталоге продукции для федеральных нужд, осуществляется:</a:t>
            </a:r>
          </a:p>
          <a:p>
            <a:r>
              <a:rPr lang="ru-RU" dirty="0"/>
              <a:t>а) через информационно-телекоммуникационную сеть "Интернет" - в отношении общедоступной информации;</a:t>
            </a:r>
          </a:p>
          <a:p>
            <a:r>
              <a:rPr lang="ru-RU" dirty="0"/>
              <a:t>б) с применением средств криптографической защиты информации, сертифицированных федеральным органом исполнительной власти в области обеспечения безопасности и получивших подтверждение соответствия в федеральном органе исполнительной власти, осуществляющем реализацию государственной политики, организацию межведомственной координации и взаимодействия, специальные и контрольные функции в области государственной безопасности, - в отношении информации ограниченного распространения, не содержащей сведений, составляющих государственную тайну;</a:t>
            </a:r>
          </a:p>
          <a:p>
            <a:r>
              <a:rPr lang="ru-RU" dirty="0"/>
              <a:t>в) через сеть защищенной связи, обеспечивающей защищенный информационный обмен, а также с применением отчуждаемых носителей информации в соответствии с законодательством Российской Федерации о государственной тайне - в отношении информации, содержащей сведения, составляющие государственную тайну.</a:t>
            </a:r>
          </a:p>
          <a:p>
            <a:endParaRPr lang="ru-RU" dirty="0"/>
          </a:p>
        </p:txBody>
      </p:sp>
    </p:spTree>
    <p:extLst>
      <p:ext uri="{BB962C8B-B14F-4D97-AF65-F5344CB8AC3E}">
        <p14:creationId xmlns:p14="http://schemas.microsoft.com/office/powerpoint/2010/main" val="246733814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764704"/>
            <a:ext cx="8229600" cy="1066800"/>
          </a:xfrm>
        </p:spPr>
        <p:txBody>
          <a:bodyPr>
            <a:normAutofit fontScale="90000"/>
          </a:bodyPr>
          <a:lstStyle/>
          <a:p>
            <a:r>
              <a:rPr lang="ru-RU" sz="2800" dirty="0"/>
              <a:t>Федеральный каталог продукции для федеральных нужд содержит следующую информацию о предмете снабжения:</a:t>
            </a:r>
            <a:br>
              <a:rPr lang="ru-RU" sz="2800" dirty="0"/>
            </a:br>
            <a:endParaRPr lang="ru-RU" sz="2800" dirty="0"/>
          </a:p>
        </p:txBody>
      </p:sp>
      <p:sp>
        <p:nvSpPr>
          <p:cNvPr id="3" name="Объект 2"/>
          <p:cNvSpPr>
            <a:spLocks noGrp="1"/>
          </p:cNvSpPr>
          <p:nvPr>
            <p:ph idx="1"/>
          </p:nvPr>
        </p:nvSpPr>
        <p:spPr>
          <a:xfrm>
            <a:off x="457200" y="1772816"/>
            <a:ext cx="8229600" cy="4801720"/>
          </a:xfrm>
        </p:spPr>
        <p:txBody>
          <a:bodyPr>
            <a:normAutofit fontScale="70000" lnSpcReduction="20000"/>
          </a:bodyPr>
          <a:lstStyle/>
          <a:p>
            <a:r>
              <a:rPr lang="ru-RU" dirty="0" smtClean="0"/>
              <a:t>а</a:t>
            </a:r>
            <a:r>
              <a:rPr lang="ru-RU" dirty="0"/>
              <a:t>) наименование и обозначение предмета снабжения;</a:t>
            </a:r>
          </a:p>
          <a:p>
            <a:r>
              <a:rPr lang="ru-RU" dirty="0"/>
              <a:t>б) федеральный номенклатурный номер;</a:t>
            </a:r>
          </a:p>
          <a:p>
            <a:r>
              <a:rPr lang="ru-RU" dirty="0"/>
              <a:t>в) дата присвоения федерального номенклатурного номера в федеральном каталоге продукции для федеральных нужд;</a:t>
            </a:r>
          </a:p>
          <a:p>
            <a:r>
              <a:rPr lang="ru-RU" dirty="0"/>
              <a:t>г) класс предмета снабжения в соответствии с Единым кодификатором предметов снабжения для федеральных государственных нужд (ЕК 001-2023);</a:t>
            </a:r>
          </a:p>
          <a:p>
            <a:r>
              <a:rPr lang="ru-RU" dirty="0"/>
              <a:t>д) наименование и номер стандартного формата описания предметов снабжения, к области распространения которого относится указанный предмет снабжения;</a:t>
            </a:r>
          </a:p>
          <a:p>
            <a:r>
              <a:rPr lang="ru-RU" dirty="0"/>
              <a:t>е) наименование однородного предмета снабжения, к которому относится такой предмет снабжения;</a:t>
            </a:r>
          </a:p>
          <a:p>
            <a:r>
              <a:rPr lang="ru-RU" dirty="0"/>
              <a:t>ж) сведения о разработчике, изготовителе и поставщике предмета снабжения;</a:t>
            </a:r>
          </a:p>
          <a:p>
            <a:r>
              <a:rPr lang="ru-RU" dirty="0"/>
              <a:t>з) сведения об обозначении предмета снабжения, в котором применяется составная часть предмета снабжения и (или) предмет снабжения, относящийся к комплектующему изделию;</a:t>
            </a:r>
          </a:p>
          <a:p>
            <a:r>
              <a:rPr lang="ru-RU" dirty="0"/>
              <a:t>и) каталожное описание предмета снабжения.</a:t>
            </a:r>
          </a:p>
          <a:p>
            <a:endParaRPr lang="ru-RU" dirty="0"/>
          </a:p>
        </p:txBody>
      </p:sp>
    </p:spTree>
    <p:extLst>
      <p:ext uri="{BB962C8B-B14F-4D97-AF65-F5344CB8AC3E}">
        <p14:creationId xmlns:p14="http://schemas.microsoft.com/office/powerpoint/2010/main" val="192275814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332656"/>
            <a:ext cx="8229600" cy="1066800"/>
          </a:xfrm>
        </p:spPr>
        <p:txBody>
          <a:bodyPr/>
          <a:lstStyle/>
          <a:p>
            <a:r>
              <a:rPr lang="ru-RU" dirty="0" smtClean="0"/>
              <a:t>Сроки размещения информации:</a:t>
            </a:r>
            <a:endParaRPr lang="ru-RU" dirty="0"/>
          </a:p>
        </p:txBody>
      </p:sp>
      <p:sp>
        <p:nvSpPr>
          <p:cNvPr id="3" name="Объект 2"/>
          <p:cNvSpPr>
            <a:spLocks noGrp="1"/>
          </p:cNvSpPr>
          <p:nvPr>
            <p:ph idx="1"/>
          </p:nvPr>
        </p:nvSpPr>
        <p:spPr>
          <a:xfrm>
            <a:off x="0" y="1268760"/>
            <a:ext cx="9144000" cy="5589240"/>
          </a:xfrm>
        </p:spPr>
        <p:txBody>
          <a:bodyPr>
            <a:normAutofit fontScale="55000" lnSpcReduction="20000"/>
          </a:bodyPr>
          <a:lstStyle/>
          <a:p>
            <a:r>
              <a:rPr lang="ru-RU" sz="2900" dirty="0"/>
              <a:t>Головной исполнитель и исполнитель в течение срока действия государственного контракта (контракта) однократно размещают в федеральной системе каталогизации продукции номенклатурные перечни предметов снабжения и каталожные описания предметов снабжения или уведомление об использовании ранее присвоенных федеральных номенклатурных номеров в отношении предметов снабжения, являющихся идентичными, с использованием информационных технологий каталогизации и комплексов средств автоматизации участников работ по каталогизации (при их наличии), а в случае отсутствия комплексов средств автоматизации участников работ по каталогизации - с использованием электронных носителей.</a:t>
            </a:r>
          </a:p>
          <a:p>
            <a:endParaRPr lang="ru-RU" sz="2900" dirty="0"/>
          </a:p>
          <a:p>
            <a:r>
              <a:rPr lang="ru-RU" sz="2900" dirty="0" smtClean="0"/>
              <a:t>В </a:t>
            </a:r>
            <a:r>
              <a:rPr lang="ru-RU" sz="2900" dirty="0"/>
              <a:t>случае если после размещения номенклатурных перечней предметов снабжения и каталожных описаний предметов снабжения в федеральной системе каталогизации продукции внесены изменения в техническую документацию и (или) в условия государственного контракта (контракта), головной исполнитель и исполнитель </a:t>
            </a:r>
            <a:r>
              <a:rPr lang="ru-RU" sz="2900" b="1" dirty="0"/>
              <a:t>в </a:t>
            </a:r>
            <a:r>
              <a:rPr lang="ru-RU" sz="2900" b="1" dirty="0" smtClean="0"/>
              <a:t>течение срока действия контракта</a:t>
            </a:r>
            <a:r>
              <a:rPr lang="ru-RU" sz="2900" dirty="0" smtClean="0"/>
              <a:t>, </a:t>
            </a:r>
            <a:r>
              <a:rPr lang="ru-RU" sz="2900" dirty="0"/>
              <a:t>повторно размещают в федеральной системе каталогизации продукции указанные номенклатурные перечни предметов снабжения и каталожные описания предметов снабжения.</a:t>
            </a:r>
          </a:p>
          <a:p>
            <a:endParaRPr lang="ru-RU" sz="2900" dirty="0"/>
          </a:p>
          <a:p>
            <a:r>
              <a:rPr lang="ru-RU" sz="2900" dirty="0" smtClean="0"/>
              <a:t>Номенклатурные </a:t>
            </a:r>
            <a:r>
              <a:rPr lang="ru-RU" sz="2900" dirty="0"/>
              <a:t>перечни предметов снабжения и каталожные описания предметов </a:t>
            </a:r>
            <a:r>
              <a:rPr lang="ru-RU" sz="2900" dirty="0" smtClean="0"/>
              <a:t>снабжения</a:t>
            </a:r>
            <a:r>
              <a:rPr lang="ru-RU" sz="2900" dirty="0"/>
              <a:t> </a:t>
            </a:r>
            <a:r>
              <a:rPr lang="ru-RU" sz="2900" dirty="0" smtClean="0"/>
              <a:t> </a:t>
            </a:r>
            <a:r>
              <a:rPr lang="ru-RU" sz="2900" dirty="0"/>
              <a:t>рассматриваются центром каталогизации государственного заказчика </a:t>
            </a:r>
            <a:r>
              <a:rPr lang="ru-RU" sz="2900" dirty="0" smtClean="0"/>
              <a:t>в </a:t>
            </a:r>
            <a:r>
              <a:rPr lang="ru-RU" sz="2900" b="1" dirty="0"/>
              <a:t>течение 15 рабочих дней </a:t>
            </a:r>
            <a:r>
              <a:rPr lang="ru-RU" sz="2900" dirty="0"/>
              <a:t>со дня размещения номенклатурных перечней предметов снабжения и каталожных описаний предметов снабжения в федеральной системе каталогизации продукции.</a:t>
            </a:r>
          </a:p>
          <a:p>
            <a:endParaRPr lang="ru-RU" dirty="0"/>
          </a:p>
        </p:txBody>
      </p:sp>
    </p:spTree>
    <p:extLst>
      <p:ext uri="{BB962C8B-B14F-4D97-AF65-F5344CB8AC3E}">
        <p14:creationId xmlns:p14="http://schemas.microsoft.com/office/powerpoint/2010/main" val="336441636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92696"/>
            <a:ext cx="9144000" cy="6165304"/>
          </a:xfrm>
        </p:spPr>
        <p:txBody>
          <a:bodyPr>
            <a:normAutofit fontScale="62500" lnSpcReduction="20000"/>
          </a:bodyPr>
          <a:lstStyle/>
          <a:p>
            <a:r>
              <a:rPr lang="ru-RU" dirty="0"/>
              <a:t>В случае если номенклатурные перечни предметов снабжения и каталожные описания предметов снабжения соответствуют </a:t>
            </a:r>
            <a:r>
              <a:rPr lang="ru-RU" dirty="0" smtClean="0"/>
              <a:t>требованиям  и </a:t>
            </a:r>
            <a:r>
              <a:rPr lang="ru-RU" dirty="0"/>
              <a:t>предметам снабжения не присвоены федеральные номенклатурные номера, центр каталогизации государственного заказчика включает сведения, содержащиеся в номенклатурных перечнях предметов снабжения, и каталожные описания предметов снабжения в федеральный каталог продукции для федеральных нужд и присваивает таким предметам снабжения федеральные номенклатурные номера</a:t>
            </a:r>
            <a:r>
              <a:rPr lang="ru-RU" dirty="0" smtClean="0"/>
              <a:t>.</a:t>
            </a:r>
          </a:p>
          <a:p>
            <a:endParaRPr lang="ru-RU" dirty="0"/>
          </a:p>
          <a:p>
            <a:r>
              <a:rPr lang="ru-RU" dirty="0" smtClean="0"/>
              <a:t>В </a:t>
            </a:r>
            <a:r>
              <a:rPr lang="ru-RU" dirty="0"/>
              <a:t>случае если предметам снабжения, включенным в номенклатурные перечни предметов снабжения, ранее были присвоены федеральные номенклатурные номера, центр каталогизации государственного заказчика информирует об этом головного исполнителя и исполнителя, разместивших в федеральной системе каталогизации продукции </a:t>
            </a:r>
            <a:r>
              <a:rPr lang="ru-RU" dirty="0" smtClean="0"/>
              <a:t>номенклатурные </a:t>
            </a:r>
            <a:r>
              <a:rPr lang="ru-RU" dirty="0"/>
              <a:t>перечни предметов снабжения и каталожные описания предметов снабжения.</a:t>
            </a:r>
          </a:p>
          <a:p>
            <a:endParaRPr lang="ru-RU" dirty="0" smtClean="0"/>
          </a:p>
          <a:p>
            <a:r>
              <a:rPr lang="ru-RU" dirty="0" smtClean="0"/>
              <a:t> </a:t>
            </a:r>
            <a:r>
              <a:rPr lang="ru-RU" dirty="0"/>
              <a:t>В случае если размещенные </a:t>
            </a:r>
            <a:r>
              <a:rPr lang="ru-RU" dirty="0" smtClean="0"/>
              <a:t>головным </a:t>
            </a:r>
            <a:r>
              <a:rPr lang="ru-RU" dirty="0"/>
              <a:t>исполнителем и исполнителем в федеральной системе каталогизации продукции номенклатурные перечни предметов снабжения и каталожные описания предметов снабжения не соответствуют </a:t>
            </a:r>
            <a:r>
              <a:rPr lang="ru-RU" dirty="0" smtClean="0"/>
              <a:t>требованиям  </a:t>
            </a:r>
            <a:r>
              <a:rPr lang="ru-RU" dirty="0"/>
              <a:t>центр каталогизации государственного заказчика </a:t>
            </a:r>
            <a:r>
              <a:rPr lang="ru-RU" b="1" dirty="0" smtClean="0"/>
              <a:t>в течение 15 рабочих дней </a:t>
            </a:r>
            <a:r>
              <a:rPr lang="ru-RU" dirty="0"/>
              <a:t>направляет головному исполнителю или исполнителю заключение об отказе во включении сведений, содержащихся в номенклатурных перечнях предметов снабжения, и каталожных описаний предметов снабжения в федеральный каталог продукции для федеральных нужд с указанием причины такого отказа.</a:t>
            </a:r>
          </a:p>
          <a:p>
            <a:endParaRPr lang="ru-RU" dirty="0"/>
          </a:p>
        </p:txBody>
      </p:sp>
    </p:spTree>
    <p:extLst>
      <p:ext uri="{BB962C8B-B14F-4D97-AF65-F5344CB8AC3E}">
        <p14:creationId xmlns:p14="http://schemas.microsoft.com/office/powerpoint/2010/main" val="210395177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92696"/>
            <a:ext cx="8229600" cy="5881840"/>
          </a:xfrm>
        </p:spPr>
        <p:txBody>
          <a:bodyPr>
            <a:normAutofit fontScale="85000" lnSpcReduction="20000"/>
          </a:bodyPr>
          <a:lstStyle/>
          <a:p>
            <a:r>
              <a:rPr lang="ru-RU" dirty="0"/>
              <a:t>Головной исполнитель и исполнитель, получившие от центра каталогизации государственного заказчика </a:t>
            </a:r>
            <a:r>
              <a:rPr lang="ru-RU" dirty="0" smtClean="0"/>
              <a:t>заключение  об отказе во включении сведений </a:t>
            </a:r>
            <a:r>
              <a:rPr lang="ru-RU" b="1" dirty="0"/>
              <a:t>не позднее 15 рабочих дней</a:t>
            </a:r>
            <a:r>
              <a:rPr lang="ru-RU" dirty="0"/>
              <a:t> дорабатывают номенклатурные перечни предметов снабжения и каталожные описания предметов снабжения и представляют их в центр каталогизации государственного заказчика для повторного рассмотрения в соответствии с настоящими Правилами</a:t>
            </a:r>
            <a:r>
              <a:rPr lang="ru-RU" dirty="0" smtClean="0"/>
              <a:t>.</a:t>
            </a:r>
          </a:p>
          <a:p>
            <a:endParaRPr lang="ru-RU" dirty="0"/>
          </a:p>
          <a:p>
            <a:r>
              <a:rPr lang="ru-RU" dirty="0"/>
              <a:t>Повторное представление головным исполнителем или исполнителем доработанных номенклатурных перечней предметов снабжения и каталожных описаний предметов снабжения для рассмотрения в центр каталогизации государственного заказчика осуществляется </a:t>
            </a:r>
            <a:r>
              <a:rPr lang="ru-RU" dirty="0" smtClean="0"/>
              <a:t>в том же порядке, что и при первичном обращении.</a:t>
            </a:r>
            <a:endParaRPr lang="ru-RU" dirty="0"/>
          </a:p>
          <a:p>
            <a:endParaRPr lang="ru-RU" dirty="0"/>
          </a:p>
        </p:txBody>
      </p:sp>
    </p:spTree>
    <p:extLst>
      <p:ext uri="{BB962C8B-B14F-4D97-AF65-F5344CB8AC3E}">
        <p14:creationId xmlns:p14="http://schemas.microsoft.com/office/powerpoint/2010/main" val="304521865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20688"/>
            <a:ext cx="8229600" cy="5953848"/>
          </a:xfrm>
        </p:spPr>
        <p:txBody>
          <a:bodyPr>
            <a:normAutofit fontScale="85000" lnSpcReduction="20000"/>
          </a:bodyPr>
          <a:lstStyle/>
          <a:p>
            <a:r>
              <a:rPr lang="ru-RU" dirty="0"/>
              <a:t>Рассмотрение центром каталогизации государственного заказчика доработанных головным исполнителем или исполнителем номенклатурных перечней предметов снабжения и каталожных описаний предметов снабжения осуществляется </a:t>
            </a:r>
            <a:r>
              <a:rPr lang="ru-RU" b="1" dirty="0"/>
              <a:t>в течение 10 рабочих дней</a:t>
            </a:r>
            <a:r>
              <a:rPr lang="ru-RU" dirty="0"/>
              <a:t> со дня повторного размещения указанных документов головным исполнителем или исполнителем в федеральной системе каталогизации продукции</a:t>
            </a:r>
            <a:r>
              <a:rPr lang="ru-RU" dirty="0" smtClean="0"/>
              <a:t>.</a:t>
            </a:r>
          </a:p>
          <a:p>
            <a:endParaRPr lang="ru-RU" dirty="0"/>
          </a:p>
          <a:p>
            <a:r>
              <a:rPr lang="ru-RU" dirty="0"/>
              <a:t>В случае соответствия номенклатурных перечней предметов снабжения и каталожных описаний предметов снабжения </a:t>
            </a:r>
            <a:r>
              <a:rPr lang="ru-RU" dirty="0" smtClean="0"/>
              <a:t>требованиям </a:t>
            </a:r>
            <a:r>
              <a:rPr lang="ru-RU" dirty="0"/>
              <a:t>центр каталогизации государственного заказчика включает предметы снабжения в федеральный каталог продукции для федеральных нужд </a:t>
            </a:r>
            <a:r>
              <a:rPr lang="ru-RU" b="1" dirty="0"/>
              <a:t>и в течение </a:t>
            </a:r>
            <a:r>
              <a:rPr lang="ru-RU" b="1" dirty="0" smtClean="0"/>
              <a:t>10 рабочих дней</a:t>
            </a:r>
            <a:r>
              <a:rPr lang="ru-RU" dirty="0" smtClean="0"/>
              <a:t> присваивает </a:t>
            </a:r>
            <a:r>
              <a:rPr lang="ru-RU" dirty="0"/>
              <a:t>им федеральные номенклатурные номера.</a:t>
            </a:r>
          </a:p>
          <a:p>
            <a:endParaRPr lang="ru-RU" dirty="0"/>
          </a:p>
        </p:txBody>
      </p:sp>
    </p:spTree>
    <p:extLst>
      <p:ext uri="{BB962C8B-B14F-4D97-AF65-F5344CB8AC3E}">
        <p14:creationId xmlns:p14="http://schemas.microsoft.com/office/powerpoint/2010/main" val="74767249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764704"/>
            <a:ext cx="8229600" cy="5809832"/>
          </a:xfrm>
        </p:spPr>
        <p:txBody>
          <a:bodyPr>
            <a:normAutofit fontScale="85000" lnSpcReduction="20000"/>
          </a:bodyPr>
          <a:lstStyle/>
          <a:p>
            <a:r>
              <a:rPr lang="ru-RU" dirty="0"/>
              <a:t>Направление головными исполнителями и исполнителями и рассмотрение центрами каталогизации государственного заказчика или центрами каталогизации по закрепленным группам однородной продукции, центром каталогизации в области военно-технического сотрудничества в пределах полномочий, установленных настоящими Правилами, номенклатурных перечней предметов снабжения, каталожных описаний предметов снабжения и иных документов, содержащих сведения, составляющие государственную тайну, а также включение таких предметов снабжения в федеральный каталог продукции для федеральных нужд и присвоение им федеральных номенклатурных номеров осуществляются с учетом требований, установленных законодательством Российской Федерации о государственной тайне.</a:t>
            </a:r>
          </a:p>
        </p:txBody>
      </p:sp>
    </p:spTree>
    <p:extLst>
      <p:ext uri="{BB962C8B-B14F-4D97-AF65-F5344CB8AC3E}">
        <p14:creationId xmlns:p14="http://schemas.microsoft.com/office/powerpoint/2010/main" val="352138443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92696"/>
            <a:ext cx="9144000" cy="6165304"/>
          </a:xfrm>
        </p:spPr>
        <p:txBody>
          <a:bodyPr>
            <a:normAutofit fontScale="55000" lnSpcReduction="20000"/>
          </a:bodyPr>
          <a:lstStyle/>
          <a:p>
            <a:r>
              <a:rPr lang="ru-RU" b="1" dirty="0"/>
              <a:t>Информация о предметах снабжения, содержащаяся в федеральном каталоге продукции для федеральных нужд, используется:</a:t>
            </a:r>
          </a:p>
          <a:p>
            <a:r>
              <a:rPr lang="ru-RU" dirty="0"/>
              <a:t>а) государственными заказчиками при формировании, размещении и выполнении государственного оборонного заказа, в том числе для определения кооперации головного исполнителя, оценки научно-технического уровня однородных предметов снабжения, использования научно-технического задела, полученного при выполнении государственного оборонного заказа, исключения дублирования заказов на разработку и производство предметов снабжения со схожими техническими и эксплуатационными характеристиками, повышения результативности разработки и производства предметов снабжения с применением механизмов каталогизации и унификации, недопущения снижения технических, качественных и эксплуатационных характеристик создаваемых предметов снабжения, повышения оперативности и результативности материально-технического обеспечения эксплуатации (включая сервисное обслуживание и ремонт), а также для утилизации предметов снабжения и осуществления полномочий, установленных настоящими Правилами;</a:t>
            </a:r>
          </a:p>
          <a:p>
            <a:r>
              <a:rPr lang="ru-RU" dirty="0"/>
              <a:t>б) Федеральной службой по военно-техническому сотрудничеству для повышения эффективности информационного обеспечения экспорта продукции военного назначения в ходе военно-технического сотрудничества и для осуществления полномочий, установленных </a:t>
            </a:r>
            <a:r>
              <a:rPr lang="ru-RU" dirty="0" smtClean="0"/>
              <a:t>Правилами</a:t>
            </a:r>
            <a:r>
              <a:rPr lang="ru-RU" dirty="0"/>
              <a:t>;</a:t>
            </a:r>
          </a:p>
          <a:p>
            <a:r>
              <a:rPr lang="ru-RU" dirty="0"/>
              <a:t>в) головными исполнителями и исполнителями при выполнении государственного оборонного заказа, в том числе для анализа и оценки научно-технического уровня предметов снабжения, информация о которых содержится в федеральном каталоге продукции для федеральных нужд, унификации предметов снабжения, обоснования потребностей разработки предметов снабжения с лучшими техническими и эксплуатационными характеристиками, внедрения электронной технической документации, совершенствования интегрированной логистической поддержки при поставках продукции военного назначения в рамках военно-технического сотрудничества, а также для формирования кооперации головного исполнителя и осуществления полномочий, установленных настоящими Правилами;</a:t>
            </a:r>
          </a:p>
          <a:p>
            <a:r>
              <a:rPr lang="ru-RU" dirty="0"/>
              <a:t>г) иными участниками работ по каталогизации для осуществления полномочий, установленных </a:t>
            </a:r>
            <a:r>
              <a:rPr lang="ru-RU" dirty="0" smtClean="0"/>
              <a:t>Правилами</a:t>
            </a:r>
            <a:r>
              <a:rPr lang="ru-RU" dirty="0"/>
              <a:t>.</a:t>
            </a:r>
          </a:p>
          <a:p>
            <a:endParaRPr lang="ru-RU" dirty="0"/>
          </a:p>
        </p:txBody>
      </p:sp>
    </p:spTree>
    <p:extLst>
      <p:ext uri="{BB962C8B-B14F-4D97-AF65-F5344CB8AC3E}">
        <p14:creationId xmlns:p14="http://schemas.microsoft.com/office/powerpoint/2010/main" val="148516729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332656"/>
            <a:ext cx="8229600" cy="1066800"/>
          </a:xfrm>
        </p:spPr>
        <p:txBody>
          <a:bodyPr/>
          <a:lstStyle/>
          <a:p>
            <a:pPr algn="ctr"/>
            <a:r>
              <a:rPr lang="ru-RU" dirty="0" smtClean="0"/>
              <a:t>Обратите внимание!</a:t>
            </a:r>
            <a:endParaRPr lang="ru-RU" dirty="0"/>
          </a:p>
        </p:txBody>
      </p:sp>
      <p:sp>
        <p:nvSpPr>
          <p:cNvPr id="3" name="Объект 2"/>
          <p:cNvSpPr>
            <a:spLocks noGrp="1"/>
          </p:cNvSpPr>
          <p:nvPr>
            <p:ph idx="1"/>
          </p:nvPr>
        </p:nvSpPr>
        <p:spPr>
          <a:xfrm>
            <a:off x="457200" y="1340768"/>
            <a:ext cx="8229600" cy="5233768"/>
          </a:xfrm>
        </p:spPr>
        <p:txBody>
          <a:bodyPr>
            <a:normAutofit fontScale="85000" lnSpcReduction="20000"/>
          </a:bodyPr>
          <a:lstStyle/>
          <a:p>
            <a:r>
              <a:rPr lang="ru-RU" dirty="0"/>
              <a:t>Обязательное применение информации о предметах снабжения, содержащейся в федеральном каталоге продукции для федеральных нужд, осуществляется с даты присвоения таким предметам снабжения в соответствии с </a:t>
            </a:r>
            <a:r>
              <a:rPr lang="ru-RU" dirty="0" err="1" smtClean="0"/>
              <a:t>утвержденнымиПравилами</a:t>
            </a:r>
            <a:r>
              <a:rPr lang="ru-RU" dirty="0" smtClean="0"/>
              <a:t> </a:t>
            </a:r>
            <a:r>
              <a:rPr lang="ru-RU" dirty="0"/>
              <a:t>федеральных номенклатурных номеров</a:t>
            </a:r>
            <a:r>
              <a:rPr lang="ru-RU" dirty="0" smtClean="0"/>
              <a:t>.</a:t>
            </a:r>
          </a:p>
          <a:p>
            <a:endParaRPr lang="ru-RU" dirty="0"/>
          </a:p>
          <a:p>
            <a:r>
              <a:rPr lang="ru-RU" dirty="0" smtClean="0"/>
              <a:t>Федеральная </a:t>
            </a:r>
            <a:r>
              <a:rPr lang="ru-RU" dirty="0"/>
              <a:t>служба по военно-техническому сотрудничеству при осуществлении деятельности в области военно-технического сотрудничества в отношении экспортируемой продукции военного назначения вправе применять информацию о предметах снабжения, содержащуюся в федеральном каталоге продукции для федеральных </a:t>
            </a:r>
            <a:r>
              <a:rPr lang="ru-RU" dirty="0" smtClean="0"/>
              <a:t>нужд </a:t>
            </a:r>
            <a:r>
              <a:rPr lang="ru-RU" dirty="0"/>
              <a:t>с даты, </a:t>
            </a:r>
            <a:r>
              <a:rPr lang="ru-RU" dirty="0" smtClean="0"/>
              <a:t>присвоения </a:t>
            </a:r>
            <a:r>
              <a:rPr lang="ru-RU" dirty="0"/>
              <a:t>таким предметам снабжения в соответствии с </a:t>
            </a:r>
            <a:r>
              <a:rPr lang="ru-RU" dirty="0" smtClean="0"/>
              <a:t>утвержденными Правилами </a:t>
            </a:r>
            <a:r>
              <a:rPr lang="ru-RU" dirty="0"/>
              <a:t>федеральных номенклатурных номеров</a:t>
            </a:r>
            <a:r>
              <a:rPr lang="ru-RU" dirty="0" smtClean="0"/>
              <a:t>.</a:t>
            </a:r>
            <a:endParaRPr lang="ru-RU" dirty="0"/>
          </a:p>
          <a:p>
            <a:endParaRPr lang="ru-RU" dirty="0"/>
          </a:p>
        </p:txBody>
      </p:sp>
    </p:spTree>
    <p:extLst>
      <p:ext uri="{BB962C8B-B14F-4D97-AF65-F5344CB8AC3E}">
        <p14:creationId xmlns:p14="http://schemas.microsoft.com/office/powerpoint/2010/main" val="186820264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548680"/>
            <a:ext cx="8229600" cy="1066800"/>
          </a:xfrm>
        </p:spPr>
        <p:txBody>
          <a:bodyPr>
            <a:normAutofit fontScale="90000"/>
          </a:bodyPr>
          <a:lstStyle/>
          <a:p>
            <a:pPr algn="ctr"/>
            <a:r>
              <a:rPr lang="ru-RU" dirty="0"/>
              <a:t>Правила присвоения федерального номенклатурного номера</a:t>
            </a:r>
          </a:p>
        </p:txBody>
      </p:sp>
      <p:sp>
        <p:nvSpPr>
          <p:cNvPr id="3" name="Объект 2"/>
          <p:cNvSpPr>
            <a:spLocks noGrp="1"/>
          </p:cNvSpPr>
          <p:nvPr>
            <p:ph idx="1"/>
          </p:nvPr>
        </p:nvSpPr>
        <p:spPr>
          <a:xfrm>
            <a:off x="457200" y="1772816"/>
            <a:ext cx="8229600" cy="4801720"/>
          </a:xfrm>
        </p:spPr>
        <p:txBody>
          <a:bodyPr>
            <a:normAutofit fontScale="55000" lnSpcReduction="20000"/>
          </a:bodyPr>
          <a:lstStyle/>
          <a:p>
            <a:r>
              <a:rPr lang="ru-RU" dirty="0"/>
              <a:t>Предмету снабжения присваивается уникальный тринадцатиразрядный федеральный номенклатурный номер в соответствии с классом Единого кодификатора предметов снабжения для федеральных государственных нужд (ЕК 001-2023).</a:t>
            </a:r>
          </a:p>
          <a:p>
            <a:endParaRPr lang="ru-RU" dirty="0"/>
          </a:p>
          <a:p>
            <a:r>
              <a:rPr lang="ru-RU" dirty="0" smtClean="0"/>
              <a:t>Федеральный </a:t>
            </a:r>
            <a:r>
              <a:rPr lang="ru-RU" dirty="0"/>
              <a:t>номенклатурный номер имеет следующую структуру:</a:t>
            </a:r>
          </a:p>
          <a:p>
            <a:r>
              <a:rPr lang="ru-RU" dirty="0"/>
              <a:t>XXXXYYZZZZZZZ или XXXX-YY-ZZZZZZZ,</a:t>
            </a:r>
          </a:p>
          <a:p>
            <a:r>
              <a:rPr lang="ru-RU" dirty="0"/>
              <a:t>где:</a:t>
            </a:r>
          </a:p>
          <a:p>
            <a:r>
              <a:rPr lang="ru-RU" dirty="0"/>
              <a:t>ХХХХ - класс по Единому кодификатору предметов снабжения для федеральных государственных нужд (ЕК 001-2023);</a:t>
            </a:r>
          </a:p>
          <a:p>
            <a:r>
              <a:rPr lang="ru-RU" dirty="0"/>
              <a:t>YY - код государственного заказчика;</a:t>
            </a:r>
          </a:p>
          <a:p>
            <a:r>
              <a:rPr lang="ru-RU" dirty="0"/>
              <a:t>ZZZZZZZ - номер по федеральному каталогу продукции для федеральных нужд, присваиваемый в порядке его увеличения</a:t>
            </a:r>
            <a:r>
              <a:rPr lang="ru-RU" dirty="0" smtClean="0"/>
              <a:t>.</a:t>
            </a:r>
          </a:p>
          <a:p>
            <a:endParaRPr lang="ru-RU" dirty="0"/>
          </a:p>
          <a:p>
            <a:r>
              <a:rPr lang="ru-RU" dirty="0" smtClean="0"/>
              <a:t>В </a:t>
            </a:r>
            <a:r>
              <a:rPr lang="ru-RU" dirty="0"/>
              <a:t>федеральном номенклатурном номере используются:</a:t>
            </a:r>
          </a:p>
          <a:p>
            <a:r>
              <a:rPr lang="ru-RU" dirty="0"/>
              <a:t>буквы - А, В, Е, К, М, Н, Р, С, Т, У, X;</a:t>
            </a:r>
          </a:p>
          <a:p>
            <a:r>
              <a:rPr lang="ru-RU" dirty="0"/>
              <a:t>цифры - 0, 1, 2, 3, 4, 5, 6, 7, 8, 9</a:t>
            </a:r>
            <a:r>
              <a:rPr lang="ru-RU" dirty="0" smtClean="0"/>
              <a:t>.</a:t>
            </a:r>
          </a:p>
          <a:p>
            <a:endParaRPr lang="ru-RU" dirty="0"/>
          </a:p>
          <a:p>
            <a:r>
              <a:rPr lang="ru-RU" dirty="0"/>
              <a:t>В номере по федеральному каталогу продукции для федеральных нужд до исчерпания разрядности присвоенных федеральных номенклатурных номеров используются только цифры.</a:t>
            </a:r>
          </a:p>
          <a:p>
            <a:endParaRPr lang="ru-RU" dirty="0"/>
          </a:p>
        </p:txBody>
      </p:sp>
    </p:spTree>
    <p:extLst>
      <p:ext uri="{BB962C8B-B14F-4D97-AF65-F5344CB8AC3E}">
        <p14:creationId xmlns:p14="http://schemas.microsoft.com/office/powerpoint/2010/main" val="77331903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92696"/>
            <a:ext cx="8229600" cy="1066800"/>
          </a:xfrm>
        </p:spPr>
        <p:txBody>
          <a:bodyPr>
            <a:normAutofit fontScale="90000"/>
          </a:bodyPr>
          <a:lstStyle/>
          <a:p>
            <a:r>
              <a:rPr lang="ru-RU" dirty="0"/>
              <a:t>Источниками финансирования работ по каталогизации являются:</a:t>
            </a:r>
            <a:br>
              <a:rPr lang="ru-RU" dirty="0"/>
            </a:br>
            <a:endParaRPr lang="ru-RU" dirty="0"/>
          </a:p>
        </p:txBody>
      </p:sp>
      <p:sp>
        <p:nvSpPr>
          <p:cNvPr id="3" name="Объект 2"/>
          <p:cNvSpPr>
            <a:spLocks noGrp="1"/>
          </p:cNvSpPr>
          <p:nvPr>
            <p:ph idx="1"/>
          </p:nvPr>
        </p:nvSpPr>
        <p:spPr>
          <a:xfrm>
            <a:off x="457200" y="1556792"/>
            <a:ext cx="8229600" cy="5017744"/>
          </a:xfrm>
        </p:spPr>
        <p:txBody>
          <a:bodyPr>
            <a:normAutofit fontScale="62500" lnSpcReduction="20000"/>
          </a:bodyPr>
          <a:lstStyle/>
          <a:p>
            <a:r>
              <a:rPr lang="ru-RU" dirty="0" smtClean="0"/>
              <a:t>а</a:t>
            </a:r>
            <a:r>
              <a:rPr lang="ru-RU" dirty="0"/>
              <a:t>) средства федерального бюджета, предусмотренные на указанные цели в составе государственных программ Российской Федерации, федеральных целевых программ и государственной программы вооружения;</a:t>
            </a:r>
          </a:p>
          <a:p>
            <a:r>
              <a:rPr lang="ru-RU" dirty="0"/>
              <a:t>б) собственные средства головных исполнителей, исполнителей, государственных корпораций и российских юридических лиц, указанных в пункте 20 настоящих Правил, участвующих в выполнении работ по каталогизации, в том числе для проведения работ по каталогизации экспортируемой продукции военного назначения при осуществлении деятельности в области военно-технического сотрудничества;</a:t>
            </a:r>
          </a:p>
          <a:p>
            <a:r>
              <a:rPr lang="ru-RU" dirty="0"/>
              <a:t>в) бюджетные ассигнования федерального бюджета, предусмотренные на руководство и управление в сфере установленных полномочий уполномоченному федеральному органу исполнительной власти, федеральным органам исполнительной власти, являющимся участниками работ по каталогизации, и Федеральной службе по военно-техническому сотрудничеству;</a:t>
            </a:r>
          </a:p>
          <a:p>
            <a:r>
              <a:rPr lang="ru-RU" dirty="0"/>
              <a:t>г) средства федерального бюджета, предусмотренные Государственной корпорации "</a:t>
            </a:r>
            <a:r>
              <a:rPr lang="ru-RU" dirty="0" err="1"/>
              <a:t>Роскосмос</a:t>
            </a:r>
            <a:r>
              <a:rPr lang="ru-RU" dirty="0"/>
              <a:t>" и Государственной корпорации и по атомной энергии "</a:t>
            </a:r>
            <a:r>
              <a:rPr lang="ru-RU" dirty="0" err="1"/>
              <a:t>Росатом</a:t>
            </a:r>
            <a:r>
              <a:rPr lang="ru-RU" dirty="0"/>
              <a:t>" на выполнение возложенных на них государственных полномочий в установленной сфере деятельности.</a:t>
            </a:r>
          </a:p>
          <a:p>
            <a:endParaRPr lang="ru-RU" dirty="0"/>
          </a:p>
        </p:txBody>
      </p:sp>
    </p:spTree>
    <p:extLst>
      <p:ext uri="{BB962C8B-B14F-4D97-AF65-F5344CB8AC3E}">
        <p14:creationId xmlns:p14="http://schemas.microsoft.com/office/powerpoint/2010/main" val="251231445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2800" dirty="0"/>
              <a:t>Финансирование работ по каталогизации, выполняемых головными исполнителями и исполнителями, осуществляется:</a:t>
            </a:r>
            <a:br>
              <a:rPr lang="ru-RU" sz="2800" dirty="0"/>
            </a:br>
            <a:endParaRPr lang="ru-RU" sz="2800" dirty="0"/>
          </a:p>
        </p:txBody>
      </p:sp>
      <p:sp>
        <p:nvSpPr>
          <p:cNvPr id="3" name="Объект 2"/>
          <p:cNvSpPr>
            <a:spLocks noGrp="1"/>
          </p:cNvSpPr>
          <p:nvPr>
            <p:ph idx="1"/>
          </p:nvPr>
        </p:nvSpPr>
        <p:spPr/>
        <p:txBody>
          <a:bodyPr>
            <a:normAutofit fontScale="77500" lnSpcReduction="20000"/>
          </a:bodyPr>
          <a:lstStyle/>
          <a:p>
            <a:r>
              <a:rPr lang="ru-RU" dirty="0" smtClean="0"/>
              <a:t>а</a:t>
            </a:r>
            <a:r>
              <a:rPr lang="ru-RU" dirty="0"/>
              <a:t>) в отношении предметов снабжения - в соответствии с заключенными государственными контрактами (контрактами) за счет средств федерального бюджета, предусмотренных на указанные цели в составе государственных программ Российской Федерации, федеральных целевых программ и государственной программы вооружения;</a:t>
            </a:r>
          </a:p>
          <a:p>
            <a:r>
              <a:rPr lang="ru-RU" dirty="0"/>
              <a:t>б) в отношении предметов снабжения, относящихся к комплектующим изделиям и материалам военного назначения, - в соответствии с заключенными государственными контрактами (контрактами) в пределах лимитов бюджетных обязательств, доведенных в установленном порядке до федеральных органов исполнительной власти, являющихся участниками работ по каталогизации.</a:t>
            </a:r>
          </a:p>
          <a:p>
            <a:endParaRPr lang="ru-RU" dirty="0"/>
          </a:p>
        </p:txBody>
      </p:sp>
    </p:spTree>
    <p:extLst>
      <p:ext uri="{BB962C8B-B14F-4D97-AF65-F5344CB8AC3E}">
        <p14:creationId xmlns:p14="http://schemas.microsoft.com/office/powerpoint/2010/main" val="140446156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92696"/>
            <a:ext cx="8229600" cy="1066800"/>
          </a:xfrm>
        </p:spPr>
        <p:txBody>
          <a:bodyPr>
            <a:normAutofit fontScale="90000"/>
          </a:bodyPr>
          <a:lstStyle/>
          <a:p>
            <a:pPr algn="ctr"/>
            <a:r>
              <a:rPr lang="ru-RU" dirty="0"/>
              <a:t>Финансирование работ по каталогизации осуществляется:</a:t>
            </a:r>
            <a:br>
              <a:rPr lang="ru-RU" dirty="0"/>
            </a:br>
            <a:endParaRPr lang="ru-RU" dirty="0"/>
          </a:p>
        </p:txBody>
      </p:sp>
      <p:sp>
        <p:nvSpPr>
          <p:cNvPr id="3" name="Объект 2"/>
          <p:cNvSpPr>
            <a:spLocks noGrp="1"/>
          </p:cNvSpPr>
          <p:nvPr>
            <p:ph idx="1"/>
          </p:nvPr>
        </p:nvSpPr>
        <p:spPr>
          <a:xfrm>
            <a:off x="0" y="1628800"/>
            <a:ext cx="9144000" cy="5229200"/>
          </a:xfrm>
        </p:spPr>
        <p:txBody>
          <a:bodyPr>
            <a:normAutofit fontScale="55000" lnSpcReduction="20000"/>
          </a:bodyPr>
          <a:lstStyle/>
          <a:p>
            <a:r>
              <a:rPr lang="ru-RU" dirty="0" smtClean="0"/>
              <a:t>а</a:t>
            </a:r>
            <a:r>
              <a:rPr lang="ru-RU" dirty="0"/>
              <a:t>) головными исполнителями и исполнителями в случае выполнения ими работ по каталогизации, указанных в пункте 19 настоящих Правил, за счет собственных средств;</a:t>
            </a:r>
          </a:p>
          <a:p>
            <a:r>
              <a:rPr lang="ru-RU" dirty="0"/>
              <a:t>б) российскими юридическими лицами, указанными в подпункте "м" пункта 6 настоящих Правил, - за счет собственных средств в случае выполнения ими работ по подготовке каталожных описаний предметов снабжения, каталожных описаний комплектующих изделий и материалов военного назначения (изменений, которые вносятся в такие каталожные описания);</a:t>
            </a:r>
          </a:p>
          <a:p>
            <a:r>
              <a:rPr lang="ru-RU" dirty="0"/>
              <a:t>в) федеральным центром каталогизации для федеральных нужд - в соответствии с заключенным им государственным контрактом в пределах лимитов бюджетных обязательств, доведенных до уполномоченного федерального органа исполнительной власти, являющегося получателем средств федерального бюджета;</a:t>
            </a:r>
          </a:p>
          <a:p>
            <a:r>
              <a:rPr lang="ru-RU" dirty="0"/>
              <a:t>г) центрами каталогизации государственных заказчиков - в пределах лимитов бюджетных обязательств, доведенных в установленном порядке до определивших их государственных заказчиков;</a:t>
            </a:r>
          </a:p>
          <a:p>
            <a:r>
              <a:rPr lang="ru-RU" dirty="0"/>
              <a:t>д) центрами каталогизации по закрепленным группам однородной продукции - в пределах лимитов бюджетных обязательств, доведенных в установленном порядке до определивших их федеральных органов исполнительной власти;</a:t>
            </a:r>
          </a:p>
          <a:p>
            <a:r>
              <a:rPr lang="ru-RU" dirty="0"/>
              <a:t>е) центром каталогизации в области военно-технического сотрудничества - в пределах лимитов бюджетных обязательств, доведенных в установленном порядке до Федеральной службы по военно-техническому сотрудничеству.</a:t>
            </a:r>
          </a:p>
          <a:p>
            <a:endParaRPr lang="ru-RU" dirty="0"/>
          </a:p>
        </p:txBody>
      </p:sp>
    </p:spTree>
    <p:extLst>
      <p:ext uri="{BB962C8B-B14F-4D97-AF65-F5344CB8AC3E}">
        <p14:creationId xmlns:p14="http://schemas.microsoft.com/office/powerpoint/2010/main" val="165863326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764704"/>
            <a:ext cx="8229600" cy="5809832"/>
          </a:xfrm>
        </p:spPr>
        <p:txBody>
          <a:bodyPr/>
          <a:lstStyle/>
          <a:p>
            <a:r>
              <a:rPr lang="ru-RU" b="1" dirty="0"/>
              <a:t>Организация раздельного учета при исполнении государственных заказов и оборонных контрактов: основные ошибки и заблуждения участников контрактной системы</a:t>
            </a:r>
            <a:endParaRPr lang="ru-RU" dirty="0"/>
          </a:p>
          <a:p>
            <a:r>
              <a:rPr lang="ru-RU" dirty="0"/>
              <a:t>- бухгалтерский учет;</a:t>
            </a:r>
          </a:p>
          <a:p>
            <a:r>
              <a:rPr lang="ru-RU" dirty="0"/>
              <a:t>- организация раздельного учета;</a:t>
            </a:r>
          </a:p>
          <a:p>
            <a:r>
              <a:rPr lang="ru-RU" dirty="0"/>
              <a:t>- бухгалтерская отчетность;</a:t>
            </a:r>
          </a:p>
          <a:p>
            <a:r>
              <a:rPr lang="ru-RU" dirty="0"/>
              <a:t>- налоговый учет</a:t>
            </a:r>
          </a:p>
          <a:p>
            <a:endParaRPr lang="ru-RU" dirty="0"/>
          </a:p>
        </p:txBody>
      </p:sp>
    </p:spTree>
    <p:extLst>
      <p:ext uri="{BB962C8B-B14F-4D97-AF65-F5344CB8AC3E}">
        <p14:creationId xmlns:p14="http://schemas.microsoft.com/office/powerpoint/2010/main" val="57835439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764704"/>
            <a:ext cx="9144000" cy="6093296"/>
          </a:xfrm>
        </p:spPr>
        <p:txBody>
          <a:bodyPr>
            <a:normAutofit fontScale="55000" lnSpcReduction="20000"/>
          </a:bodyPr>
          <a:lstStyle/>
          <a:p>
            <a:r>
              <a:rPr lang="ru-RU" dirty="0"/>
              <a:t>В обязанности исполнителя госзаказа входит ведение раздельного учета результатов финансово-хозяйственной деятельности по каждому государственному заказу, контракту. Конкретная методика ведения раздельного учета является элементом учетной политики организации (п. 1 ст. 5, ч. 1 ст. 6, ст. 8 Федерального закона от 06.12.2011 N 402-ФЗ, </a:t>
            </a:r>
            <a:r>
              <a:rPr lang="ru-RU" dirty="0" err="1"/>
              <a:t>п.п</a:t>
            </a:r>
            <a:r>
              <a:rPr lang="ru-RU" dirty="0"/>
              <a:t>. 5, 10 Положения по ведению бухгалтерского учета и бухгалтерской отчетности в Российской Федерации, утв. приказом Минфина России от 29.07.1998 N 34н, п. 2, 7 ПБУ 1/2008 "Учетная политика организации").</a:t>
            </a:r>
          </a:p>
          <a:p>
            <a:r>
              <a:rPr lang="ru-RU" dirty="0"/>
              <a:t>Для разработки такой методики, кроме общих положений бухгалтерского учета, исполнителю госзаказа следует руководствоваться утвержденными постановлением Правительства РФ от 19.01.1998 N 47 (далее - Правила):</a:t>
            </a:r>
          </a:p>
          <a:p>
            <a:r>
              <a:rPr lang="ru-RU" dirty="0"/>
              <a:t>- Правилами ведения организациями, выполняющими государственный заказ за счет средств федерального бюджета (за исключением организаций, выполняющих государственный оборонный заказ), раздельного учета результатов финансово-хозяйственной деятельности;</a:t>
            </a:r>
          </a:p>
          <a:p>
            <a:r>
              <a:rPr lang="ru-RU" dirty="0"/>
              <a:t>- Правилами ведения организациями, выполняющими государственный оборонный заказ, раздельного учета результатов финансово-хозяйственной деятельности.</a:t>
            </a:r>
          </a:p>
          <a:p>
            <a:r>
              <a:rPr lang="ru-RU" dirty="0"/>
              <a:t>Приказом Минфина России от 30.12.2020 N 334н утвержден Порядок ведения раздельного учета результатов финансово-хозяйственной деятельности по соглашению, государственному контракту, договору о капитальных вложениях, контракту учреждения, договору о проведении капитального ремонта, государственному контракту по государственному оборонному заказу, договору (контракту, соглашению), распределения накладных расходов по ним, раскрытия информации о структуре цены государственного контракта, договора о капитальных вложениях, контракта учреждения, договора о проведении капитального ремонта, государственного контракта по государственному оборонному заказу, договора (контракта), суммы средств, предусмотренных соглашением, при осуществлении казначейского сопровождения целевых средств.</a:t>
            </a:r>
          </a:p>
          <a:p>
            <a:endParaRPr lang="ru-RU" dirty="0"/>
          </a:p>
        </p:txBody>
      </p:sp>
    </p:spTree>
    <p:extLst>
      <p:ext uri="{BB962C8B-B14F-4D97-AF65-F5344CB8AC3E}">
        <p14:creationId xmlns:p14="http://schemas.microsoft.com/office/powerpoint/2010/main" val="106216291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20688"/>
            <a:ext cx="8229600" cy="5953848"/>
          </a:xfrm>
        </p:spPr>
        <p:txBody>
          <a:bodyPr>
            <a:normAutofit fontScale="70000" lnSpcReduction="20000"/>
          </a:bodyPr>
          <a:lstStyle/>
          <a:p>
            <a:r>
              <a:rPr lang="ru-RU" dirty="0"/>
              <a:t>Согласно п. 2 Порядка получатель целевых средств ведет раздельный учет доходов, расходов, активов (в том числе денежных средств, имущественных прав, материальных запасов, ОС, НМА, дебиторской задолженности) и обязательств (кредиторская задолженность), а также иных объектов учета по каждому соглашению, государственному контракту, договору о капитальных вложениях, контракту учреждения, договору о проведении капитального ремонта, договору (контракту), государственному контракту по государственному оборонному заказу, указанным в п. 1 Порядка, в соответствии с учетной политикой, принятой получателем целевых средств в соответствии со ст. 8 Закона N 402-ФЗ.</a:t>
            </a:r>
          </a:p>
          <a:p>
            <a:r>
              <a:rPr lang="ru-RU" dirty="0"/>
              <a:t>Аналитический учет расходов осуществляется по статьям затрат в регистрах бухгалтерского учета в соответствии с Учетной политикой получателя целевых средств обособленно по каждому Договору (п. 3 Порядка).</a:t>
            </a:r>
          </a:p>
          <a:p>
            <a:r>
              <a:rPr lang="ru-RU" dirty="0"/>
              <a:t>Фактические затраты, отнесенные на исполнение договора, группируются в регистрах аналитического учета (карточке фактических затрат по калькуляционным статьям затрат, ведомости затрат на производство и иных регистрах, применяемых получателем целевых средств) в соответствии с учетной политикой (п. 4 Порядка).</a:t>
            </a:r>
          </a:p>
          <a:p>
            <a:endParaRPr lang="ru-RU" dirty="0"/>
          </a:p>
        </p:txBody>
      </p:sp>
    </p:spTree>
    <p:extLst>
      <p:ext uri="{BB962C8B-B14F-4D97-AF65-F5344CB8AC3E}">
        <p14:creationId xmlns:p14="http://schemas.microsoft.com/office/powerpoint/2010/main" val="344367310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92696"/>
            <a:ext cx="9036496" cy="5881840"/>
          </a:xfrm>
        </p:spPr>
        <p:txBody>
          <a:bodyPr>
            <a:normAutofit fontScale="70000" lnSpcReduction="20000"/>
          </a:bodyPr>
          <a:lstStyle/>
          <a:p>
            <a:r>
              <a:rPr lang="ru-RU" dirty="0"/>
              <a:t>В силу п. 5 Порядка накладные расходы включаются в себестоимость пропорционально базе распределения по выбранному показателю в соответствии с учетной политикой. Распределение накладных расходов на каждый договор осуществляется пропорционально срокам исполнения, определенным договором, либо срокам использования авансового платежа по нему, и оформляется (бухгалтерской) справкой и Расчетом суммы накладных расходов.</a:t>
            </a:r>
          </a:p>
          <a:p>
            <a:r>
              <a:rPr lang="ru-RU" dirty="0"/>
              <a:t>Основанием для записей в регистрах аналитического учета являются первичные (сводные) учетные документы, фиксирующие факты хозяйственной жизни, в том числе первичные (сводные) учетные документы, разработанные самостоятельно получателем целевых средств в соответствии с учетной политикой (п. 6 Порядка).</a:t>
            </a:r>
          </a:p>
          <a:p>
            <a:r>
              <a:rPr lang="ru-RU" dirty="0"/>
              <a:t>Согласно п. 7 Порядка такие первичные документы должны содержать, кроме обязательных реквизитов, предусмотренных Законом N 402-ФЗ, </a:t>
            </a:r>
            <a:r>
              <a:rPr lang="ru-RU" b="1" dirty="0"/>
              <a:t>идентификатор Договора и иные дополнительные реквизиты</a:t>
            </a:r>
            <a:r>
              <a:rPr lang="ru-RU" dirty="0"/>
              <a:t>, позволяющие идентифицировать принадлежность отраженных в нем количественных и качественных показателей к договору.</a:t>
            </a:r>
          </a:p>
          <a:p>
            <a:r>
              <a:rPr lang="ru-RU" dirty="0"/>
              <a:t>При ведении раздельного учета результатов ФХД осуществляется раскрытие информации о структуре цены Договора путем формирования расходной декларации (п. 10 Порядка).</a:t>
            </a:r>
          </a:p>
          <a:p>
            <a:endParaRPr lang="ru-RU" dirty="0"/>
          </a:p>
        </p:txBody>
      </p:sp>
    </p:spTree>
    <p:extLst>
      <p:ext uri="{BB962C8B-B14F-4D97-AF65-F5344CB8AC3E}">
        <p14:creationId xmlns:p14="http://schemas.microsoft.com/office/powerpoint/2010/main" val="208534350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04664"/>
            <a:ext cx="8229600" cy="1066800"/>
          </a:xfrm>
        </p:spPr>
        <p:txBody>
          <a:bodyPr>
            <a:normAutofit fontScale="90000"/>
          </a:bodyPr>
          <a:lstStyle/>
          <a:p>
            <a:r>
              <a:rPr lang="ru-RU" b="1" u="sng" dirty="0"/>
              <a:t>Бухгалтерский учет</a:t>
            </a:r>
            <a:r>
              <a:rPr lang="ru-RU" b="1" dirty="0"/>
              <a:t/>
            </a:r>
            <a:br>
              <a:rPr lang="ru-RU" b="1" dirty="0"/>
            </a:br>
            <a:endParaRPr lang="ru-RU" dirty="0"/>
          </a:p>
        </p:txBody>
      </p:sp>
      <p:sp>
        <p:nvSpPr>
          <p:cNvPr id="3" name="Объект 2"/>
          <p:cNvSpPr>
            <a:spLocks noGrp="1"/>
          </p:cNvSpPr>
          <p:nvPr>
            <p:ph idx="1"/>
          </p:nvPr>
        </p:nvSpPr>
        <p:spPr>
          <a:xfrm>
            <a:off x="457200" y="1124744"/>
            <a:ext cx="8229600" cy="5449792"/>
          </a:xfrm>
        </p:spPr>
        <p:txBody>
          <a:bodyPr>
            <a:normAutofit fontScale="62500" lnSpcReduction="20000"/>
          </a:bodyPr>
          <a:lstStyle/>
          <a:p>
            <a:r>
              <a:rPr lang="ru-RU" dirty="0"/>
              <a:t> </a:t>
            </a:r>
            <a:r>
              <a:rPr lang="ru-RU" dirty="0" smtClean="0"/>
              <a:t>Правилами </a:t>
            </a:r>
            <a:r>
              <a:rPr lang="ru-RU" dirty="0"/>
              <a:t>определено, что организация, выполняющая госзаказ за счет средств федерального бюджета (за исключением организаций, выполняющих государственный оборонный заказ (ГОЗ)), учитывает затраты, связанные с его выполнением, отдельно </a:t>
            </a:r>
            <a:r>
              <a:rPr lang="ru-RU" b="1" dirty="0"/>
              <a:t>по каждому госзаказу</a:t>
            </a:r>
            <a:r>
              <a:rPr lang="ru-RU" dirty="0"/>
              <a:t>.</a:t>
            </a:r>
          </a:p>
          <a:p>
            <a:r>
              <a:rPr lang="ru-RU" dirty="0"/>
              <a:t>Организация, выполняющая государственный оборонный заказ (а также участвующая в поставках продукции по ГОЗ), отдельно </a:t>
            </a:r>
            <a:r>
              <a:rPr lang="ru-RU" b="1" dirty="0"/>
              <a:t>по каждому контракту</a:t>
            </a:r>
            <a:r>
              <a:rPr lang="ru-RU" dirty="0"/>
              <a:t> ведет учет производственных и коммерческих затрат, обязательств (дебиторской и кредиторской задолженности), денежных средств, имущественных прав, материальных запасов, основных средств, нематериальных активов и т.п. Также отдельно отражаются и дополнительные ресурсы за счет собственных источников организации или за счет перераспределения ресурсов других контрактов, в случае их привлечения организацией при исполнении оборонного контракта.</a:t>
            </a:r>
          </a:p>
          <a:p>
            <a:r>
              <a:rPr lang="ru-RU" dirty="0"/>
              <a:t>Финансовый результат для госзаказа за счет средств федерального бюджета определяется как разница между договорной ценой, предусмотренной в государственном заказе (ценой реализации), и фактическими затратами.</a:t>
            </a:r>
          </a:p>
          <a:p>
            <a:r>
              <a:rPr lang="ru-RU" dirty="0"/>
              <a:t>В свою очередь, финансовый результат по контракту в рамках </a:t>
            </a:r>
            <a:r>
              <a:rPr lang="ru-RU" dirty="0" err="1"/>
              <a:t>гособоронзаказа</a:t>
            </a:r>
            <a:r>
              <a:rPr lang="ru-RU" dirty="0"/>
              <a:t> определяется как разница между ценой, предусмотренной в контракте (ценой реализации), и суммой всех расходов.</a:t>
            </a:r>
          </a:p>
          <a:p>
            <a:endParaRPr lang="ru-RU" dirty="0"/>
          </a:p>
        </p:txBody>
      </p:sp>
    </p:spTree>
    <p:extLst>
      <p:ext uri="{BB962C8B-B14F-4D97-AF65-F5344CB8AC3E}">
        <p14:creationId xmlns:p14="http://schemas.microsoft.com/office/powerpoint/2010/main" val="49267041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764704"/>
            <a:ext cx="8229600" cy="5809832"/>
          </a:xfrm>
        </p:spPr>
        <p:txBody>
          <a:bodyPr/>
          <a:lstStyle/>
          <a:p>
            <a:r>
              <a:rPr lang="ru-RU" dirty="0"/>
              <a:t>Первичная учетная документация (лимитные карты, требования, рабочие наряды и др.) оформляется на предусмотренные в государственном заказе отдельное изделие, группу изделий, работу, услугу (далее - продукция) (п. 2 Правил ГЗ). Аналогичное правило применяется и для предусмотренной в государственном оборонном заказе продукции (п. 1 Правил ГОЗ).</a:t>
            </a:r>
          </a:p>
          <a:p>
            <a:endParaRPr lang="ru-RU" dirty="0"/>
          </a:p>
        </p:txBody>
      </p:sp>
    </p:spTree>
    <p:extLst>
      <p:ext uri="{BB962C8B-B14F-4D97-AF65-F5344CB8AC3E}">
        <p14:creationId xmlns:p14="http://schemas.microsoft.com/office/powerpoint/2010/main" val="421488557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20688"/>
            <a:ext cx="8229600" cy="1066800"/>
          </a:xfrm>
        </p:spPr>
        <p:txBody>
          <a:bodyPr/>
          <a:lstStyle/>
          <a:p>
            <a:pPr algn="ctr"/>
            <a:r>
              <a:rPr lang="ru-RU" dirty="0" smtClean="0"/>
              <a:t>Обратите внимание!</a:t>
            </a:r>
            <a:endParaRPr lang="ru-RU" dirty="0"/>
          </a:p>
        </p:txBody>
      </p:sp>
      <p:sp>
        <p:nvSpPr>
          <p:cNvPr id="3" name="Объект 2"/>
          <p:cNvSpPr>
            <a:spLocks noGrp="1"/>
          </p:cNvSpPr>
          <p:nvPr>
            <p:ph idx="1"/>
          </p:nvPr>
        </p:nvSpPr>
        <p:spPr/>
        <p:txBody>
          <a:bodyPr/>
          <a:lstStyle/>
          <a:p>
            <a:r>
              <a:rPr lang="ru-RU" dirty="0"/>
              <a:t>Для ГОЗ стоимость ресурсов контракта учитывается в отношении партий формирования. Для материальных запасов может применяться идентифицированный (серийный) количественный учет каждой единицы запаса (п. 1 Правил ГОЗ).</a:t>
            </a:r>
          </a:p>
          <a:p>
            <a:endParaRPr lang="ru-RU" dirty="0"/>
          </a:p>
        </p:txBody>
      </p:sp>
    </p:spTree>
    <p:extLst>
      <p:ext uri="{BB962C8B-B14F-4D97-AF65-F5344CB8AC3E}">
        <p14:creationId xmlns:p14="http://schemas.microsoft.com/office/powerpoint/2010/main" val="278931315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92696"/>
            <a:ext cx="8229600" cy="5881840"/>
          </a:xfrm>
        </p:spPr>
        <p:txBody>
          <a:bodyPr>
            <a:normAutofit fontScale="62500" lnSpcReduction="20000"/>
          </a:bodyPr>
          <a:lstStyle/>
          <a:p>
            <a:r>
              <a:rPr lang="ru-RU" dirty="0"/>
              <a:t>Фактические затраты (</a:t>
            </a:r>
            <a:r>
              <a:rPr lang="ru-RU" b="1" dirty="0"/>
              <a:t>по госзаказам, кроме оборонных</a:t>
            </a:r>
            <a:r>
              <a:rPr lang="ru-RU" dirty="0"/>
              <a:t>) группируются в регистрах аналитического учета (карточке фактических затрат по калькуляционным статьям затрат, ведомости затрат на производство и др.) в следующем порядке:</a:t>
            </a:r>
          </a:p>
          <a:p>
            <a:r>
              <a:rPr lang="ru-RU" dirty="0"/>
              <a:t>- прямые затраты (материалы, комплектующие изделия, полуфабрикаты, услуги производственного характера, расходы на оплату труда непосредственных исполнителей, отчисления на социальные нужды и др.) включаются непосредственно в себестоимость определенного вида выпускаемой по государственному заказу продукции;</a:t>
            </a:r>
          </a:p>
          <a:p>
            <a:r>
              <a:rPr lang="ru-RU" dirty="0"/>
              <a:t>- накладные расходы (расходы по обслуживанию основного и вспомогательных производств, административно-управленческие расходы, расходы по содержанию общехозяйственного персонала и др.) включаются в себестоимость пропорционально прямым затратам, количеству продукции и другим показателям, характеризующим продукцию, выполняемую по государственному заказу за счет средств федерального бюджета, и иную продукцию, выпускаемую организацией;</a:t>
            </a:r>
          </a:p>
          <a:p>
            <a:r>
              <a:rPr lang="ru-RU" dirty="0"/>
              <a:t>- коммерческие расходы (расходы, связанные с реализацией (сбытом) продукции) включаются в себестоимость пропорционально производственной себестоимости продукции, выпускаемой по ГЗ за счет средств федерального бюджета, и иной продукции, выпускаемой организацией. Производственная себестоимость включает в себя прямые затраты и накладные расходы.</a:t>
            </a:r>
          </a:p>
          <a:p>
            <a:endParaRPr lang="ru-RU" dirty="0"/>
          </a:p>
        </p:txBody>
      </p:sp>
    </p:spTree>
    <p:extLst>
      <p:ext uri="{BB962C8B-B14F-4D97-AF65-F5344CB8AC3E}">
        <p14:creationId xmlns:p14="http://schemas.microsoft.com/office/powerpoint/2010/main" val="9595259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764704"/>
            <a:ext cx="9036496" cy="6093296"/>
          </a:xfrm>
        </p:spPr>
        <p:txBody>
          <a:bodyPr>
            <a:normAutofit fontScale="62500" lnSpcReduction="20000"/>
          </a:bodyPr>
          <a:lstStyle/>
          <a:p>
            <a:r>
              <a:rPr lang="ru-RU" dirty="0"/>
              <a:t>Фактические расходы, отнесенные на исполнение </a:t>
            </a:r>
            <a:r>
              <a:rPr lang="ru-RU" b="1" dirty="0"/>
              <a:t>оборонного контракта</a:t>
            </a:r>
            <a:r>
              <a:rPr lang="ru-RU" dirty="0"/>
              <a:t>, при подготовке отчета группируются в следующем порядке:</a:t>
            </a:r>
          </a:p>
          <a:p>
            <a:r>
              <a:rPr lang="ru-RU" dirty="0"/>
              <a:t>1) прямые затраты (материалы, комплектующие изделия, услуги производственного характера, расходы на оплату труда непосредственных исполнителей, страховые взносы и др.) включаются непосредственно в себестоимость определенного вида выпускаемой по контракту продукции;</a:t>
            </a:r>
          </a:p>
          <a:p>
            <a:r>
              <a:rPr lang="ru-RU" dirty="0"/>
              <a:t>2) накладные расходы (общепроизводственные и общехозяйственные расходы) по обеспечению процесса производства включаются в себестоимость продукции пропорционально базе распределения по выбранному организацией показателю прямых затрат, характеризующему продукцию контракта, и иную продукцию, выпускаемую организацией. Результаты распределения оформляются справкой отдельно по каждому контракту. Прямые затраты и накладные расходы (общепроизводственные и общехозяйственные расходы) формируют производственную себестоимость продукции;</a:t>
            </a:r>
          </a:p>
          <a:p>
            <a:r>
              <a:rPr lang="ru-RU" dirty="0"/>
              <a:t>3) административно-управленческие расходы организации относятся на контракт пропорционально базе распределения по выбранному организацией показателю прямых затрат, характеризующему продукцию контракта и иную продукцию, выпускаемую организацией, и учитываются при расчете финансового результата по контракту без включения в производственную себестоимость продукции. Результаты распределения оформляются справкой отдельно по каждому контракту;</a:t>
            </a:r>
          </a:p>
          <a:p>
            <a:r>
              <a:rPr lang="ru-RU" dirty="0"/>
              <a:t>4) расходы, связанные с непосредственной реализацией (сбытом) продукции по контракту, учитываются отдельно по каждому контракту и при расчете финансового результата по контракту.</a:t>
            </a:r>
          </a:p>
          <a:p>
            <a:endParaRPr lang="ru-RU" dirty="0"/>
          </a:p>
        </p:txBody>
      </p:sp>
    </p:spTree>
    <p:extLst>
      <p:ext uri="{BB962C8B-B14F-4D97-AF65-F5344CB8AC3E}">
        <p14:creationId xmlns:p14="http://schemas.microsoft.com/office/powerpoint/2010/main" val="168941186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dirty="0" smtClean="0"/>
              <a:t>Обратите внимание!</a:t>
            </a:r>
            <a:endParaRPr lang="ru-RU" dirty="0"/>
          </a:p>
        </p:txBody>
      </p:sp>
      <p:sp>
        <p:nvSpPr>
          <p:cNvPr id="3" name="Объект 2"/>
          <p:cNvSpPr>
            <a:spLocks noGrp="1"/>
          </p:cNvSpPr>
          <p:nvPr>
            <p:ph idx="1"/>
          </p:nvPr>
        </p:nvSpPr>
        <p:spPr/>
        <p:txBody>
          <a:bodyPr/>
          <a:lstStyle/>
          <a:p>
            <a:r>
              <a:rPr lang="ru-RU" dirty="0"/>
              <a:t>Выполняя государственный оборонный заказ, организация раскрывает состав и направления использования ресурсов контракта в отчете об исполнении контракта, заполняемого по форме и правилам, утв. постановлением Правительства РФ от 19.01.1998 N 47.</a:t>
            </a:r>
          </a:p>
          <a:p>
            <a:endParaRPr lang="ru-RU" dirty="0"/>
          </a:p>
        </p:txBody>
      </p:sp>
    </p:spTree>
    <p:extLst>
      <p:ext uri="{BB962C8B-B14F-4D97-AF65-F5344CB8AC3E}">
        <p14:creationId xmlns:p14="http://schemas.microsoft.com/office/powerpoint/2010/main" val="281716749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764704"/>
            <a:ext cx="8229600" cy="5809832"/>
          </a:xfrm>
        </p:spPr>
        <p:txBody>
          <a:bodyPr>
            <a:normAutofit/>
          </a:bodyPr>
          <a:lstStyle/>
          <a:p>
            <a:r>
              <a:rPr lang="ru-RU" dirty="0"/>
              <a:t>При этом организации - исполнители государственного оборонного заказа независимо от форм собственности при формировании себестоимости должны руководствоваться Порядком определения состава затрат, включаемых в цену продукции, поставляемой в рамках государственного оборонного заказа, утв. приказом </a:t>
            </a:r>
            <a:r>
              <a:rPr lang="ru-RU" dirty="0" err="1"/>
              <a:t>Минпромторгом</a:t>
            </a:r>
            <a:r>
              <a:rPr lang="ru-RU" dirty="0"/>
              <a:t> России от 08.02.2019 N 334 (п. 6 Порядка). На это указывают и суды (см., например, постановление ФАС Московского округа от 10.04.2012 N Ф05-2946/12).</a:t>
            </a:r>
          </a:p>
          <a:p>
            <a:endParaRPr lang="ru-RU" dirty="0"/>
          </a:p>
        </p:txBody>
      </p:sp>
    </p:spTree>
    <p:extLst>
      <p:ext uri="{BB962C8B-B14F-4D97-AF65-F5344CB8AC3E}">
        <p14:creationId xmlns:p14="http://schemas.microsoft.com/office/powerpoint/2010/main" val="289031827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548680"/>
            <a:ext cx="8229600" cy="1066800"/>
          </a:xfrm>
        </p:spPr>
        <p:txBody>
          <a:bodyPr>
            <a:normAutofit fontScale="90000"/>
          </a:bodyPr>
          <a:lstStyle/>
          <a:p>
            <a:r>
              <a:rPr lang="ru-RU" b="1" u="sng" dirty="0"/>
              <a:t>Организация раздельного учета</a:t>
            </a:r>
            <a:r>
              <a:rPr lang="ru-RU" b="1" dirty="0"/>
              <a:t/>
            </a:r>
            <a:br>
              <a:rPr lang="ru-RU" b="1" dirty="0"/>
            </a:br>
            <a:endParaRPr lang="ru-RU" dirty="0"/>
          </a:p>
        </p:txBody>
      </p:sp>
      <p:sp>
        <p:nvSpPr>
          <p:cNvPr id="3" name="Объект 2"/>
          <p:cNvSpPr>
            <a:spLocks noGrp="1"/>
          </p:cNvSpPr>
          <p:nvPr>
            <p:ph idx="1"/>
          </p:nvPr>
        </p:nvSpPr>
        <p:spPr>
          <a:xfrm>
            <a:off x="179512" y="1268760"/>
            <a:ext cx="8856984" cy="5589240"/>
          </a:xfrm>
        </p:spPr>
        <p:txBody>
          <a:bodyPr>
            <a:normAutofit fontScale="77500" lnSpcReduction="20000"/>
          </a:bodyPr>
          <a:lstStyle/>
          <a:p>
            <a:r>
              <a:rPr lang="ru-RU" dirty="0"/>
              <a:t> </a:t>
            </a:r>
            <a:r>
              <a:rPr lang="ru-RU" dirty="0" smtClean="0"/>
              <a:t>Для </a:t>
            </a:r>
            <a:r>
              <a:rPr lang="ru-RU" dirty="0"/>
              <a:t>целей ведения раздельного учета и формирования финансового результата по каждому госзаказу исполнителю целесообразно ввести дополнительные субсчета к используемым счетам бухгалтерского учета.</a:t>
            </a:r>
          </a:p>
          <a:p>
            <a:r>
              <a:rPr lang="ru-RU" dirty="0"/>
              <a:t>В частности, к счету 44, например:</a:t>
            </a:r>
          </a:p>
          <a:p>
            <a:r>
              <a:rPr lang="ru-RU" dirty="0"/>
              <a:t>- субсчет 1 "Расходы на продажу товаров в рамках госзаказа 1";</a:t>
            </a:r>
          </a:p>
          <a:p>
            <a:r>
              <a:rPr lang="ru-RU" dirty="0"/>
              <a:t>- субсчет 2 "Расходы на продажу товаров в рамках </a:t>
            </a:r>
            <a:r>
              <a:rPr lang="ru-RU" dirty="0" err="1"/>
              <a:t>гособоронзаказа</a:t>
            </a:r>
            <a:r>
              <a:rPr lang="ru-RU" dirty="0"/>
              <a:t> 2";</a:t>
            </a:r>
          </a:p>
          <a:p>
            <a:r>
              <a:rPr lang="ru-RU" dirty="0"/>
              <a:t>- субсчет 3 "Расходы на продажу товаров прочим покупателям".</a:t>
            </a:r>
          </a:p>
          <a:p>
            <a:r>
              <a:rPr lang="ru-RU" dirty="0"/>
              <a:t>К счету учета продаж, например:</a:t>
            </a:r>
          </a:p>
          <a:p>
            <a:r>
              <a:rPr lang="ru-RU" dirty="0"/>
              <a:t>90-1-1 "Выручка по госзаказу 1";</a:t>
            </a:r>
          </a:p>
          <a:p>
            <a:r>
              <a:rPr lang="ru-RU" dirty="0"/>
              <a:t>90-1-2 "Выручка по </a:t>
            </a:r>
            <a:r>
              <a:rPr lang="ru-RU" dirty="0" err="1"/>
              <a:t>гособоронзаказу</a:t>
            </a:r>
            <a:r>
              <a:rPr lang="ru-RU" dirty="0"/>
              <a:t> 2";</a:t>
            </a:r>
          </a:p>
          <a:p>
            <a:r>
              <a:rPr lang="ru-RU" dirty="0"/>
              <a:t>90-1-3 "Выручка от прочих операций";</a:t>
            </a:r>
          </a:p>
          <a:p>
            <a:r>
              <a:rPr lang="ru-RU" dirty="0"/>
              <a:t>90-2-1 "Фактические затраты по госзаказу 1";</a:t>
            </a:r>
          </a:p>
          <a:p>
            <a:r>
              <a:rPr lang="ru-RU" dirty="0"/>
              <a:t>90-2-2 "Фактические затраты по </a:t>
            </a:r>
            <a:r>
              <a:rPr lang="ru-RU" dirty="0" err="1"/>
              <a:t>гособоронзаказу</a:t>
            </a:r>
            <a:r>
              <a:rPr lang="ru-RU" dirty="0"/>
              <a:t> 2";</a:t>
            </a:r>
          </a:p>
          <a:p>
            <a:r>
              <a:rPr lang="ru-RU" dirty="0"/>
              <a:t>90-2-3 "Себестоимость прочих продаж" и т.д.</a:t>
            </a:r>
          </a:p>
          <a:p>
            <a:endParaRPr lang="ru-RU" dirty="0"/>
          </a:p>
        </p:txBody>
      </p:sp>
    </p:spTree>
    <p:extLst>
      <p:ext uri="{BB962C8B-B14F-4D97-AF65-F5344CB8AC3E}">
        <p14:creationId xmlns:p14="http://schemas.microsoft.com/office/powerpoint/2010/main" val="361129521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764704"/>
            <a:ext cx="8229600" cy="5809832"/>
          </a:xfrm>
        </p:spPr>
        <p:txBody>
          <a:bodyPr>
            <a:normAutofit fontScale="85000" lnSpcReduction="20000"/>
          </a:bodyPr>
          <a:lstStyle/>
          <a:p>
            <a:r>
              <a:rPr lang="ru-RU" dirty="0"/>
              <a:t>Таким образом, в общем виде проводки у исполнителя в рамках выполнения госзаказа 1 могут выглядеть так (для упрощения примера НДС не приводится):</a:t>
            </a:r>
          </a:p>
          <a:p>
            <a:r>
              <a:rPr lang="ru-RU" dirty="0"/>
              <a:t>Дебет 51 Кредит 62</a:t>
            </a:r>
          </a:p>
          <a:p>
            <a:r>
              <a:rPr lang="ru-RU" dirty="0"/>
              <a:t>- поступила предоплата по госзаказу;</a:t>
            </a:r>
          </a:p>
          <a:p>
            <a:r>
              <a:rPr lang="ru-RU" dirty="0"/>
              <a:t>Дебет 62 Кредит 90-1-1</a:t>
            </a:r>
          </a:p>
          <a:p>
            <a:r>
              <a:rPr lang="ru-RU" dirty="0"/>
              <a:t>- произведена поставка товара по госзаказу по договорной цене;</a:t>
            </a:r>
          </a:p>
          <a:p>
            <a:r>
              <a:rPr lang="ru-RU" dirty="0"/>
              <a:t>Дебет 90-2-1 Кредит 41</a:t>
            </a:r>
          </a:p>
          <a:p>
            <a:r>
              <a:rPr lang="ru-RU" dirty="0"/>
              <a:t>- списана себестоимость поставленного товара;</a:t>
            </a:r>
          </a:p>
          <a:p>
            <a:r>
              <a:rPr lang="ru-RU" dirty="0"/>
              <a:t>Дебет 90-2-1 Кредит 44-1</a:t>
            </a:r>
          </a:p>
          <a:p>
            <a:r>
              <a:rPr lang="ru-RU" dirty="0"/>
              <a:t>- списаны расходы на продажу товаров по госзаказу;</a:t>
            </a:r>
          </a:p>
          <a:p>
            <a:r>
              <a:rPr lang="ru-RU" dirty="0"/>
              <a:t>Дебет 51 Кредит 62</a:t>
            </a:r>
          </a:p>
          <a:p>
            <a:r>
              <a:rPr lang="ru-RU" dirty="0"/>
              <a:t>- произведен окончательный расчет по госзаказу.</a:t>
            </a:r>
          </a:p>
          <a:p>
            <a:r>
              <a:rPr lang="ru-RU" dirty="0"/>
              <a:t>Сальдо между субсчетами 90-1-1 и 90-2-1 (на условиях примера) образуют финансовый результат по конкретному госзаказу.</a:t>
            </a:r>
          </a:p>
          <a:p>
            <a:endParaRPr lang="ru-RU" dirty="0"/>
          </a:p>
        </p:txBody>
      </p:sp>
    </p:spTree>
    <p:extLst>
      <p:ext uri="{BB962C8B-B14F-4D97-AF65-F5344CB8AC3E}">
        <p14:creationId xmlns:p14="http://schemas.microsoft.com/office/powerpoint/2010/main" val="397530138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476672"/>
            <a:ext cx="8229600" cy="1066800"/>
          </a:xfrm>
        </p:spPr>
        <p:txBody>
          <a:bodyPr>
            <a:normAutofit fontScale="90000"/>
          </a:bodyPr>
          <a:lstStyle/>
          <a:p>
            <a:r>
              <a:rPr lang="ru-RU" b="1" u="sng" dirty="0"/>
              <a:t>Бухгалтерская отчетность</a:t>
            </a:r>
            <a:r>
              <a:rPr lang="ru-RU" b="1" dirty="0"/>
              <a:t/>
            </a:r>
            <a:br>
              <a:rPr lang="ru-RU" b="1" dirty="0"/>
            </a:br>
            <a:endParaRPr lang="ru-RU" dirty="0"/>
          </a:p>
        </p:txBody>
      </p:sp>
      <p:sp>
        <p:nvSpPr>
          <p:cNvPr id="3" name="Объект 2"/>
          <p:cNvSpPr>
            <a:spLocks noGrp="1"/>
          </p:cNvSpPr>
          <p:nvPr>
            <p:ph idx="1"/>
          </p:nvPr>
        </p:nvSpPr>
        <p:spPr>
          <a:xfrm>
            <a:off x="457200" y="1196752"/>
            <a:ext cx="8229600" cy="5377784"/>
          </a:xfrm>
        </p:spPr>
        <p:txBody>
          <a:bodyPr>
            <a:normAutofit fontScale="85000" lnSpcReduction="20000"/>
          </a:bodyPr>
          <a:lstStyle/>
          <a:p>
            <a:r>
              <a:rPr lang="ru-RU" dirty="0"/>
              <a:t> </a:t>
            </a:r>
            <a:r>
              <a:rPr lang="ru-RU" dirty="0" smtClean="0"/>
              <a:t>Финансовые </a:t>
            </a:r>
            <a:r>
              <a:rPr lang="ru-RU" dirty="0"/>
              <a:t>результаты деятельности организации за отчетный период характеризует Отчет о финансовых результатах (п. 21 ПБУ 4/99 "Бухгалтерская отчетность организации").</a:t>
            </a:r>
          </a:p>
          <a:p>
            <a:r>
              <a:rPr lang="ru-RU" dirty="0"/>
              <a:t>Доходы и расходы организации отражаются в Отчете о финансовых результатах с подразделением на доходы и расходы по обычным видам деятельности и прочие (п. 22 ПБУ 4/99). Более детальная конкретизация доходов и расходов производится исходя из уровня их существенности. Существенные показатели Отчета о финансовых результатах должны быть отражены обособленно, для чего форму необходимо дополнить новыми строками. Уровень существенности каждая организация устанавливает самостоятельно, отразив соответствующие условия в учетной политике.</a:t>
            </a:r>
          </a:p>
          <a:p>
            <a:endParaRPr lang="ru-RU" dirty="0"/>
          </a:p>
        </p:txBody>
      </p:sp>
    </p:spTree>
    <p:extLst>
      <p:ext uri="{BB962C8B-B14F-4D97-AF65-F5344CB8AC3E}">
        <p14:creationId xmlns:p14="http://schemas.microsoft.com/office/powerpoint/2010/main" val="632598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04664"/>
            <a:ext cx="8229600" cy="1066800"/>
          </a:xfrm>
        </p:spPr>
        <p:txBody>
          <a:bodyPr/>
          <a:lstStyle/>
          <a:p>
            <a:pPr algn="ctr"/>
            <a:r>
              <a:rPr lang="ru-RU" dirty="0" smtClean="0"/>
              <a:t>Обратите внимание!</a:t>
            </a:r>
            <a:endParaRPr lang="ru-RU" dirty="0"/>
          </a:p>
        </p:txBody>
      </p:sp>
      <p:sp>
        <p:nvSpPr>
          <p:cNvPr id="3" name="Объект 2"/>
          <p:cNvSpPr>
            <a:spLocks noGrp="1"/>
          </p:cNvSpPr>
          <p:nvPr>
            <p:ph idx="1"/>
          </p:nvPr>
        </p:nvSpPr>
        <p:spPr>
          <a:xfrm>
            <a:off x="457200" y="1412776"/>
            <a:ext cx="8229600" cy="5161760"/>
          </a:xfrm>
        </p:spPr>
        <p:txBody>
          <a:bodyPr>
            <a:normAutofit lnSpcReduction="10000"/>
          </a:bodyPr>
          <a:lstStyle/>
          <a:p>
            <a:r>
              <a:rPr lang="ru-RU" dirty="0"/>
              <a:t>Независимо от установленного уровня существенности выручка, прочие доходы (выручка от продажи продукции (товаров), выручка от выполнения работ (оказания услуг) и т. п.), составляющие 5 и более процентов в общем объеме доходов организации за отчетный период, должны показываться в Отчете о финансовых результатах по каждому виду в отдельности (п. 18.1 ПБУ 9/99). В этом случае в Отчете заполняется и соответствующая каждому виду дохода часть расходов (п. 21.1 ПБУ 10/99).</a:t>
            </a:r>
          </a:p>
          <a:p>
            <a:endParaRPr lang="ru-RU" dirty="0"/>
          </a:p>
        </p:txBody>
      </p:sp>
    </p:spTree>
    <p:extLst>
      <p:ext uri="{BB962C8B-B14F-4D97-AF65-F5344CB8AC3E}">
        <p14:creationId xmlns:p14="http://schemas.microsoft.com/office/powerpoint/2010/main" val="3328986363"/>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76672"/>
            <a:ext cx="8229600" cy="1066800"/>
          </a:xfrm>
        </p:spPr>
        <p:txBody>
          <a:bodyPr>
            <a:normAutofit fontScale="90000"/>
          </a:bodyPr>
          <a:lstStyle/>
          <a:p>
            <a:r>
              <a:rPr lang="ru-RU" b="1" u="sng" dirty="0"/>
              <a:t>Налоговый учет</a:t>
            </a:r>
            <a:r>
              <a:rPr lang="ru-RU" b="1" dirty="0"/>
              <a:t/>
            </a:r>
            <a:br>
              <a:rPr lang="ru-RU" b="1" dirty="0"/>
            </a:br>
            <a:endParaRPr lang="ru-RU" dirty="0"/>
          </a:p>
        </p:txBody>
      </p:sp>
      <p:sp>
        <p:nvSpPr>
          <p:cNvPr id="3" name="Объект 2"/>
          <p:cNvSpPr>
            <a:spLocks noGrp="1"/>
          </p:cNvSpPr>
          <p:nvPr>
            <p:ph idx="1"/>
          </p:nvPr>
        </p:nvSpPr>
        <p:spPr>
          <a:xfrm>
            <a:off x="457200" y="1196752"/>
            <a:ext cx="8229600" cy="5377784"/>
          </a:xfrm>
        </p:spPr>
        <p:txBody>
          <a:bodyPr>
            <a:normAutofit fontScale="62500" lnSpcReduction="20000"/>
          </a:bodyPr>
          <a:lstStyle/>
          <a:p>
            <a:r>
              <a:rPr lang="ru-RU" dirty="0"/>
              <a:t> </a:t>
            </a:r>
            <a:r>
              <a:rPr lang="ru-RU" dirty="0" smtClean="0"/>
              <a:t>В </a:t>
            </a:r>
            <a:r>
              <a:rPr lang="ru-RU" dirty="0"/>
              <a:t>соответствии со ст. 313 НК РФ налоговый учет - это система обобщения информации для определения налоговой базы по налогу на прибыль на основе данных первичных документов, сгруппированных в соответствии с порядком, предусмотренным НК РФ.</a:t>
            </a:r>
          </a:p>
          <a:p>
            <a:r>
              <a:rPr lang="ru-RU" dirty="0"/>
              <a:t>Налоговый учет осуществляется в целях формирования полной и достоверной информации о порядке учета для целей налогообложения хозяйственных операций, осуществленных налогоплательщиком в течение отчетного (налогового) периода, а также обеспечения информацией внутренних и внешних пользователей для контроля за правильностью исчисления, полнотой и своевременностью исчисления и уплаты в бюджет налога.</a:t>
            </a:r>
          </a:p>
          <a:p>
            <a:r>
              <a:rPr lang="ru-RU" dirty="0"/>
              <a:t>На основании данных налогового учета не определяется правильность формирования себестоимости и финансовых результатов по госзаказам. Поэтому, на наш взгляд, положения Правил применяются только для целей бухгалтерского учета затрат на выполнение работ и определения финансового результата по государственному заказу.</a:t>
            </a:r>
          </a:p>
          <a:p>
            <a:r>
              <a:rPr lang="ru-RU" dirty="0"/>
              <a:t>Из анализа разъяснений Минфина и судебных решений (см. письмо Минфина России от 11.12.2012 N 03-03-06/1/646, решение АС Свердловской области от 21.12.2012 N А60-39850/2012) можно сделать вывод, что Правила регулируют порядок учета затрат в бухгалтерском учете. В налоговом же учете должны применяться нормы НК РФ.</a:t>
            </a:r>
          </a:p>
          <a:p>
            <a:endParaRPr lang="ru-RU" dirty="0"/>
          </a:p>
        </p:txBody>
      </p:sp>
    </p:spTree>
    <p:extLst>
      <p:ext uri="{BB962C8B-B14F-4D97-AF65-F5344CB8AC3E}">
        <p14:creationId xmlns:p14="http://schemas.microsoft.com/office/powerpoint/2010/main" val="352869255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764704"/>
            <a:ext cx="8229600" cy="5809832"/>
          </a:xfrm>
        </p:spPr>
        <p:txBody>
          <a:bodyPr>
            <a:normAutofit fontScale="92500" lnSpcReduction="20000"/>
          </a:bodyPr>
          <a:lstStyle/>
          <a:p>
            <a:r>
              <a:rPr lang="ru-RU" dirty="0"/>
              <a:t>Положениями главы 25 НК РФ не предусмотрено самостоятельного основания для ведения раздельного учета доходов (расходов) при поставке продукции по госзаказу. Согласно п. 2 ст. 274 НК РФ налогоплательщик ведет раздельный учет доходов (расходов) по операциям, по которым в соответствии с главой 25 НК РФ предусмотрен отличный от общего порядок учета прибыли и убытка. Например, ведение раздельного учета для целей налогообложения предусмотрено при осуществлении налогоплательщиком операций в рамках целевого финансирования, целевых поступлений, при осуществлении расходов на освоение природных ресурсов, при применении пониженных ставок налога и др. обстоятельствах (</a:t>
            </a:r>
            <a:r>
              <a:rPr lang="ru-RU" dirty="0" err="1"/>
              <a:t>пп</a:t>
            </a:r>
            <a:r>
              <a:rPr lang="ru-RU" dirty="0"/>
              <a:t>. 14 п. 1 ст. 251, п. 2 ст. 251, п. 4 ст. 261, ст. 284, 321, 332 НК РФ).</a:t>
            </a:r>
          </a:p>
          <a:p>
            <a:endParaRPr lang="ru-RU" dirty="0"/>
          </a:p>
        </p:txBody>
      </p:sp>
    </p:spTree>
    <p:extLst>
      <p:ext uri="{BB962C8B-B14F-4D97-AF65-F5344CB8AC3E}">
        <p14:creationId xmlns:p14="http://schemas.microsoft.com/office/powerpoint/2010/main" val="90374417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692696"/>
            <a:ext cx="8507288" cy="6120680"/>
          </a:xfrm>
        </p:spPr>
        <p:txBody>
          <a:bodyPr>
            <a:normAutofit fontScale="77500" lnSpcReduction="20000"/>
          </a:bodyPr>
          <a:lstStyle/>
          <a:p>
            <a:r>
              <a:rPr lang="ru-RU" dirty="0"/>
              <a:t>Осуществление организациями, участвующими в выполнении государственного оборонного заказа (далее - ГОЗ), учета результатов финансово-хозяйственной деятельности по каждому государственному контракту (контракту) отнесено законодателем к методам государственного регулирования цен на продукцию по ГОЗ (п. 11 ч. 1 ст. 10 Федерального закона "О государственном оборонном заказе" от 29 декабря 2012 г. N 275-ФЗ (далее - Закон о </a:t>
            </a:r>
            <a:r>
              <a:rPr lang="ru-RU" dirty="0" err="1"/>
              <a:t>гособоронзаказе</a:t>
            </a:r>
            <a:r>
              <a:rPr lang="ru-RU" dirty="0"/>
              <a:t>).</a:t>
            </a:r>
          </a:p>
          <a:p>
            <a:r>
              <a:rPr lang="ru-RU" dirty="0"/>
              <a:t>Обязанность вести раздельный учет результатов финансово-хозяйственной деятельности по каждому государственному контракту (контракту) - один из элементов правового статуса головного исполнителя поставок продукции по ГОЗ (далее - головной исполнитель) и исполнителя, участвующего в поставках продукции по ГОЗ (далее - исполнитель) (п. 18 ч. 1, п. 16 ч. 2 ст. 8 Закона о </a:t>
            </a:r>
            <a:r>
              <a:rPr lang="ru-RU" dirty="0" err="1"/>
              <a:t>гособоронзаказе</a:t>
            </a:r>
            <a:r>
              <a:rPr lang="ru-RU" dirty="0"/>
              <a:t>).</a:t>
            </a:r>
          </a:p>
          <a:p>
            <a:endParaRPr lang="ru-RU" dirty="0" smtClean="0"/>
          </a:p>
          <a:p>
            <a:r>
              <a:rPr lang="ru-RU" dirty="0"/>
              <a:t>В случае неисполнения данной обязанности возникает риск наложения административного штрафа (ч. 1 ст. 15.37 Кодекса Российской Федерации об административных правонарушениях (далее - КоАП РФ</a:t>
            </a:r>
            <a:r>
              <a:rPr lang="ru-RU" dirty="0" smtClean="0"/>
              <a:t>).</a:t>
            </a:r>
            <a:endParaRPr lang="ru-RU" dirty="0"/>
          </a:p>
        </p:txBody>
      </p:sp>
    </p:spTree>
    <p:extLst>
      <p:ext uri="{BB962C8B-B14F-4D97-AF65-F5344CB8AC3E}">
        <p14:creationId xmlns:p14="http://schemas.microsoft.com/office/powerpoint/2010/main" val="408930946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229600" cy="1066800"/>
          </a:xfrm>
        </p:spPr>
        <p:txBody>
          <a:bodyPr/>
          <a:lstStyle/>
          <a:p>
            <a:r>
              <a:rPr lang="ru-RU" dirty="0" smtClean="0"/>
              <a:t>Мнение Минфина:</a:t>
            </a:r>
            <a:endParaRPr lang="ru-RU" dirty="0"/>
          </a:p>
        </p:txBody>
      </p:sp>
      <p:sp>
        <p:nvSpPr>
          <p:cNvPr id="3" name="Объект 2"/>
          <p:cNvSpPr>
            <a:spLocks noGrp="1"/>
          </p:cNvSpPr>
          <p:nvPr>
            <p:ph idx="1"/>
          </p:nvPr>
        </p:nvSpPr>
        <p:spPr>
          <a:xfrm>
            <a:off x="0" y="1124744"/>
            <a:ext cx="9144000" cy="5733256"/>
          </a:xfrm>
        </p:spPr>
        <p:txBody>
          <a:bodyPr>
            <a:normAutofit fontScale="62500" lnSpcReduction="20000"/>
          </a:bodyPr>
          <a:lstStyle/>
          <a:p>
            <a:r>
              <a:rPr lang="ru-RU" dirty="0"/>
              <a:t>Письмо Минфина России от 11 сентября 2020 г. N 09-01-11/80343 О ведении раздельного учета результатов финансово-хозяйственной деятельности при исполнении государственных контрактов по государственному оборонному заказу, подлежащих казначейскому </a:t>
            </a:r>
            <a:r>
              <a:rPr lang="ru-RU" dirty="0" smtClean="0"/>
              <a:t>сопровождению</a:t>
            </a:r>
          </a:p>
          <a:p>
            <a:endParaRPr lang="ru-RU" b="1" dirty="0"/>
          </a:p>
          <a:p>
            <a:r>
              <a:rPr lang="ru-RU" dirty="0"/>
              <a:t>Согласно положениям пункта 18 части 1 статьи 8 Федерального закона от 29 декабря 2012 г. N 275-ФЗ "О государственном оборонном заказе" головной исполнитель (исполнитель) государственного контракта (контракта) по государственному оборонному заказу (далее - государственный контракт) ведет раздельный учет результатов финансово-хозяйственной деятельности по каждому государственному контракту и представляет государственному заказчику информацию об исполнении каждого государственного контракта в случаях и порядке, установленных Правительством Российской Федерации.</a:t>
            </a:r>
          </a:p>
          <a:p>
            <a:r>
              <a:rPr lang="ru-RU" dirty="0"/>
              <a:t>Правила ведения организациями, выполняющими государственный оборонный заказ, раздельного учета результатов финансово-хозяйственной деятельности, утверждены постановлением Правительства Российской Федерации от 19 января 1998 г. N 47 "О Правилах ведения организациями, выполняющими государственный заказ за счет средств федерального бюджета, раздельного учета результатов финансово-хозяйственной деятельности" (далее соответственно - Правила, Постановление N 47).</a:t>
            </a:r>
          </a:p>
          <a:p>
            <a:r>
              <a:rPr lang="ru-RU" dirty="0"/>
              <a:t>При этом пунктом 4 Постановления N 47 установлено, что Правила не применяются организациями при использовании полученных ими на основании государственных контрактов средств, подлежащих казначейскому сопровождению (далее - целевые средства) в соответствии с бюджетным законодательством Российской Федерации.</a:t>
            </a:r>
          </a:p>
          <a:p>
            <a:endParaRPr lang="ru-RU" b="1" dirty="0"/>
          </a:p>
          <a:p>
            <a:endParaRPr lang="ru-RU" dirty="0"/>
          </a:p>
        </p:txBody>
      </p:sp>
    </p:spTree>
    <p:extLst>
      <p:ext uri="{BB962C8B-B14F-4D97-AF65-F5344CB8AC3E}">
        <p14:creationId xmlns:p14="http://schemas.microsoft.com/office/powerpoint/2010/main" val="3243551048"/>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548680"/>
            <a:ext cx="9144000" cy="6309320"/>
          </a:xfrm>
        </p:spPr>
        <p:txBody>
          <a:bodyPr>
            <a:normAutofit fontScale="55000" lnSpcReduction="20000"/>
          </a:bodyPr>
          <a:lstStyle/>
          <a:p>
            <a:r>
              <a:rPr lang="ru-RU" dirty="0"/>
              <a:t>Нормы о казначейском сопровождении ежегодно устанавливаются федеральным законом о федеральном бюджете на соответствующий финансовый год и плановый период и принимаемыми во исполнение указанного федерального закона актами Правительства Российской Федерации и Минфина России.</a:t>
            </a:r>
          </a:p>
          <a:p>
            <a:r>
              <a:rPr lang="ru-RU" dirty="0"/>
              <a:t>В соответствии с положениями части 1 статьи 5 Федерального закона от 2 декабря 2019 г. N 380-ФЗ "О федеральном бюджете на 2020 год и на плановый период 2021 и 2022 годов", а также пункта 4 Постановления N 47 при казначейском сопровождении юридические лица ведут раздельный учет результатов финансово-хозяйственной деятельности по каждому государственному контракту в порядке, установленном Минфином России.</a:t>
            </a:r>
          </a:p>
          <a:p>
            <a:r>
              <a:rPr lang="ru-RU" dirty="0"/>
              <a:t>Порядок ведения раздельного учета результатов финансово-хозяйственной деятельности, распределения накладных расходов, раскрытия структуры цены государственного контракта, договора о капитальных вложениях, контракта учреждения, договора о проведении капитального ремонта, договора (контракта) и проведения территориальными органами Федерального казначейства в случаях, установленных Правительством Российской Федерации, проверок при осуществлении казначейского сопровождения средств в соответствии с Федеральным законом от 2 декабря 2019 г. N 380-ФЗ "О федеральном бюджете на 2020 год и на плановый период 2021 и 2022 годов" утвержден приказом Минфина России от 25 декабря 2019 г. N 255н (далее - Порядок N 255н).</a:t>
            </a:r>
          </a:p>
          <a:p>
            <a:r>
              <a:rPr lang="ru-RU" dirty="0"/>
              <a:t>Согласно пункту 2 Порядка N 255н головной исполнитель (исполнитель) государственного контракта ведет раздельный учет доходов, расходов, активов (в том числе денежных средств, имущественных прав, материальных запасов, основных средств, нематериальных активов, дебиторской задолженности) и обязательств (кредиторская задолженность), а также иных объектов учета по каждому государственному контракту в соответствии с учетной политикой, принятой юридическим лицом - получателем целевых средств с соблюдением норм статьи 8 Федерального закона от 6 декабря 2011 г. N 402-ФЗ "О бухгалтерском учете" (далее - Учетная политика).</a:t>
            </a:r>
          </a:p>
          <a:p>
            <a:r>
              <a:rPr lang="ru-RU" dirty="0"/>
              <a:t>Учитывая положения вышеуказанных нормативных правовых актов, по мнению Департамента, состав и способ отнесения затрат головного исполнителя (исполнителя) на результат финансово-хозяйственной деятельности при исполнении государственного контракта определяется головным исполнителем (исполнителем) в соответствии с Учетной политикой.</a:t>
            </a:r>
          </a:p>
          <a:p>
            <a:endParaRPr lang="ru-RU" dirty="0"/>
          </a:p>
        </p:txBody>
      </p:sp>
    </p:spTree>
    <p:extLst>
      <p:ext uri="{BB962C8B-B14F-4D97-AF65-F5344CB8AC3E}">
        <p14:creationId xmlns:p14="http://schemas.microsoft.com/office/powerpoint/2010/main" val="68547229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548680"/>
            <a:ext cx="9144000" cy="1066800"/>
          </a:xfrm>
        </p:spPr>
        <p:txBody>
          <a:bodyPr>
            <a:normAutofit fontScale="90000"/>
          </a:bodyPr>
          <a:lstStyle/>
          <a:p>
            <a:r>
              <a:rPr lang="ru-RU" dirty="0" smtClean="0"/>
              <a:t>Риски при отсутствии раздельного учета</a:t>
            </a:r>
            <a:endParaRPr lang="ru-RU" dirty="0"/>
          </a:p>
        </p:txBody>
      </p:sp>
      <p:sp>
        <p:nvSpPr>
          <p:cNvPr id="3" name="Объект 2"/>
          <p:cNvSpPr>
            <a:spLocks noGrp="1"/>
          </p:cNvSpPr>
          <p:nvPr>
            <p:ph idx="1"/>
          </p:nvPr>
        </p:nvSpPr>
        <p:spPr>
          <a:xfrm>
            <a:off x="0" y="1484784"/>
            <a:ext cx="8686800" cy="5373216"/>
          </a:xfrm>
        </p:spPr>
        <p:txBody>
          <a:bodyPr>
            <a:normAutofit fontScale="62500" lnSpcReduction="20000"/>
          </a:bodyPr>
          <a:lstStyle/>
          <a:p>
            <a:r>
              <a:rPr lang="ru-RU" b="1" dirty="0" smtClean="0"/>
              <a:t>отсутствие </a:t>
            </a:r>
            <a:r>
              <a:rPr lang="ru-RU" b="1" dirty="0"/>
              <a:t>раздельного учета </a:t>
            </a:r>
            <a:r>
              <a:rPr lang="ru-RU" b="1" dirty="0" smtClean="0"/>
              <a:t>может </a:t>
            </a:r>
            <a:r>
              <a:rPr lang="ru-RU" b="1" dirty="0"/>
              <a:t>привести</a:t>
            </a:r>
            <a:r>
              <a:rPr lang="ru-RU" dirty="0"/>
              <a:t>:</a:t>
            </a:r>
          </a:p>
          <a:p>
            <a:r>
              <a:rPr lang="ru-RU" dirty="0"/>
              <a:t>- к привлечению к административной ответственности (смотрите примеры судебных решений: решение Ленинского районного суда г. Саранска от 27.03.2018 по делу N 12-69/2018, решение Арбитражного суда г. Севастополя от 10.08.2020 по делу N А84-1993/2020, решение Арбитражного суда Ростовской области от 09.10.2019 по делу N А53-28878/2019, решение Арбитражного суда г. Севастополя от 26.09.2019. по делу N А84-3218/2019, решение Центрального районного суда г. Оренбурга от 09.08.2018 по делу N 12-277/2018, решение Муромского городского суда Владимирской области от 10.06.2019 по делу N 12-45/2019);</a:t>
            </a:r>
          </a:p>
          <a:p>
            <a:r>
              <a:rPr lang="ru-RU" dirty="0"/>
              <a:t>- к отказу в осуществлении оплаты за уже выполненные работы ввиду того, что отсутствие раздельного учета препятствует осуществлению контроля за расходованием бюджетных средств и может привести к нецелевому использованию денежных средств, что влияет на безопасность государства, так как не выполняются приоритетные задачи военно-экономического обеспечения по оптимизации расходов на оборону, рациональное планирование и распределение финансовых и материальных ресурсов.</a:t>
            </a:r>
          </a:p>
          <a:p>
            <a:r>
              <a:rPr lang="ru-RU" dirty="0"/>
              <a:t>В учетной политике надлежит отражать особенности раздельного учета результатов финансово-хозяйственной деятельности в рамках исполнения государственного оборонного заказа, поскольку учетная политика является документом, регламентирующим на уровне конкретного отдельно взятого предприятия используемую методику ведения учета.</a:t>
            </a:r>
          </a:p>
          <a:p>
            <a:endParaRPr lang="ru-RU" dirty="0"/>
          </a:p>
        </p:txBody>
      </p:sp>
    </p:spTree>
    <p:extLst>
      <p:ext uri="{BB962C8B-B14F-4D97-AF65-F5344CB8AC3E}">
        <p14:creationId xmlns:p14="http://schemas.microsoft.com/office/powerpoint/2010/main" val="1168801974"/>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2132856"/>
            <a:ext cx="8458200" cy="1470025"/>
          </a:xfrm>
        </p:spPr>
        <p:txBody>
          <a:bodyPr>
            <a:noAutofit/>
          </a:bodyPr>
          <a:lstStyle/>
          <a:p>
            <a:r>
              <a:rPr lang="ru-RU" sz="3200" dirty="0" smtClean="0"/>
              <a:t>Изменения в порядке закупок товаров, работ, услуг для государственных нужд </a:t>
            </a:r>
            <a:endParaRPr lang="ru-RU" sz="3200" dirty="0"/>
          </a:p>
        </p:txBody>
      </p:sp>
      <p:sp>
        <p:nvSpPr>
          <p:cNvPr id="3" name="Подзаголовок 2"/>
          <p:cNvSpPr>
            <a:spLocks noGrp="1"/>
          </p:cNvSpPr>
          <p:nvPr>
            <p:ph type="subTitle" idx="1"/>
          </p:nvPr>
        </p:nvSpPr>
        <p:spPr>
          <a:xfrm>
            <a:off x="0" y="3899938"/>
            <a:ext cx="5796136" cy="1752600"/>
          </a:xfrm>
        </p:spPr>
        <p:txBody>
          <a:bodyPr>
            <a:normAutofit/>
          </a:bodyPr>
          <a:lstStyle/>
          <a:p>
            <a:pPr marL="406908" indent="-342900">
              <a:buFontTx/>
              <a:buChar char="-"/>
            </a:pPr>
            <a:r>
              <a:rPr lang="ru-RU" b="1" dirty="0" err="1" smtClean="0"/>
              <a:t>оборонзаказ</a:t>
            </a:r>
            <a:endParaRPr lang="ru-RU" b="1" dirty="0"/>
          </a:p>
          <a:p>
            <a:endParaRPr lang="ru-RU" dirty="0"/>
          </a:p>
        </p:txBody>
      </p:sp>
    </p:spTree>
    <p:extLst>
      <p:ext uri="{BB962C8B-B14F-4D97-AF65-F5344CB8AC3E}">
        <p14:creationId xmlns:p14="http://schemas.microsoft.com/office/powerpoint/2010/main" val="4058849683"/>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dirty="0"/>
              <a:t>Ключевые изменения законодательства по ГОЗ</a:t>
            </a:r>
            <a:r>
              <a:rPr lang="ru-RU" dirty="0"/>
              <a:t/>
            </a:r>
            <a:br>
              <a:rPr lang="ru-RU" dirty="0"/>
            </a:br>
            <a:endParaRPr lang="ru-RU" dirty="0"/>
          </a:p>
        </p:txBody>
      </p:sp>
      <p:sp>
        <p:nvSpPr>
          <p:cNvPr id="3" name="Объект 2"/>
          <p:cNvSpPr>
            <a:spLocks noGrp="1"/>
          </p:cNvSpPr>
          <p:nvPr>
            <p:ph idx="1"/>
          </p:nvPr>
        </p:nvSpPr>
        <p:spPr/>
        <p:txBody>
          <a:bodyPr>
            <a:normAutofit fontScale="62500" lnSpcReduction="20000"/>
          </a:bodyPr>
          <a:lstStyle/>
          <a:p>
            <a:r>
              <a:rPr lang="ru-RU" dirty="0" smtClean="0"/>
              <a:t>- </a:t>
            </a:r>
            <a:r>
              <a:rPr lang="ru-RU" dirty="0"/>
              <a:t>Урегулирован порядок создания и функционирования системы каталогизации продукции для </a:t>
            </a:r>
            <a:r>
              <a:rPr lang="ru-RU" dirty="0" err="1"/>
              <a:t>гособоронзаказа</a:t>
            </a:r>
            <a:endParaRPr lang="ru-RU" dirty="0"/>
          </a:p>
          <a:p>
            <a:r>
              <a:rPr lang="ru-RU" dirty="0"/>
              <a:t>- Федеральное казначейство получит доступ к ЕИС </a:t>
            </a:r>
            <a:r>
              <a:rPr lang="ru-RU" dirty="0" err="1"/>
              <a:t>гособоронзаказа</a:t>
            </a:r>
            <a:endParaRPr lang="ru-RU" dirty="0"/>
          </a:p>
          <a:p>
            <a:r>
              <a:rPr lang="ru-RU" dirty="0"/>
              <a:t>- Военных представителей </a:t>
            </a:r>
            <a:r>
              <a:rPr lang="ru-RU" dirty="0" err="1"/>
              <a:t>госзаказчика</a:t>
            </a:r>
            <a:r>
              <a:rPr lang="ru-RU" dirty="0"/>
              <a:t> по </a:t>
            </a:r>
            <a:r>
              <a:rPr lang="ru-RU" dirty="0" err="1"/>
              <a:t>гособоронзаказу</a:t>
            </a:r>
            <a:r>
              <a:rPr lang="ru-RU" dirty="0"/>
              <a:t> будут штрафовать за нарушение порядка или сроков контроля качества либо приемки военной продукции</a:t>
            </a:r>
          </a:p>
          <a:p>
            <a:r>
              <a:rPr lang="ru-RU" dirty="0"/>
              <a:t>- цены на боеприпасы, управляемые и неуправляемые бомбы решено регулировать</a:t>
            </a:r>
          </a:p>
          <a:p>
            <a:r>
              <a:rPr lang="ru-RU" dirty="0"/>
              <a:t>- особенности применения положений Закона N 44-ФЗ при осуществлении закупок в рамках </a:t>
            </a:r>
            <a:r>
              <a:rPr lang="ru-RU" dirty="0" err="1"/>
              <a:t>гособоронзаказа</a:t>
            </a:r>
            <a:endParaRPr lang="ru-RU" dirty="0"/>
          </a:p>
          <a:p>
            <a:r>
              <a:rPr lang="ru-RU" dirty="0"/>
              <a:t>- Изменились правила государственного регулирования цен на продукцию, поставляемую по </a:t>
            </a:r>
            <a:r>
              <a:rPr lang="ru-RU" dirty="0" err="1"/>
              <a:t>гособоронзаказу</a:t>
            </a:r>
            <a:endParaRPr lang="ru-RU" dirty="0"/>
          </a:p>
          <a:p>
            <a:r>
              <a:rPr lang="ru-RU" dirty="0"/>
              <a:t>- За срыв </a:t>
            </a:r>
            <a:r>
              <a:rPr lang="ru-RU" dirty="0" err="1"/>
              <a:t>гособоронзаказа</a:t>
            </a:r>
            <a:r>
              <a:rPr lang="ru-RU" dirty="0"/>
              <a:t> -  внешнее управление. Порядок введения внешнего управления за срыв </a:t>
            </a:r>
            <a:r>
              <a:rPr lang="ru-RU" dirty="0" err="1"/>
              <a:t>гособоронзаказа</a:t>
            </a:r>
            <a:endParaRPr lang="ru-RU" dirty="0"/>
          </a:p>
          <a:p>
            <a:r>
              <a:rPr lang="ru-RU" dirty="0"/>
              <a:t>- МЧС установило форму заключения </a:t>
            </a:r>
            <a:r>
              <a:rPr lang="ru-RU" dirty="0" err="1"/>
              <a:t>госзаказчика</a:t>
            </a:r>
            <a:r>
              <a:rPr lang="ru-RU" dirty="0"/>
              <a:t> о цене на единицу продукции по </a:t>
            </a:r>
            <a:r>
              <a:rPr lang="ru-RU" dirty="0" err="1"/>
              <a:t>гособоронзаказу</a:t>
            </a:r>
            <a:endParaRPr lang="ru-RU" dirty="0"/>
          </a:p>
          <a:p>
            <a:endParaRPr lang="ru-RU" dirty="0"/>
          </a:p>
        </p:txBody>
      </p:sp>
    </p:spTree>
    <p:extLst>
      <p:ext uri="{BB962C8B-B14F-4D97-AF65-F5344CB8AC3E}">
        <p14:creationId xmlns:p14="http://schemas.microsoft.com/office/powerpoint/2010/main" val="3578786782"/>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3200" dirty="0"/>
              <a:t>Разъяснено, как подтвердить наличие в </a:t>
            </a:r>
            <a:r>
              <a:rPr lang="ru-RU" sz="3200" dirty="0" err="1"/>
              <a:t>гособоронзаказе</a:t>
            </a:r>
            <a:r>
              <a:rPr lang="ru-RU" sz="3200" dirty="0"/>
              <a:t> объектов капстроительства в целях санкционирования расходов</a:t>
            </a:r>
            <a:br>
              <a:rPr lang="ru-RU" sz="3200" dirty="0"/>
            </a:br>
            <a:endParaRPr lang="ru-RU" sz="3200" dirty="0"/>
          </a:p>
        </p:txBody>
      </p:sp>
      <p:sp>
        <p:nvSpPr>
          <p:cNvPr id="3" name="Объект 2"/>
          <p:cNvSpPr>
            <a:spLocks noGrp="1"/>
          </p:cNvSpPr>
          <p:nvPr>
            <p:ph idx="1"/>
          </p:nvPr>
        </p:nvSpPr>
        <p:spPr/>
        <p:txBody>
          <a:bodyPr>
            <a:normAutofit fontScale="62500" lnSpcReduction="20000"/>
          </a:bodyPr>
          <a:lstStyle/>
          <a:p>
            <a:r>
              <a:rPr lang="ru-RU" dirty="0"/>
              <a:t> </a:t>
            </a:r>
          </a:p>
          <a:p>
            <a:r>
              <a:rPr lang="ru-RU" dirty="0"/>
              <a:t>Письмо Минфина России от 8 июня 2025​ г. N​ 02-11-08/56273 Об особенностях санкционирования расходов федерального бюджета, связанных с осуществлением бюджетных инвестиций в объекты капитального строительства специального комплекса, входящие в государственный оборонный заказ</a:t>
            </a:r>
          </a:p>
          <a:p>
            <a:r>
              <a:rPr lang="ru-RU" dirty="0"/>
              <a:t>Минфин дал разъяснения по вопросу санкционирования расходов федерального бюджета, связанных с бюджетными инвестициями в объекты капстроительства специального комплекса, входящие в </a:t>
            </a:r>
            <a:r>
              <a:rPr lang="ru-RU" dirty="0" err="1"/>
              <a:t>гособоронзаказ</a:t>
            </a:r>
            <a:r>
              <a:rPr lang="ru-RU" dirty="0"/>
              <a:t>.</a:t>
            </a:r>
          </a:p>
          <a:p>
            <a:r>
              <a:rPr lang="ru-RU" dirty="0"/>
              <a:t>Наличие в </a:t>
            </a:r>
            <a:r>
              <a:rPr lang="ru-RU" dirty="0" err="1"/>
              <a:t>гособоронзаказе</a:t>
            </a:r>
            <a:r>
              <a:rPr lang="ru-RU" dirty="0"/>
              <a:t> соответствующих объектов капстроительства или недвижимости подтверждается титульными списками строек и объектов, утвержденными главными распорядителями (распорядителями) средств федерального бюджета в разрезе объектов специального, военного, общегражданского и жилищного строительства. Списки представляются </a:t>
            </a:r>
            <a:r>
              <a:rPr lang="ru-RU" dirty="0" err="1"/>
              <a:t>госзаказчиками</a:t>
            </a:r>
            <a:r>
              <a:rPr lang="ru-RU" dirty="0"/>
              <a:t> в территориальные органы Федерального казначейства.</a:t>
            </a:r>
          </a:p>
          <a:p>
            <a:endParaRPr lang="ru-RU" dirty="0"/>
          </a:p>
        </p:txBody>
      </p:sp>
    </p:spTree>
    <p:extLst>
      <p:ext uri="{BB962C8B-B14F-4D97-AF65-F5344CB8AC3E}">
        <p14:creationId xmlns:p14="http://schemas.microsoft.com/office/powerpoint/2010/main" val="2031212476"/>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2400" dirty="0"/>
              <a:t>Актуализированы правила формирования реестра </a:t>
            </a:r>
            <a:r>
              <a:rPr lang="ru-RU" sz="2400" dirty="0" err="1"/>
              <a:t>юрлиц</a:t>
            </a:r>
            <a:r>
              <a:rPr lang="ru-RU" sz="2400" dirty="0"/>
              <a:t>, привлеченных к административной ответственности за отказ от заключения контракта по </a:t>
            </a:r>
            <a:r>
              <a:rPr lang="ru-RU" sz="2400" dirty="0" err="1"/>
              <a:t>гособоронзаказу</a:t>
            </a:r>
            <a:r>
              <a:rPr lang="ru-RU" sz="2400" dirty="0"/>
              <a:t/>
            </a:r>
            <a:br>
              <a:rPr lang="ru-RU" sz="2400" dirty="0"/>
            </a:br>
            <a:endParaRPr lang="ru-RU" sz="2400" dirty="0"/>
          </a:p>
        </p:txBody>
      </p:sp>
      <p:sp>
        <p:nvSpPr>
          <p:cNvPr id="3" name="Объект 2"/>
          <p:cNvSpPr>
            <a:spLocks noGrp="1"/>
          </p:cNvSpPr>
          <p:nvPr>
            <p:ph idx="1"/>
          </p:nvPr>
        </p:nvSpPr>
        <p:spPr/>
        <p:txBody>
          <a:bodyPr>
            <a:normAutofit fontScale="77500" lnSpcReduction="20000"/>
          </a:bodyPr>
          <a:lstStyle/>
          <a:p>
            <a:r>
              <a:rPr lang="ru-RU" dirty="0"/>
              <a:t> </a:t>
            </a:r>
          </a:p>
          <a:p>
            <a:r>
              <a:rPr lang="ru-RU" dirty="0"/>
              <a:t>Постановление Правительства Российской Федерации от 26 июня 2025​ г. №​ 965 "О внесении изменений в постановление Правительства Российской Федерации от 19 декабря 2017​ г. N​ 1585" (документ не вступил в силу)</a:t>
            </a:r>
          </a:p>
          <a:p>
            <a:r>
              <a:rPr lang="ru-RU" dirty="0"/>
              <a:t>Правительство скорректировало правила формирования реестра </a:t>
            </a:r>
            <a:r>
              <a:rPr lang="ru-RU" dirty="0" err="1"/>
              <a:t>юрлиц</a:t>
            </a:r>
            <a:r>
              <a:rPr lang="ru-RU" dirty="0"/>
              <a:t>, привлеченных к административной ответственности за отказ или уклонение от заключения контракта, для которых данная процедура является обязательной в рамках Закона о </a:t>
            </a:r>
            <a:r>
              <a:rPr lang="ru-RU" dirty="0" err="1"/>
              <a:t>гособоронзаказе</a:t>
            </a:r>
            <a:r>
              <a:rPr lang="ru-RU" dirty="0"/>
              <a:t>.</a:t>
            </a:r>
          </a:p>
          <a:p>
            <a:r>
              <a:rPr lang="ru-RU" dirty="0"/>
              <a:t>Поправки носят технический характер и связаны с отменой действия ст.​ 7.29.2 КоАП​ РФ. Ссылки на указанную статью исключены из правил.</a:t>
            </a:r>
          </a:p>
        </p:txBody>
      </p:sp>
    </p:spTree>
    <p:extLst>
      <p:ext uri="{BB962C8B-B14F-4D97-AF65-F5344CB8AC3E}">
        <p14:creationId xmlns:p14="http://schemas.microsoft.com/office/powerpoint/2010/main" val="441598244"/>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620688"/>
            <a:ext cx="8229600" cy="1066800"/>
          </a:xfrm>
        </p:spPr>
        <p:txBody>
          <a:bodyPr>
            <a:normAutofit fontScale="90000"/>
          </a:bodyPr>
          <a:lstStyle/>
          <a:p>
            <a:pPr algn="ctr"/>
            <a:r>
              <a:rPr lang="ru-RU" sz="3200" dirty="0"/>
              <a:t>Изменения в правила ценообразования по </a:t>
            </a:r>
            <a:r>
              <a:rPr lang="ru-RU" sz="3200" dirty="0" err="1"/>
              <a:t>гособоронзаказу</a:t>
            </a:r>
            <a:r>
              <a:rPr lang="ru-RU" sz="3200" dirty="0"/>
              <a:t>: правительство уточнило порядок подтверждения затрат</a:t>
            </a:r>
          </a:p>
        </p:txBody>
      </p:sp>
      <p:sp>
        <p:nvSpPr>
          <p:cNvPr id="3" name="Объект 2"/>
          <p:cNvSpPr>
            <a:spLocks noGrp="1"/>
          </p:cNvSpPr>
          <p:nvPr>
            <p:ph idx="1"/>
          </p:nvPr>
        </p:nvSpPr>
        <p:spPr>
          <a:xfrm>
            <a:off x="457200" y="1988840"/>
            <a:ext cx="8229600" cy="4869160"/>
          </a:xfrm>
        </p:spPr>
        <p:txBody>
          <a:bodyPr>
            <a:normAutofit fontScale="62500" lnSpcReduction="20000"/>
          </a:bodyPr>
          <a:lstStyle/>
          <a:p>
            <a:r>
              <a:rPr lang="ru-RU" dirty="0" smtClean="0"/>
              <a:t>Правительство </a:t>
            </a:r>
            <a:r>
              <a:rPr lang="ru-RU" dirty="0"/>
              <a:t>РФ внесло изменения в правила документального подтверждения обоснованности прогнозной цены продукции, поставляемой по государственному оборонному заказу.</a:t>
            </a:r>
          </a:p>
          <a:p>
            <a:r>
              <a:rPr lang="ru-RU" dirty="0"/>
              <a:t>Корректировки затронули Положение о государственном регулировании цен на продукцию для ГОЗ, утверждённое постановлением № 1465 от 2 декабря 2017 года. В новой редакции абзацев 4–8 подпункта «г» пункта 37 конкретизирован перечень документов, предоставляемых заказчику при использовании затратного метода расчёта.</a:t>
            </a:r>
          </a:p>
          <a:p>
            <a:r>
              <a:rPr lang="ru-RU" dirty="0"/>
              <a:t>Теперь исполнители обязаны дополнительно раскрывать сведения о расходах на привлечение сторонних организаций для выполнения работ или оказания услуг. Речь идёт о включении в расчёт цены данных по субподрядам и аутсорсингу, что должно повысить прозрачность и обоснованность формирования стоимости продукции.</a:t>
            </a:r>
          </a:p>
          <a:p>
            <a:r>
              <a:rPr lang="ru-RU" dirty="0"/>
              <a:t>Изменения вступят в силу 2 июля 2025 года</a:t>
            </a:r>
          </a:p>
          <a:p>
            <a:r>
              <a:rPr lang="ru-RU" dirty="0"/>
              <a:t>Документ: Постановление Правительства РФ от 23 июня 2025 г. N 936</a:t>
            </a:r>
          </a:p>
          <a:p>
            <a:r>
              <a:rPr lang="ru-RU" dirty="0"/>
              <a:t> </a:t>
            </a:r>
          </a:p>
          <a:p>
            <a:endParaRPr lang="ru-RU" dirty="0"/>
          </a:p>
        </p:txBody>
      </p:sp>
    </p:spTree>
    <p:extLst>
      <p:ext uri="{BB962C8B-B14F-4D97-AF65-F5344CB8AC3E}">
        <p14:creationId xmlns:p14="http://schemas.microsoft.com/office/powerpoint/2010/main" val="1586423748"/>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a:t>Уточнено, какие документы требуются в отношении определенной по затратному методу цены продукции по </a:t>
            </a:r>
            <a:r>
              <a:rPr lang="ru-RU" dirty="0" err="1"/>
              <a:t>гособоронзаказу</a:t>
            </a:r>
            <a:r>
              <a:rPr lang="ru-RU" dirty="0"/>
              <a:t/>
            </a:r>
            <a:br>
              <a:rPr lang="ru-RU" dirty="0"/>
            </a:br>
            <a:endParaRPr lang="ru-RU" dirty="0"/>
          </a:p>
        </p:txBody>
      </p:sp>
      <p:sp>
        <p:nvSpPr>
          <p:cNvPr id="3" name="Объект 2"/>
          <p:cNvSpPr>
            <a:spLocks noGrp="1"/>
          </p:cNvSpPr>
          <p:nvPr>
            <p:ph idx="1"/>
          </p:nvPr>
        </p:nvSpPr>
        <p:spPr/>
        <p:txBody>
          <a:bodyPr>
            <a:normAutofit fontScale="85000" lnSpcReduction="10000"/>
          </a:bodyPr>
          <a:lstStyle/>
          <a:p>
            <a:r>
              <a:rPr lang="ru-RU" dirty="0"/>
              <a:t> </a:t>
            </a:r>
          </a:p>
          <a:p>
            <a:r>
              <a:rPr lang="ru-RU" dirty="0"/>
              <a:t>Постановление Правительства Российской Федерации от 23 июня 2025​ г. №​ 936 "О внесении изменений в постановление Правительства Российской Федерации от 2 декабря 2017​ г. N​ 1465" (документ не вступил в силу)</a:t>
            </a:r>
          </a:p>
          <a:p>
            <a:r>
              <a:rPr lang="ru-RU" dirty="0"/>
              <a:t>Скорректирован перечень обосновывающих документов, которые направляются при представлении предложений об определенной по затратному методу цене (прогнозной цене) продукции по </a:t>
            </a:r>
            <a:r>
              <a:rPr lang="ru-RU" dirty="0" err="1"/>
              <a:t>гособоронзаказу</a:t>
            </a:r>
            <a:r>
              <a:rPr lang="ru-RU" dirty="0"/>
              <a:t>. Изменения касаются расчета цен, расшифровки материальных расходов.</a:t>
            </a:r>
          </a:p>
        </p:txBody>
      </p:sp>
    </p:spTree>
    <p:extLst>
      <p:ext uri="{BB962C8B-B14F-4D97-AF65-F5344CB8AC3E}">
        <p14:creationId xmlns:p14="http://schemas.microsoft.com/office/powerpoint/2010/main" val="1977290891"/>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err="1"/>
              <a:t>Роскосмос</a:t>
            </a:r>
            <a:r>
              <a:rPr lang="ru-RU" dirty="0"/>
              <a:t> актуализировал форму заключения о цене на продукцию, поставляемую по </a:t>
            </a:r>
            <a:r>
              <a:rPr lang="ru-RU" dirty="0" err="1"/>
              <a:t>гособоронзаказу</a:t>
            </a:r>
            <a:r>
              <a:rPr lang="ru-RU" dirty="0"/>
              <a:t/>
            </a:r>
            <a:br>
              <a:rPr lang="ru-RU" dirty="0"/>
            </a:br>
            <a:endParaRPr lang="ru-RU" dirty="0"/>
          </a:p>
        </p:txBody>
      </p:sp>
      <p:sp>
        <p:nvSpPr>
          <p:cNvPr id="3" name="Объект 2"/>
          <p:cNvSpPr>
            <a:spLocks noGrp="1"/>
          </p:cNvSpPr>
          <p:nvPr>
            <p:ph idx="1"/>
          </p:nvPr>
        </p:nvSpPr>
        <p:spPr/>
        <p:txBody>
          <a:bodyPr>
            <a:normAutofit fontScale="70000" lnSpcReduction="20000"/>
          </a:bodyPr>
          <a:lstStyle/>
          <a:p>
            <a:r>
              <a:rPr lang="ru-RU" dirty="0"/>
              <a:t> </a:t>
            </a:r>
          </a:p>
          <a:p>
            <a:r>
              <a:rPr lang="ru-RU" dirty="0"/>
              <a:t>Приказ Государственной корпорации по космической деятельности "</a:t>
            </a:r>
            <a:r>
              <a:rPr lang="ru-RU" dirty="0" err="1"/>
              <a:t>Роскосмос</a:t>
            </a:r>
            <a:r>
              <a:rPr lang="ru-RU" dirty="0"/>
              <a:t>" от 23 апреля 2025​ г. N​ 142 “О внесении изменений в приказ Государственной корпорации по космической деятельности "</a:t>
            </a:r>
            <a:r>
              <a:rPr lang="ru-RU" dirty="0" err="1"/>
              <a:t>Роскосмос</a:t>
            </a:r>
            <a:r>
              <a:rPr lang="ru-RU" dirty="0"/>
              <a:t>" от 21 декабря 2022​ г. N​ 505 "Об утверждении формы заключения о цене на продукцию, поставляемую по государственному оборонному заказу, государственным заказчиком которой является Государственная корпорация по космической деятельности "</a:t>
            </a:r>
            <a:r>
              <a:rPr lang="ru-RU" dirty="0" err="1"/>
              <a:t>Роскосмос</a:t>
            </a:r>
            <a:r>
              <a:rPr lang="ru-RU" dirty="0"/>
              <a:t>"</a:t>
            </a:r>
          </a:p>
          <a:p>
            <a:r>
              <a:rPr lang="ru-RU" dirty="0"/>
              <a:t>Зарегистрировано 2 Июня 2025 г. Регистрационный N 82513.</a:t>
            </a:r>
          </a:p>
          <a:p>
            <a:r>
              <a:rPr lang="ru-RU" dirty="0"/>
              <a:t>Скорректирована форма заключения о цене на продукцию, поставляемую по </a:t>
            </a:r>
            <a:r>
              <a:rPr lang="ru-RU" dirty="0" err="1"/>
              <a:t>гособоронзаказу</a:t>
            </a:r>
            <a:r>
              <a:rPr lang="ru-RU" dirty="0"/>
              <a:t>, </a:t>
            </a:r>
            <a:r>
              <a:rPr lang="ru-RU" dirty="0" err="1"/>
              <a:t>госзаказчиком</a:t>
            </a:r>
            <a:r>
              <a:rPr lang="ru-RU" dirty="0"/>
              <a:t> которой является </a:t>
            </a:r>
            <a:r>
              <a:rPr lang="ru-RU" dirty="0" err="1"/>
              <a:t>Роскосмос</a:t>
            </a:r>
            <a:r>
              <a:rPr lang="ru-RU" dirty="0"/>
              <a:t>.</a:t>
            </a:r>
          </a:p>
          <a:p>
            <a:r>
              <a:rPr lang="ru-RU" dirty="0"/>
              <a:t>Это связано с введением нового метода определения цены - метода индексации цены ранее поставленной продукции.</a:t>
            </a:r>
          </a:p>
          <a:p>
            <a:endParaRPr lang="ru-RU" dirty="0"/>
          </a:p>
        </p:txBody>
      </p:sp>
    </p:spTree>
    <p:extLst>
      <p:ext uri="{BB962C8B-B14F-4D97-AF65-F5344CB8AC3E}">
        <p14:creationId xmlns:p14="http://schemas.microsoft.com/office/powerpoint/2010/main" val="298641470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a:t>Уточнен порядок работы системы каталогизации продукции для федеральных нужд</a:t>
            </a:r>
            <a:br>
              <a:rPr lang="ru-RU" dirty="0"/>
            </a:br>
            <a:endParaRPr lang="ru-RU" dirty="0"/>
          </a:p>
        </p:txBody>
      </p:sp>
      <p:sp>
        <p:nvSpPr>
          <p:cNvPr id="3" name="Объект 2"/>
          <p:cNvSpPr>
            <a:spLocks noGrp="1"/>
          </p:cNvSpPr>
          <p:nvPr>
            <p:ph idx="1"/>
          </p:nvPr>
        </p:nvSpPr>
        <p:spPr/>
        <p:txBody>
          <a:bodyPr>
            <a:normAutofit fontScale="92500" lnSpcReduction="10000"/>
          </a:bodyPr>
          <a:lstStyle/>
          <a:p>
            <a:r>
              <a:rPr lang="ru-RU" dirty="0"/>
              <a:t> </a:t>
            </a:r>
          </a:p>
          <a:p>
            <a:r>
              <a:rPr lang="ru-RU" dirty="0"/>
              <a:t>Постановление Правительства Российской Федерации от 17 мая 2025​ г. №​ 672 "О внесении изменения в постановление Правительства Российской Федерации от 27 апреля 2024​ г. N​ 549" (документ не вступил в силу)</a:t>
            </a:r>
          </a:p>
          <a:p>
            <a:r>
              <a:rPr lang="ru-RU" dirty="0"/>
              <a:t>В правилах создания, формирования и функционирования федеральной системы каталогизации продукции для федеральных нужд изменены положения для служебного пользования.</a:t>
            </a:r>
          </a:p>
        </p:txBody>
      </p:sp>
    </p:spTree>
    <p:extLst>
      <p:ext uri="{BB962C8B-B14F-4D97-AF65-F5344CB8AC3E}">
        <p14:creationId xmlns:p14="http://schemas.microsoft.com/office/powerpoint/2010/main" val="2359794366"/>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2800" dirty="0"/>
              <a:t>Мониторинг цен на вооружение: установлен порядок направления уполномоченным банком в систему "Электронный бюджет" информации и документов</a:t>
            </a:r>
            <a:br>
              <a:rPr lang="ru-RU" sz="2800" dirty="0"/>
            </a:br>
            <a:endParaRPr lang="ru-RU" sz="2800" dirty="0"/>
          </a:p>
        </p:txBody>
      </p:sp>
      <p:sp>
        <p:nvSpPr>
          <p:cNvPr id="3" name="Объект 2"/>
          <p:cNvSpPr>
            <a:spLocks noGrp="1"/>
          </p:cNvSpPr>
          <p:nvPr>
            <p:ph idx="1"/>
          </p:nvPr>
        </p:nvSpPr>
        <p:spPr/>
        <p:txBody>
          <a:bodyPr>
            <a:normAutofit fontScale="55000" lnSpcReduction="20000"/>
          </a:bodyPr>
          <a:lstStyle/>
          <a:p>
            <a:r>
              <a:rPr lang="ru-RU" dirty="0"/>
              <a:t> </a:t>
            </a:r>
          </a:p>
          <a:p>
            <a:r>
              <a:rPr lang="ru-RU" dirty="0"/>
              <a:t>Указание Банка России от 4 апреля 2025​ г. N​ 7041-У “О порядке, составе и формате представления, направления уполномоченным банком в государственную интегрированную информационную систему управления общественными финансами "Электронный бюджет" информации и документов” (документ не вступил в силу)</a:t>
            </a:r>
          </a:p>
          <a:p>
            <a:r>
              <a:rPr lang="ru-RU" dirty="0"/>
              <a:t>Зарегистрировано 28 Апреля 2025 г. Регистрационный N 81987.</a:t>
            </a:r>
          </a:p>
          <a:p>
            <a:r>
              <a:rPr lang="ru-RU" dirty="0"/>
              <a:t>Федеральное казначейство на базе ГИИС "Электронный бюджет" проводит автоматизированный мониторинг цен в отношении </a:t>
            </a:r>
            <a:r>
              <a:rPr lang="ru-RU" dirty="0" err="1"/>
              <a:t>госконтрактов</a:t>
            </a:r>
            <a:r>
              <a:rPr lang="ru-RU" dirty="0"/>
              <a:t> на поставку вооружения, военной и специальной техники, заключенных Минобороны, а также контрактов, заключенных в целях исполнения указанных </a:t>
            </a:r>
            <a:r>
              <a:rPr lang="ru-RU" dirty="0" err="1"/>
              <a:t>госконтрактов</a:t>
            </a:r>
            <a:r>
              <a:rPr lang="ru-RU" dirty="0"/>
              <a:t>. Уполномоченный банк обязан передавать в ГИИС, в т.​ ч. по запросу Федерального казначейства, сведения о каждом открытии, закрытии отдельного счета, об изменении его реквизитов, об ограничении распоряжения им, информацию об участниках расчетов по </a:t>
            </a:r>
            <a:r>
              <a:rPr lang="ru-RU" dirty="0" err="1"/>
              <a:t>гособоронзаказу</a:t>
            </a:r>
            <a:r>
              <a:rPr lang="ru-RU" dirty="0"/>
              <a:t>, об исполненных распоряжениях.</a:t>
            </a:r>
          </a:p>
          <a:p>
            <a:r>
              <a:rPr lang="ru-RU" dirty="0"/>
              <a:t>В связи с этим Банк России определил порядок направления уполномоченным банком в ГИИС информации и документов.</a:t>
            </a:r>
          </a:p>
        </p:txBody>
      </p:sp>
    </p:spTree>
    <p:extLst>
      <p:ext uri="{BB962C8B-B14F-4D97-AF65-F5344CB8AC3E}">
        <p14:creationId xmlns:p14="http://schemas.microsoft.com/office/powerpoint/2010/main" val="109274390"/>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a:t>Расширен функционал ГИИС "Электронный бюджет" для мониторинга цен на продукцию по </a:t>
            </a:r>
            <a:r>
              <a:rPr lang="ru-RU" dirty="0" err="1"/>
              <a:t>гособоронзаказу</a:t>
            </a:r>
            <a:r>
              <a:rPr lang="ru-RU" dirty="0"/>
              <a:t/>
            </a:r>
            <a:br>
              <a:rPr lang="ru-RU" dirty="0"/>
            </a:br>
            <a:endParaRPr lang="ru-RU" dirty="0"/>
          </a:p>
        </p:txBody>
      </p:sp>
      <p:sp>
        <p:nvSpPr>
          <p:cNvPr id="3" name="Объект 2"/>
          <p:cNvSpPr>
            <a:spLocks noGrp="1"/>
          </p:cNvSpPr>
          <p:nvPr>
            <p:ph idx="1"/>
          </p:nvPr>
        </p:nvSpPr>
        <p:spPr/>
        <p:txBody>
          <a:bodyPr>
            <a:normAutofit fontScale="70000" lnSpcReduction="20000"/>
          </a:bodyPr>
          <a:lstStyle/>
          <a:p>
            <a:r>
              <a:rPr lang="ru-RU" dirty="0"/>
              <a:t> </a:t>
            </a:r>
          </a:p>
          <a:p>
            <a:r>
              <a:rPr lang="ru-RU" dirty="0"/>
              <a:t>Постановление Правительства Российской Федерации от 7 апреля 2025​ г. N​ 448 “О внесении изменений в постановление Правительства Российской Федерации от 30 июня 2015​ г. N​ 658”</a:t>
            </a:r>
          </a:p>
          <a:p>
            <a:r>
              <a:rPr lang="ru-RU" dirty="0"/>
              <a:t>С 1​ апреля 2025​ г. Федеральное казначейство на базе ГИИС "Электронный бюджет" уполномочено проводить автоматизированный мониторинг цен в отношении </a:t>
            </a:r>
            <a:r>
              <a:rPr lang="ru-RU" dirty="0" err="1"/>
              <a:t>госконтрактов</a:t>
            </a:r>
            <a:r>
              <a:rPr lang="ru-RU" dirty="0"/>
              <a:t> на поставку вооружения, военной и специальной техники, заключенных Минобороны, а также контрактов, заключенных в целях исполнения указанных </a:t>
            </a:r>
            <a:r>
              <a:rPr lang="ru-RU" dirty="0" err="1"/>
              <a:t>госконтрактов</a:t>
            </a:r>
            <a:r>
              <a:rPr lang="ru-RU" dirty="0"/>
              <a:t>.</a:t>
            </a:r>
          </a:p>
          <a:p>
            <a:r>
              <a:rPr lang="ru-RU" dirty="0"/>
              <a:t>В связи с этим уточнен порядок функционирования ГИИС. Дополнен перечень </a:t>
            </a:r>
            <a:r>
              <a:rPr lang="ru-RU" dirty="0" err="1"/>
              <a:t>информсистем</a:t>
            </a:r>
            <a:r>
              <a:rPr lang="ru-RU" dirty="0"/>
              <a:t>, с которыми она взаимодействует. Определен порядок обеспечения доступа к информации из ГИИС для автоматизированного мониторинга.</a:t>
            </a:r>
          </a:p>
        </p:txBody>
      </p:sp>
    </p:spTree>
    <p:extLst>
      <p:ext uri="{BB962C8B-B14F-4D97-AF65-F5344CB8AC3E}">
        <p14:creationId xmlns:p14="http://schemas.microsoft.com/office/powerpoint/2010/main" val="77788065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2800" dirty="0" err="1"/>
              <a:t>Кабмин</a:t>
            </a:r>
            <a:r>
              <a:rPr lang="ru-RU" sz="2800" dirty="0"/>
              <a:t> закрепил полномочие Федерального казначейства по автоматизированному мониторингу цен по </a:t>
            </a:r>
            <a:r>
              <a:rPr lang="ru-RU" sz="2800" dirty="0" err="1"/>
              <a:t>госконтрактам</a:t>
            </a:r>
            <a:r>
              <a:rPr lang="ru-RU" sz="2800" dirty="0"/>
              <a:t> на поставку вооружения</a:t>
            </a:r>
            <a:br>
              <a:rPr lang="ru-RU" sz="2800" dirty="0"/>
            </a:br>
            <a:endParaRPr lang="ru-RU" sz="2800" dirty="0"/>
          </a:p>
        </p:txBody>
      </p:sp>
      <p:sp>
        <p:nvSpPr>
          <p:cNvPr id="3" name="Объект 2"/>
          <p:cNvSpPr>
            <a:spLocks noGrp="1"/>
          </p:cNvSpPr>
          <p:nvPr>
            <p:ph idx="1"/>
          </p:nvPr>
        </p:nvSpPr>
        <p:spPr/>
        <p:txBody>
          <a:bodyPr>
            <a:normAutofit fontScale="70000" lnSpcReduction="20000"/>
          </a:bodyPr>
          <a:lstStyle/>
          <a:p>
            <a:r>
              <a:rPr lang="ru-RU" dirty="0"/>
              <a:t> </a:t>
            </a:r>
          </a:p>
          <a:p>
            <a:r>
              <a:rPr lang="ru-RU" dirty="0"/>
              <a:t>Постановление Правительства Российской Федерации от 19 марта 2025 г. №​ 333 “О внесении изменений в постановление Правительства Российской Федерации от 1 декабря 2004​ г. N​ 703” (документ не вступил в силу)</a:t>
            </a:r>
          </a:p>
          <a:p>
            <a:r>
              <a:rPr lang="ru-RU" dirty="0"/>
              <a:t>Федеральное казначейство на базе ГИИС "Электронный бюджет" будет проводить автоматизированный мониторинг цен в отношении </a:t>
            </a:r>
            <a:r>
              <a:rPr lang="ru-RU" dirty="0" err="1"/>
              <a:t>госконтрактов</a:t>
            </a:r>
            <a:r>
              <a:rPr lang="ru-RU" dirty="0"/>
              <a:t> на поставку вооружения, военной и специальной техники, заключенных Минобороны, а также контрактов, заключенных в целях исполнения указанных </a:t>
            </a:r>
            <a:r>
              <a:rPr lang="ru-RU" dirty="0" err="1"/>
              <a:t>госконтрактов</a:t>
            </a:r>
            <a:r>
              <a:rPr lang="ru-RU" dirty="0"/>
              <a:t>. Закреплено соответствующее полномочие ведомства.</a:t>
            </a:r>
          </a:p>
          <a:p>
            <a:r>
              <a:rPr lang="ru-RU" dirty="0"/>
              <a:t>Количество управлений Службы в структуре центрального аппарата увеличивается до 25.</a:t>
            </a:r>
          </a:p>
          <a:p>
            <a:r>
              <a:rPr lang="ru-RU" dirty="0"/>
              <a:t>Постановление вступило т в силу с 1​ апреля 2025​ г.</a:t>
            </a:r>
          </a:p>
          <a:p>
            <a:endParaRPr lang="ru-RU" dirty="0"/>
          </a:p>
        </p:txBody>
      </p:sp>
    </p:spTree>
    <p:extLst>
      <p:ext uri="{BB962C8B-B14F-4D97-AF65-F5344CB8AC3E}">
        <p14:creationId xmlns:p14="http://schemas.microsoft.com/office/powerpoint/2010/main" val="3629837622"/>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a:t>Обновлен перечень представляемых </a:t>
            </a:r>
            <a:r>
              <a:rPr lang="ru-RU" dirty="0" err="1"/>
              <a:t>Росатому</a:t>
            </a:r>
            <a:r>
              <a:rPr lang="ru-RU" dirty="0"/>
              <a:t> документов, обосновывающих цену продукции по </a:t>
            </a:r>
            <a:r>
              <a:rPr lang="ru-RU" dirty="0" err="1"/>
              <a:t>гособоронзаказу</a:t>
            </a:r>
            <a:r>
              <a:rPr lang="ru-RU" dirty="0"/>
              <a:t/>
            </a:r>
            <a:br>
              <a:rPr lang="ru-RU" dirty="0"/>
            </a:br>
            <a:endParaRPr lang="ru-RU" dirty="0"/>
          </a:p>
        </p:txBody>
      </p:sp>
      <p:sp>
        <p:nvSpPr>
          <p:cNvPr id="3" name="Объект 2"/>
          <p:cNvSpPr>
            <a:spLocks noGrp="1"/>
          </p:cNvSpPr>
          <p:nvPr>
            <p:ph idx="1"/>
          </p:nvPr>
        </p:nvSpPr>
        <p:spPr/>
        <p:txBody>
          <a:bodyPr>
            <a:normAutofit fontScale="62500" lnSpcReduction="20000"/>
          </a:bodyPr>
          <a:lstStyle/>
          <a:p>
            <a:r>
              <a:rPr lang="ru-RU" dirty="0"/>
              <a:t> </a:t>
            </a:r>
          </a:p>
          <a:p>
            <a:r>
              <a:rPr lang="ru-RU" dirty="0"/>
              <a:t>Приказ Государственной корпорации по атомной энергии "</a:t>
            </a:r>
            <a:r>
              <a:rPr lang="ru-RU" dirty="0" err="1"/>
              <a:t>Росатом</a:t>
            </a:r>
            <a:r>
              <a:rPr lang="ru-RU" dirty="0"/>
              <a:t>" от 15 января 2025​ г. №​ 1/1-НПА "Об утверждении перечня документов, представляемых в </a:t>
            </a:r>
            <a:r>
              <a:rPr lang="ru-RU" dirty="0" err="1"/>
              <a:t>Госкорпорацию</a:t>
            </a:r>
            <a:r>
              <a:rPr lang="ru-RU" dirty="0"/>
              <a:t> "</a:t>
            </a:r>
            <a:r>
              <a:rPr lang="ru-RU" dirty="0" err="1"/>
              <a:t>Росатом</a:t>
            </a:r>
            <a:r>
              <a:rPr lang="ru-RU" dirty="0"/>
              <a:t>" при представлении предложений о цене (прогнозной цене) продукции поставляемой по государственному оборонному заказу, в соответствии с подпунктом "м" пункта 37 Положения о государственном регулировании цен на продукцию, поставляемую по государственному оборонному заказу, утвержденного постановлением Правительства Российской Федерации от 2 декабря 2017​ г. N​ 1465, и требований к их содержанию"</a:t>
            </a:r>
          </a:p>
          <a:p>
            <a:r>
              <a:rPr lang="ru-RU" dirty="0"/>
              <a:t>Зарегистрировано 13 Марта 2025 г. Регистрационный N 81531.</a:t>
            </a:r>
          </a:p>
          <a:p>
            <a:r>
              <a:rPr lang="ru-RU" dirty="0"/>
              <a:t>С 31​ марта 2025​ г. будет действовать новый перечень документов, представляемых в </a:t>
            </a:r>
            <a:r>
              <a:rPr lang="ru-RU" dirty="0" err="1"/>
              <a:t>Госкорпорацию</a:t>
            </a:r>
            <a:r>
              <a:rPr lang="ru-RU" dirty="0"/>
              <a:t> "</a:t>
            </a:r>
            <a:r>
              <a:rPr lang="ru-RU" dirty="0" err="1"/>
              <a:t>Росатом</a:t>
            </a:r>
            <a:r>
              <a:rPr lang="ru-RU" dirty="0"/>
              <a:t>" в составе обосновывающих при направлении предложений о цене (прогнозной цене) продукции, поставляемой по </a:t>
            </a:r>
            <a:r>
              <a:rPr lang="ru-RU" dirty="0" err="1"/>
              <a:t>гособоронзаказу</a:t>
            </a:r>
            <a:r>
              <a:rPr lang="ru-RU" dirty="0"/>
              <a:t>.</a:t>
            </a:r>
          </a:p>
          <a:p>
            <a:r>
              <a:rPr lang="ru-RU" dirty="0"/>
              <a:t>Это связано с изменением правил обоснования цены.</a:t>
            </a:r>
          </a:p>
          <a:p>
            <a:endParaRPr lang="ru-RU" dirty="0"/>
          </a:p>
        </p:txBody>
      </p:sp>
    </p:spTree>
    <p:extLst>
      <p:ext uri="{BB962C8B-B14F-4D97-AF65-F5344CB8AC3E}">
        <p14:creationId xmlns:p14="http://schemas.microsoft.com/office/powerpoint/2010/main" val="2417792938"/>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a:t>Уточнены особенности экспертизы проектной документации объектов для обороноспособности и безопасности государства</a:t>
            </a:r>
            <a:br>
              <a:rPr lang="ru-RU" dirty="0"/>
            </a:br>
            <a:endParaRPr lang="ru-RU" dirty="0"/>
          </a:p>
        </p:txBody>
      </p:sp>
      <p:sp>
        <p:nvSpPr>
          <p:cNvPr id="3" name="Объект 2"/>
          <p:cNvSpPr>
            <a:spLocks noGrp="1"/>
          </p:cNvSpPr>
          <p:nvPr>
            <p:ph idx="1"/>
          </p:nvPr>
        </p:nvSpPr>
        <p:spPr/>
        <p:txBody>
          <a:bodyPr>
            <a:normAutofit fontScale="55000" lnSpcReduction="20000"/>
          </a:bodyPr>
          <a:lstStyle/>
          <a:p>
            <a:r>
              <a:rPr lang="ru-RU" dirty="0"/>
              <a:t> </a:t>
            </a:r>
          </a:p>
          <a:p>
            <a:r>
              <a:rPr lang="ru-RU" dirty="0"/>
              <a:t>Постановление Правительства Российской Федерации от 3 марта 2025 г. №​ 255 “О внесении изменений в постановление Правительства Российской Федерации от 15 февраля 2023​ г. N​ 223”</a:t>
            </a:r>
          </a:p>
          <a:p>
            <a:r>
              <a:rPr lang="ru-RU" dirty="0"/>
              <a:t>Правительство скорректировало особенности экспертизы проектной документации объектов для обороноспособности и безопасности государства, для нужд Вооруженных Сил​ РФ, для обеспечения деятельности объектов </a:t>
            </a:r>
            <a:r>
              <a:rPr lang="ru-RU" dirty="0" err="1"/>
              <a:t>госохраны</a:t>
            </a:r>
            <a:r>
              <a:rPr lang="ru-RU" dirty="0"/>
              <a:t>.</a:t>
            </a:r>
          </a:p>
          <a:p>
            <a:r>
              <a:rPr lang="ru-RU" dirty="0"/>
              <a:t>Урегулирован порядок действий в случае внесения в ранее прошедшую </a:t>
            </a:r>
            <a:r>
              <a:rPr lang="ru-RU" dirty="0" err="1"/>
              <a:t>госэкспертизу</a:t>
            </a:r>
            <a:r>
              <a:rPr lang="ru-RU" dirty="0"/>
              <a:t> проектную документацию и иные исходные данные, использовавшиеся для ее подготовки, изменений, предусматривающих не учтенные ранее и (или) изменившиеся усложняющие факторы, условия и методы производства работ, если они влияют на определение сметной стоимости и не могут быть учтены без корректировки сметной документации.</a:t>
            </a:r>
          </a:p>
          <a:p>
            <a:r>
              <a:rPr lang="ru-RU" dirty="0"/>
              <a:t>Установлено, что в такой ситуации документы для повторной проверки достоверности определения сметной стоимости представляются после корректировки сметной документации в части, подвергшейся таким изменениям, с учетом действующих сметных нормативов, единичных расценок, в т.​ ч. их отдельных составляющих, к сметным нормам, индексов изменения сметной стоимости, принятых в сметной документации, получившей первичное положительное заключение </a:t>
            </a:r>
            <a:r>
              <a:rPr lang="ru-RU" dirty="0" err="1"/>
              <a:t>госэкспертизы</a:t>
            </a:r>
            <a:r>
              <a:rPr lang="ru-RU" dirty="0"/>
              <a:t> в части проверки достоверности определения сметной стоимости.</a:t>
            </a:r>
          </a:p>
          <a:p>
            <a:r>
              <a:rPr lang="ru-RU" dirty="0"/>
              <a:t>Постановление вступает в силу со дня его официального опубликования.</a:t>
            </a:r>
          </a:p>
        </p:txBody>
      </p:sp>
    </p:spTree>
    <p:extLst>
      <p:ext uri="{BB962C8B-B14F-4D97-AF65-F5344CB8AC3E}">
        <p14:creationId xmlns:p14="http://schemas.microsoft.com/office/powerpoint/2010/main" val="2801466262"/>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err="1"/>
              <a:t>Минпромторг</a:t>
            </a:r>
            <a:r>
              <a:rPr lang="ru-RU" dirty="0"/>
              <a:t> определил организацию, наделенную полномочиями центра каталогизации продукции для федеральных нужд</a:t>
            </a:r>
            <a:br>
              <a:rPr lang="ru-RU" dirty="0"/>
            </a:br>
            <a:endParaRPr lang="ru-RU" dirty="0"/>
          </a:p>
        </p:txBody>
      </p:sp>
      <p:sp>
        <p:nvSpPr>
          <p:cNvPr id="3" name="Объект 2"/>
          <p:cNvSpPr>
            <a:spLocks noGrp="1"/>
          </p:cNvSpPr>
          <p:nvPr>
            <p:ph idx="1"/>
          </p:nvPr>
        </p:nvSpPr>
        <p:spPr/>
        <p:txBody>
          <a:bodyPr>
            <a:normAutofit fontScale="62500" lnSpcReduction="20000"/>
          </a:bodyPr>
          <a:lstStyle/>
          <a:p>
            <a:r>
              <a:rPr lang="ru-RU" dirty="0"/>
              <a:t> </a:t>
            </a:r>
          </a:p>
          <a:p>
            <a:r>
              <a:rPr lang="ru-RU" dirty="0"/>
              <a:t>Приказ Министерства промышленности и торговли Российской Федерации от 17 января 2025​ г. №​ 175 "Об определении российской организации для выполнения работ, связанных с выполнением полномочий федерального центра каталогизации продукции для федеральных нужд, установленных пунктом 11 Правил создания, формирования и функционирования федеральной системы каталогизации продукции для федеральных нужд, утвержденных постановлением Правительства Российской Федерации от 27 апреля 2024​ г. N​ 549 "О федеральной системе каталогизации продукции для федеральных нужд" (документ не вступил в силу)</a:t>
            </a:r>
          </a:p>
          <a:p>
            <a:r>
              <a:rPr lang="ru-RU" dirty="0"/>
              <a:t>Зарегистрировано 20 Февраля 2025 г. Регистрационный N 81342.</a:t>
            </a:r>
          </a:p>
          <a:p>
            <a:r>
              <a:rPr lang="ru-RU" dirty="0"/>
              <a:t>В России было решено создать систему каталогизации продукции для федеральных нужд. Одним из участников работ по каталогизации является федеральный центр каталогизации.</a:t>
            </a:r>
          </a:p>
          <a:p>
            <a:r>
              <a:rPr lang="ru-RU" dirty="0"/>
              <a:t>Российской организацией для выполнения работ, связанных с осуществлением полномочий этого центра, определен Всероссийский научно-исследовательский институт "Центр".</a:t>
            </a:r>
          </a:p>
          <a:p>
            <a:endParaRPr lang="ru-RU" dirty="0"/>
          </a:p>
        </p:txBody>
      </p:sp>
    </p:spTree>
    <p:extLst>
      <p:ext uri="{BB962C8B-B14F-4D97-AF65-F5344CB8AC3E}">
        <p14:creationId xmlns:p14="http://schemas.microsoft.com/office/powerpoint/2010/main" val="1074550133"/>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err="1"/>
              <a:t>Гособоронзаказ</a:t>
            </a:r>
            <a:r>
              <a:rPr lang="ru-RU" dirty="0"/>
              <a:t>: установлен порядок информационного взаимодействия участников работ по каталогизации продукции для федеральных нужд</a:t>
            </a:r>
            <a:br>
              <a:rPr lang="ru-RU" dirty="0"/>
            </a:br>
            <a:endParaRPr lang="ru-RU" dirty="0"/>
          </a:p>
        </p:txBody>
      </p:sp>
      <p:sp>
        <p:nvSpPr>
          <p:cNvPr id="3" name="Объект 2"/>
          <p:cNvSpPr>
            <a:spLocks noGrp="1"/>
          </p:cNvSpPr>
          <p:nvPr>
            <p:ph idx="1"/>
          </p:nvPr>
        </p:nvSpPr>
        <p:spPr/>
        <p:txBody>
          <a:bodyPr>
            <a:normAutofit fontScale="55000" lnSpcReduction="20000"/>
          </a:bodyPr>
          <a:lstStyle/>
          <a:p>
            <a:r>
              <a:rPr lang="ru-RU" dirty="0"/>
              <a:t> </a:t>
            </a:r>
          </a:p>
          <a:p>
            <a:r>
              <a:rPr lang="ru-RU" dirty="0"/>
              <a:t>Приказ Министерства промышленности и торговли Российской Федерации от 15 ноября 2024​ г. №​ 5355 "Об утверждении порядка информационного взаимодействия участников работ по каталогизации и требований к информационным технологиям, обеспечивающим формирование, ведение и поддержание федерального каталога продукции для федеральных нужд в актуальном состоянии"</a:t>
            </a:r>
          </a:p>
          <a:p>
            <a:r>
              <a:rPr lang="ru-RU" dirty="0"/>
              <a:t>Зарегистрировано 21 Января 2025 г. Регистрационный N 80982.</a:t>
            </a:r>
          </a:p>
          <a:p>
            <a:r>
              <a:rPr lang="ru-RU" dirty="0"/>
              <a:t>В Закон о </a:t>
            </a:r>
            <a:r>
              <a:rPr lang="ru-RU" dirty="0" err="1"/>
              <a:t>гособоронзаказе</a:t>
            </a:r>
            <a:r>
              <a:rPr lang="ru-RU" dirty="0"/>
              <a:t> были внесены поправки, предусматривающие создание федеральной системы каталогизации продукции для федеральных нужд. Она предназначена для информационного обеспечения </a:t>
            </a:r>
            <a:r>
              <a:rPr lang="ru-RU" dirty="0" err="1"/>
              <a:t>госзаказчиков</a:t>
            </a:r>
            <a:r>
              <a:rPr lang="ru-RU" dirty="0"/>
              <a:t> и исполнителей в отношении технических и качественных характеристик, условий эксплуатации предметов снабжения, их разработчиков, изготовителей и поставщиков при формировании, размещении и выполнении </a:t>
            </a:r>
            <a:r>
              <a:rPr lang="ru-RU" dirty="0" err="1"/>
              <a:t>гособоронзаказа</a:t>
            </a:r>
            <a:r>
              <a:rPr lang="ru-RU" dirty="0"/>
              <a:t>.</a:t>
            </a:r>
          </a:p>
          <a:p>
            <a:r>
              <a:rPr lang="ru-RU" dirty="0" err="1"/>
              <a:t>Минпромторг</a:t>
            </a:r>
            <a:r>
              <a:rPr lang="ru-RU" dirty="0"/>
              <a:t> установил порядок информационного взаимодействия участников работ по каталогизации, а также требования к информационным технологиям, обеспечивающим формирование, ведение и поддержание каталога в актуальном состоянии.</a:t>
            </a:r>
          </a:p>
        </p:txBody>
      </p:sp>
    </p:spTree>
    <p:extLst>
      <p:ext uri="{BB962C8B-B14F-4D97-AF65-F5344CB8AC3E}">
        <p14:creationId xmlns:p14="http://schemas.microsoft.com/office/powerpoint/2010/main" val="2007031944"/>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2800" dirty="0" err="1"/>
              <a:t>Госкорпорация</a:t>
            </a:r>
            <a:r>
              <a:rPr lang="ru-RU" sz="2800" dirty="0"/>
              <a:t> "</a:t>
            </a:r>
            <a:r>
              <a:rPr lang="ru-RU" sz="2800" dirty="0" err="1"/>
              <a:t>Роскосмос</a:t>
            </a:r>
            <a:r>
              <a:rPr lang="ru-RU" sz="2800" dirty="0"/>
              <a:t>" уточнила порядок формирования, утверждения и представления в уполномоченный банк перечня иностранных исполнителей, которые:</a:t>
            </a:r>
            <a:br>
              <a:rPr lang="ru-RU" sz="2800" dirty="0"/>
            </a:br>
            <a:endParaRPr lang="ru-RU" sz="2800" dirty="0"/>
          </a:p>
        </p:txBody>
      </p:sp>
      <p:sp>
        <p:nvSpPr>
          <p:cNvPr id="3" name="Объект 2"/>
          <p:cNvSpPr>
            <a:spLocks noGrp="1"/>
          </p:cNvSpPr>
          <p:nvPr>
            <p:ph idx="1"/>
          </p:nvPr>
        </p:nvSpPr>
        <p:spPr/>
        <p:txBody>
          <a:bodyPr>
            <a:normAutofit fontScale="55000" lnSpcReduction="20000"/>
          </a:bodyPr>
          <a:lstStyle/>
          <a:p>
            <a:r>
              <a:rPr lang="ru-RU" dirty="0" smtClean="0"/>
              <a:t>- </a:t>
            </a:r>
            <a:r>
              <a:rPr lang="ru-RU" dirty="0"/>
              <a:t>участвуют в поставках продукции по </a:t>
            </a:r>
            <a:r>
              <a:rPr lang="ru-RU" dirty="0" err="1"/>
              <a:t>гособоронзаказу</a:t>
            </a:r>
            <a:r>
              <a:rPr lang="ru-RU" dirty="0"/>
              <a:t>;</a:t>
            </a:r>
          </a:p>
          <a:p>
            <a:r>
              <a:rPr lang="ru-RU" dirty="0"/>
              <a:t>- входят в кооперацию головного исполнителя таких поставок в рамках сопровождаемой сделки.</a:t>
            </a:r>
          </a:p>
          <a:p>
            <a:r>
              <a:rPr lang="ru-RU" dirty="0"/>
              <a:t>Основные поправки связаны с организационно-штатными изменениями в </a:t>
            </a:r>
            <a:r>
              <a:rPr lang="ru-RU" dirty="0" err="1"/>
              <a:t>госкорпорации</a:t>
            </a:r>
            <a:r>
              <a:rPr lang="ru-RU" dirty="0"/>
              <a:t>. Скорректированы включаемые в перечень данные о банке, в котором открыт счет иностранного исполнителя.</a:t>
            </a:r>
          </a:p>
          <a:p>
            <a:r>
              <a:rPr lang="ru-RU" dirty="0"/>
              <a:t> </a:t>
            </a:r>
          </a:p>
          <a:p>
            <a:r>
              <a:rPr lang="ru-RU" dirty="0" err="1"/>
              <a:t>Гособоронзаказ</a:t>
            </a:r>
            <a:r>
              <a:rPr lang="ru-RU" dirty="0"/>
              <a:t>: нюансы заключения </a:t>
            </a:r>
            <a:r>
              <a:rPr lang="ru-RU" dirty="0" err="1"/>
              <a:t>госконтрактов</a:t>
            </a:r>
            <a:r>
              <a:rPr lang="ru-RU" dirty="0"/>
              <a:t> с единственным поставщиком в 2025 г.</a:t>
            </a:r>
          </a:p>
          <a:p>
            <a:r>
              <a:rPr lang="ru-RU" dirty="0"/>
              <a:t> </a:t>
            </a:r>
          </a:p>
          <a:p>
            <a:r>
              <a:rPr lang="ru-RU" dirty="0"/>
              <a:t>Письмо Федерального казначейства от 16 января 2025 г. № 07-04-05/04-799 “О направлении информации”</a:t>
            </a:r>
          </a:p>
          <a:p>
            <a:r>
              <a:rPr lang="ru-RU" dirty="0"/>
              <a:t> </a:t>
            </a:r>
          </a:p>
          <a:p>
            <a:r>
              <a:rPr lang="ru-RU" dirty="0"/>
              <a:t>ФК указало, на что следует обратить внимание при заключении в 2025 г. </a:t>
            </a:r>
            <a:r>
              <a:rPr lang="ru-RU" dirty="0" err="1"/>
              <a:t>госконтрактов</a:t>
            </a:r>
            <a:r>
              <a:rPr lang="ru-RU" dirty="0"/>
              <a:t> по </a:t>
            </a:r>
            <a:r>
              <a:rPr lang="ru-RU" dirty="0" err="1"/>
              <a:t>гособоронзаказу</a:t>
            </a:r>
            <a:r>
              <a:rPr lang="ru-RU" dirty="0"/>
              <a:t> с единственным поставщиком (подрядчиком, исполнителем), подлежащих казначейскому сопровождению.</a:t>
            </a:r>
          </a:p>
          <a:p>
            <a:endParaRPr lang="ru-RU" dirty="0"/>
          </a:p>
        </p:txBody>
      </p:sp>
    </p:spTree>
    <p:extLst>
      <p:ext uri="{BB962C8B-B14F-4D97-AF65-F5344CB8AC3E}">
        <p14:creationId xmlns:p14="http://schemas.microsoft.com/office/powerpoint/2010/main" val="101677037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err="1"/>
              <a:t>Гособоронзаказ</a:t>
            </a:r>
            <a:r>
              <a:rPr lang="ru-RU" dirty="0"/>
              <a:t> </a:t>
            </a:r>
            <a:r>
              <a:rPr lang="ru-RU" dirty="0" err="1"/>
              <a:t>Роскосмоса</a:t>
            </a:r>
            <a:r>
              <a:rPr lang="ru-RU" dirty="0"/>
              <a:t>: изменен порядок уведомления уполномоченного банка о полном исполнении контракта</a:t>
            </a:r>
            <a:br>
              <a:rPr lang="ru-RU" dirty="0"/>
            </a:br>
            <a:endParaRPr lang="ru-RU" dirty="0"/>
          </a:p>
        </p:txBody>
      </p:sp>
      <p:sp>
        <p:nvSpPr>
          <p:cNvPr id="3" name="Объект 2"/>
          <p:cNvSpPr>
            <a:spLocks noGrp="1"/>
          </p:cNvSpPr>
          <p:nvPr>
            <p:ph idx="1"/>
          </p:nvPr>
        </p:nvSpPr>
        <p:spPr>
          <a:xfrm>
            <a:off x="0" y="2249424"/>
            <a:ext cx="9144000" cy="4608576"/>
          </a:xfrm>
        </p:spPr>
        <p:txBody>
          <a:bodyPr>
            <a:normAutofit fontScale="47500" lnSpcReduction="20000"/>
          </a:bodyPr>
          <a:lstStyle/>
          <a:p>
            <a:r>
              <a:rPr lang="ru-RU" dirty="0"/>
              <a:t> </a:t>
            </a:r>
          </a:p>
          <a:p>
            <a:r>
              <a:rPr lang="ru-RU" dirty="0"/>
              <a:t>Приказ Государственной корпорации по космической деятельности "</a:t>
            </a:r>
            <a:r>
              <a:rPr lang="ru-RU" dirty="0" err="1"/>
              <a:t>Роскосмос</a:t>
            </a:r>
            <a:r>
              <a:rPr lang="ru-RU" dirty="0"/>
              <a:t>" от 5 декабря 2024 г. N 415 “О внесении изменений в приказ Государственной корпорации по космической деятельности "</a:t>
            </a:r>
            <a:r>
              <a:rPr lang="ru-RU" dirty="0" err="1"/>
              <a:t>Роскосмос</a:t>
            </a:r>
            <a:r>
              <a:rPr lang="ru-RU" dirty="0"/>
              <a:t>" от 14 июня 2021 г. N 162 "Об утверждении порядка направления в уполномоченный банк уведомления о полном исполнении государственного контракта по государственному оборонному заказу" (документ не вступил в силу)</a:t>
            </a:r>
          </a:p>
          <a:p>
            <a:r>
              <a:rPr lang="ru-RU" dirty="0"/>
              <a:t> </a:t>
            </a:r>
          </a:p>
          <a:p>
            <a:r>
              <a:rPr lang="ru-RU" dirty="0"/>
              <a:t>Зарегистрировано 17 Января 2025 г. Регистрационный N 80956.</a:t>
            </a:r>
          </a:p>
          <a:p>
            <a:r>
              <a:rPr lang="ru-RU" dirty="0"/>
              <a:t> </a:t>
            </a:r>
          </a:p>
          <a:p>
            <a:r>
              <a:rPr lang="ru-RU" dirty="0"/>
              <a:t>В связи с организационно-штатными изменениями в </a:t>
            </a:r>
            <a:r>
              <a:rPr lang="ru-RU" dirty="0" err="1"/>
              <a:t>госкорпорации</a:t>
            </a:r>
            <a:r>
              <a:rPr lang="ru-RU" dirty="0"/>
              <a:t> "</a:t>
            </a:r>
            <a:r>
              <a:rPr lang="ru-RU" dirty="0" err="1"/>
              <a:t>Роскосмос</a:t>
            </a:r>
            <a:r>
              <a:rPr lang="ru-RU" dirty="0"/>
              <a:t>" уточнен порядок уведомления уполномоченного банка о полном исполнении </a:t>
            </a:r>
            <a:r>
              <a:rPr lang="ru-RU" dirty="0" err="1"/>
              <a:t>госконтракта</a:t>
            </a:r>
            <a:r>
              <a:rPr lang="ru-RU" dirty="0"/>
              <a:t> по </a:t>
            </a:r>
            <a:r>
              <a:rPr lang="ru-RU" dirty="0" err="1"/>
              <a:t>гособоронзаказу</a:t>
            </a:r>
            <a:r>
              <a:rPr lang="ru-RU" dirty="0"/>
              <a:t>.</a:t>
            </a:r>
          </a:p>
          <a:p>
            <a:r>
              <a:rPr lang="ru-RU" dirty="0"/>
              <a:t> </a:t>
            </a:r>
          </a:p>
          <a:p>
            <a:r>
              <a:rPr lang="ru-RU" dirty="0"/>
              <a:t> </a:t>
            </a:r>
          </a:p>
          <a:p>
            <a:r>
              <a:rPr lang="ru-RU" dirty="0"/>
              <a:t>--</a:t>
            </a:r>
            <a:r>
              <a:rPr lang="ru-RU" dirty="0" err="1"/>
              <a:t>Гособоронзаказ</a:t>
            </a:r>
            <a:r>
              <a:rPr lang="ru-RU" dirty="0"/>
              <a:t> </a:t>
            </a:r>
            <a:r>
              <a:rPr lang="ru-RU" dirty="0" err="1"/>
              <a:t>Роскосмоса</a:t>
            </a:r>
            <a:r>
              <a:rPr lang="ru-RU" dirty="0"/>
              <a:t>: изменился порядок подготовки для уполномоченного банка списка иностранных исполнителей</a:t>
            </a:r>
          </a:p>
          <a:p>
            <a:r>
              <a:rPr lang="ru-RU" dirty="0"/>
              <a:t> </a:t>
            </a:r>
          </a:p>
          <a:p>
            <a:r>
              <a:rPr lang="ru-RU" dirty="0"/>
              <a:t>Приказ Государственной корпорации по космической деятельности "</a:t>
            </a:r>
            <a:r>
              <a:rPr lang="ru-RU" dirty="0" err="1"/>
              <a:t>Роскосмос</a:t>
            </a:r>
            <a:r>
              <a:rPr lang="ru-RU" dirty="0"/>
              <a:t>" от 6 декабря 2024 г. N 419 “О внесении изменений в приказ Государственной корпорации по космической деятельности "</a:t>
            </a:r>
            <a:r>
              <a:rPr lang="ru-RU" dirty="0" err="1"/>
              <a:t>Роскосмос</a:t>
            </a:r>
            <a:r>
              <a:rPr lang="ru-RU" dirty="0"/>
              <a:t>" от 28 августа 2023 г. N 301 "Об утверждении Порядка составления, утверждения и представления в уполномоченный банк перечня иностранных исполнителей, участвующих в поставках продукции по государственному оборонному заказу и входящих в кооперацию головного исполнителя поставок продукции по государственному оборонному заказу в рамках сопровождаемой сделки" (документ не вступил в силу)</a:t>
            </a:r>
          </a:p>
          <a:p>
            <a:r>
              <a:rPr lang="ru-RU" dirty="0"/>
              <a:t> </a:t>
            </a:r>
          </a:p>
          <a:p>
            <a:r>
              <a:rPr lang="ru-RU" dirty="0"/>
              <a:t>Зарегистрировано 17 Января 2025 г. Регистрационный N 80960.</a:t>
            </a:r>
          </a:p>
          <a:p>
            <a:r>
              <a:rPr lang="ru-RU" dirty="0"/>
              <a:t> </a:t>
            </a:r>
          </a:p>
          <a:p>
            <a:endParaRPr lang="ru-RU" dirty="0"/>
          </a:p>
        </p:txBody>
      </p:sp>
    </p:spTree>
    <p:extLst>
      <p:ext uri="{BB962C8B-B14F-4D97-AF65-F5344CB8AC3E}">
        <p14:creationId xmlns:p14="http://schemas.microsoft.com/office/powerpoint/2010/main" val="3519884625"/>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a:t>Федеральное казначейство будет проводить мониторинг цен на вооружение</a:t>
            </a:r>
            <a:br>
              <a:rPr lang="ru-RU" dirty="0"/>
            </a:br>
            <a:endParaRPr lang="ru-RU" dirty="0"/>
          </a:p>
        </p:txBody>
      </p:sp>
      <p:sp>
        <p:nvSpPr>
          <p:cNvPr id="3" name="Объект 2"/>
          <p:cNvSpPr>
            <a:spLocks noGrp="1"/>
          </p:cNvSpPr>
          <p:nvPr>
            <p:ph idx="1"/>
          </p:nvPr>
        </p:nvSpPr>
        <p:spPr/>
        <p:txBody>
          <a:bodyPr>
            <a:normAutofit fontScale="55000" lnSpcReduction="20000"/>
          </a:bodyPr>
          <a:lstStyle/>
          <a:p>
            <a:r>
              <a:rPr lang="ru-RU" dirty="0"/>
              <a:t> </a:t>
            </a:r>
          </a:p>
          <a:p>
            <a:r>
              <a:rPr lang="ru-RU" dirty="0"/>
              <a:t>Федеральный закон от 28 декабря 2024 г. № 511-ФЗ "О внесении изменений в Федеральный закон «О государственном оборонном заказе» (документ не вступил в силу)</a:t>
            </a:r>
          </a:p>
          <a:p>
            <a:r>
              <a:rPr lang="ru-RU" dirty="0"/>
              <a:t> </a:t>
            </a:r>
          </a:p>
          <a:p>
            <a:r>
              <a:rPr lang="ru-RU" dirty="0"/>
              <a:t>Федеральное казначейство на базе ГИИС "Электронный бюджет" будет проводить автоматизированный мониторинг цен в отношении </a:t>
            </a:r>
            <a:r>
              <a:rPr lang="ru-RU" dirty="0" err="1"/>
              <a:t>госконтрактов</a:t>
            </a:r>
            <a:r>
              <a:rPr lang="ru-RU" dirty="0"/>
              <a:t> на поставку вооружения, военной и специальной техники, заключенных Минобороны, а также контрактов, заключенных в целях исполнения указанных </a:t>
            </a:r>
            <a:r>
              <a:rPr lang="ru-RU" dirty="0" err="1"/>
              <a:t>госконтрактов</a:t>
            </a:r>
            <a:r>
              <a:rPr lang="ru-RU" dirty="0"/>
              <a:t>. Порядок установит Правительство РФ.</a:t>
            </a:r>
          </a:p>
          <a:p>
            <a:r>
              <a:rPr lang="ru-RU" dirty="0"/>
              <a:t>Опорный банк для ОПК будет обязан передавать в ГИИС, в т. ч. по запросу Федерального казначейства, сведения о каждом открытии, закрытии отдельного счета, об изменении его реквизитов, об ограничении распоряжения им.</a:t>
            </a:r>
          </a:p>
          <a:p>
            <a:r>
              <a:rPr lang="ru-RU" dirty="0"/>
              <a:t>В рамках мониторинга Федеральное казначейство сможет получать от налоговых органов информацию и документы, в т. ч. сведения, составляющие налоговую, банковскую, служебную и коммерческую тайну, а также персональные данные.</a:t>
            </a:r>
          </a:p>
          <a:p>
            <a:r>
              <a:rPr lang="ru-RU" dirty="0"/>
              <a:t>Изменятся обязанности Минобороны в части предоставления информации.</a:t>
            </a:r>
          </a:p>
          <a:p>
            <a:r>
              <a:rPr lang="ru-RU" dirty="0"/>
              <a:t>Федеральный закон </a:t>
            </a:r>
            <a:r>
              <a:rPr lang="ru-RU" dirty="0" smtClean="0"/>
              <a:t>вступило </a:t>
            </a:r>
            <a:r>
              <a:rPr lang="ru-RU" dirty="0"/>
              <a:t>в силу с 1 апреля 2025 г.</a:t>
            </a:r>
          </a:p>
          <a:p>
            <a:endParaRPr lang="ru-RU" dirty="0"/>
          </a:p>
        </p:txBody>
      </p:sp>
    </p:spTree>
    <p:extLst>
      <p:ext uri="{BB962C8B-B14F-4D97-AF65-F5344CB8AC3E}">
        <p14:creationId xmlns:p14="http://schemas.microsoft.com/office/powerpoint/2010/main" val="3661125031"/>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err="1"/>
              <a:t>Гособоронзаказ</a:t>
            </a:r>
            <a:r>
              <a:rPr lang="ru-RU" dirty="0"/>
              <a:t>: утверждены форма и порядок подачи единственным поставщиком отчета в ФАС</a:t>
            </a:r>
            <a:br>
              <a:rPr lang="ru-RU" dirty="0"/>
            </a:br>
            <a:endParaRPr lang="ru-RU" dirty="0"/>
          </a:p>
        </p:txBody>
      </p:sp>
      <p:sp>
        <p:nvSpPr>
          <p:cNvPr id="3" name="Объект 2"/>
          <p:cNvSpPr>
            <a:spLocks noGrp="1"/>
          </p:cNvSpPr>
          <p:nvPr>
            <p:ph idx="1"/>
          </p:nvPr>
        </p:nvSpPr>
        <p:spPr/>
        <p:txBody>
          <a:bodyPr>
            <a:normAutofit fontScale="62500" lnSpcReduction="20000"/>
          </a:bodyPr>
          <a:lstStyle/>
          <a:p>
            <a:r>
              <a:rPr lang="ru-RU" dirty="0"/>
              <a:t> </a:t>
            </a:r>
          </a:p>
          <a:p>
            <a:r>
              <a:rPr lang="ru-RU" dirty="0"/>
              <a:t>Приказ Федеральной антимонопольной службы от 6 сентября 2024​ г. N​ 611/24 “Об утверждении периодичности, порядка и формы представления отчетных данных о фактической себестоимости поставляемой по государственным контрактам продукции, указанной в подпункте "б" пункта 115 Положения о государственном регулировании цен на продукцию, поставляемую по государственному оборонному заказу, утвержденного постановлением Правительства Российской Федерации от 2 декабря 2017​ года N​ 1465” (документ не вступил в силу)</a:t>
            </a:r>
          </a:p>
          <a:p>
            <a:r>
              <a:rPr lang="ru-RU" dirty="0"/>
              <a:t>Зарегистрировано 2 Декабря 2024 г. Регистрационный N 80437.</a:t>
            </a:r>
          </a:p>
          <a:p>
            <a:r>
              <a:rPr lang="ru-RU" dirty="0"/>
              <a:t>Для единственных поставщиков по </a:t>
            </a:r>
            <a:r>
              <a:rPr lang="ru-RU" dirty="0" err="1"/>
              <a:t>гособоронзаказу</a:t>
            </a:r>
            <a:r>
              <a:rPr lang="ru-RU" dirty="0"/>
              <a:t> установлены сроки и правила представления в ФАС данных о фактической себестоимости поставляемой продукции. Определена форма соответствующего отчета. Он направляется начиная с 2025​ г. не позднее 1​ июля года, следующего за отчетным.</a:t>
            </a:r>
          </a:p>
          <a:p>
            <a:endParaRPr lang="ru-RU" dirty="0"/>
          </a:p>
        </p:txBody>
      </p:sp>
    </p:spTree>
    <p:extLst>
      <p:ext uri="{BB962C8B-B14F-4D97-AF65-F5344CB8AC3E}">
        <p14:creationId xmlns:p14="http://schemas.microsoft.com/office/powerpoint/2010/main" val="1265241655"/>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2800" dirty="0"/>
              <a:t>В 2025 г. перечислять зарплату с отдельного счета в рамках </a:t>
            </a:r>
            <a:r>
              <a:rPr lang="ru-RU" sz="2800" dirty="0" err="1"/>
              <a:t>гособоронзаказа</a:t>
            </a:r>
            <a:r>
              <a:rPr lang="ru-RU" sz="2800" dirty="0"/>
              <a:t> можно без одновременной уплаты налогов и страховых взносов. Ранее эта норма действовала до конца 2024 г.</a:t>
            </a:r>
            <a:br>
              <a:rPr lang="ru-RU" sz="2800" dirty="0"/>
            </a:br>
            <a:endParaRPr lang="ru-RU" sz="2800" dirty="0"/>
          </a:p>
        </p:txBody>
      </p:sp>
      <p:sp>
        <p:nvSpPr>
          <p:cNvPr id="3" name="Объект 2"/>
          <p:cNvSpPr>
            <a:spLocks noGrp="1"/>
          </p:cNvSpPr>
          <p:nvPr>
            <p:ph idx="1"/>
          </p:nvPr>
        </p:nvSpPr>
        <p:spPr/>
        <p:txBody>
          <a:bodyPr>
            <a:normAutofit fontScale="62500" lnSpcReduction="20000"/>
          </a:bodyPr>
          <a:lstStyle/>
          <a:p>
            <a:r>
              <a:rPr lang="ru-RU" dirty="0"/>
              <a:t> </a:t>
            </a:r>
          </a:p>
          <a:p>
            <a:r>
              <a:rPr lang="ru-RU" dirty="0"/>
              <a:t>Опубликован приказ ФАС России от 06.09.2024 № 611/24</a:t>
            </a:r>
          </a:p>
          <a:p>
            <a:r>
              <a:rPr lang="ru-RU" dirty="0"/>
              <a:t> </a:t>
            </a:r>
          </a:p>
          <a:p>
            <a:r>
              <a:rPr lang="ru-RU" dirty="0"/>
              <a:t>03.12.2024 опубликован приказ ФАС России от 06.09.2024 № 611/24, который устанавливает периодичность, порядок и форму представления отчетных данных о фактической себестоимости продукции, включенной в перечни продукции по государственному оборонному заказу и поставляемой по государственному оборонному заказу единственными поставщиками.</a:t>
            </a:r>
          </a:p>
          <a:p>
            <a:r>
              <a:rPr lang="ru-RU" dirty="0"/>
              <a:t> </a:t>
            </a:r>
          </a:p>
          <a:p>
            <a:r>
              <a:rPr lang="ru-RU" dirty="0"/>
              <a:t>Отчетные данные о фактической себестоимости предоставляются в ФАС России начиная с 2025 года в срок не позднее 1 июля года, следующего за отчетным.</a:t>
            </a:r>
          </a:p>
          <a:p>
            <a:r>
              <a:rPr lang="ru-RU" dirty="0"/>
              <a:t> </a:t>
            </a:r>
          </a:p>
          <a:p>
            <a:r>
              <a:rPr lang="ru-RU" dirty="0"/>
              <a:t>Приказ вступает в силу по истечении 10 дней со дня его официального опубликования</a:t>
            </a:r>
          </a:p>
          <a:p>
            <a:endParaRPr lang="ru-RU" dirty="0"/>
          </a:p>
        </p:txBody>
      </p:sp>
    </p:spTree>
    <p:extLst>
      <p:ext uri="{BB962C8B-B14F-4D97-AF65-F5344CB8AC3E}">
        <p14:creationId xmlns:p14="http://schemas.microsoft.com/office/powerpoint/2010/main" val="85047789"/>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a:t>Использовать отдельный счет для перечисления зарплаты в рамках </a:t>
            </a:r>
            <a:r>
              <a:rPr lang="ru-RU" dirty="0" err="1"/>
              <a:t>гособоронзаказа</a:t>
            </a:r>
            <a:r>
              <a:rPr lang="ru-RU" dirty="0"/>
              <a:t> можно и в 2025 г.</a:t>
            </a:r>
            <a:br>
              <a:rPr lang="ru-RU" dirty="0"/>
            </a:br>
            <a:endParaRPr lang="ru-RU" dirty="0"/>
          </a:p>
        </p:txBody>
      </p:sp>
      <p:sp>
        <p:nvSpPr>
          <p:cNvPr id="3" name="Объект 2"/>
          <p:cNvSpPr>
            <a:spLocks noGrp="1"/>
          </p:cNvSpPr>
          <p:nvPr>
            <p:ph idx="1"/>
          </p:nvPr>
        </p:nvSpPr>
        <p:spPr/>
        <p:txBody>
          <a:bodyPr>
            <a:normAutofit fontScale="92500" lnSpcReduction="10000"/>
          </a:bodyPr>
          <a:lstStyle/>
          <a:p>
            <a:r>
              <a:rPr lang="ru-RU" dirty="0"/>
              <a:t> </a:t>
            </a:r>
          </a:p>
          <a:p>
            <a:r>
              <a:rPr lang="ru-RU" dirty="0"/>
              <a:t>Федеральный закон от 23 ноября 2024 г. № 415-ФЗ “О внесении изменения в статью 31 Федерального закона «О внесении изменений в отдельные законодательные акты Российской Федерации и приостановлении действия отдельных положений законодательных актов Российской Федерации» (документ не вступил в силу)</a:t>
            </a:r>
          </a:p>
          <a:p>
            <a:r>
              <a:rPr lang="ru-RU" dirty="0"/>
              <a:t> </a:t>
            </a:r>
          </a:p>
          <a:p>
            <a:r>
              <a:rPr lang="ru-RU" dirty="0"/>
              <a:t> </a:t>
            </a:r>
          </a:p>
        </p:txBody>
      </p:sp>
    </p:spTree>
    <p:extLst>
      <p:ext uri="{BB962C8B-B14F-4D97-AF65-F5344CB8AC3E}">
        <p14:creationId xmlns:p14="http://schemas.microsoft.com/office/powerpoint/2010/main" val="863415943"/>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a:t>Изменен порядок определения состава затрат, включаемых в цену продукции, поставляемой в рамках </a:t>
            </a:r>
            <a:r>
              <a:rPr lang="ru-RU" dirty="0" err="1"/>
              <a:t>гособоронзаказа</a:t>
            </a:r>
            <a:r>
              <a:rPr lang="ru-RU" dirty="0"/>
              <a:t/>
            </a:r>
            <a:br>
              <a:rPr lang="ru-RU" dirty="0"/>
            </a:br>
            <a:endParaRPr lang="ru-RU" dirty="0"/>
          </a:p>
        </p:txBody>
      </p:sp>
      <p:sp>
        <p:nvSpPr>
          <p:cNvPr id="3" name="Объект 2"/>
          <p:cNvSpPr>
            <a:spLocks noGrp="1"/>
          </p:cNvSpPr>
          <p:nvPr>
            <p:ph idx="1"/>
          </p:nvPr>
        </p:nvSpPr>
        <p:spPr/>
        <p:txBody>
          <a:bodyPr>
            <a:normAutofit fontScale="55000" lnSpcReduction="20000"/>
          </a:bodyPr>
          <a:lstStyle/>
          <a:p>
            <a:r>
              <a:rPr lang="ru-RU" dirty="0"/>
              <a:t> </a:t>
            </a:r>
          </a:p>
          <a:p>
            <a:r>
              <a:rPr lang="ru-RU" dirty="0"/>
              <a:t>20.11.2024 опубликован приказ </a:t>
            </a:r>
            <a:r>
              <a:rPr lang="ru-RU" dirty="0" err="1"/>
              <a:t>Минпромторга</a:t>
            </a:r>
            <a:r>
              <a:rPr lang="ru-RU" dirty="0"/>
              <a:t> России от 17.10.2024 № 4812 (далее </a:t>
            </a:r>
            <a:r>
              <a:rPr lang="en-US" dirty="0"/>
              <a:t>‑</a:t>
            </a:r>
            <a:r>
              <a:rPr lang="ru-RU" dirty="0"/>
              <a:t> приказ), который вносит изменения в порядок определения состава затрат, включаемых в цену продукции, поставляемой в рамках ‎государственного оборонного заказа, утвержденный приказом </a:t>
            </a:r>
            <a:r>
              <a:rPr lang="ru-RU" dirty="0" err="1"/>
              <a:t>Минпромторга</a:t>
            </a:r>
            <a:r>
              <a:rPr lang="ru-RU" dirty="0"/>
              <a:t> России от 08.02.2019 № 334.</a:t>
            </a:r>
          </a:p>
          <a:p>
            <a:r>
              <a:rPr lang="ru-RU" dirty="0"/>
              <a:t> </a:t>
            </a:r>
          </a:p>
          <a:p>
            <a:r>
              <a:rPr lang="ru-RU" dirty="0"/>
              <a:t>Согласно изменениям, начисления амортизации от стоимости основных средств, приобретенных (созданных, модернизируемых, реконструируемых) за счет средств государственной поддержки, не включаются в состав затрат, относящихся в цену продукции.</a:t>
            </a:r>
          </a:p>
          <a:p>
            <a:r>
              <a:rPr lang="ru-RU" dirty="0"/>
              <a:t> </a:t>
            </a:r>
          </a:p>
          <a:p>
            <a:r>
              <a:rPr lang="ru-RU" dirty="0"/>
              <a:t>При этом расчет суммы таких амортизационных отчислений осуществляется пропорционально доле средств государственной поддержки в стоимости основных средств.</a:t>
            </a:r>
          </a:p>
          <a:p>
            <a:r>
              <a:rPr lang="ru-RU" dirty="0"/>
              <a:t> </a:t>
            </a:r>
          </a:p>
          <a:p>
            <a:r>
              <a:rPr lang="ru-RU" dirty="0"/>
              <a:t>Цены на продукцию, поставляемую по государственному оборонному заказу, сформированные до вступления в силу приказа, пересмотру не подлежат, если иное не установлено законодательством ‎Российской Федерации.</a:t>
            </a:r>
          </a:p>
          <a:p>
            <a:r>
              <a:rPr lang="ru-RU" dirty="0"/>
              <a:t> </a:t>
            </a:r>
          </a:p>
          <a:p>
            <a:r>
              <a:rPr lang="ru-RU" dirty="0"/>
              <a:t>Приказ вступает в силу с 01.01.2025.</a:t>
            </a:r>
          </a:p>
        </p:txBody>
      </p:sp>
    </p:spTree>
    <p:extLst>
      <p:ext uri="{BB962C8B-B14F-4D97-AF65-F5344CB8AC3E}">
        <p14:creationId xmlns:p14="http://schemas.microsoft.com/office/powerpoint/2010/main" val="1421755842"/>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err="1"/>
              <a:t>Гособоронзаказ</a:t>
            </a:r>
            <a:r>
              <a:rPr lang="ru-RU" dirty="0"/>
              <a:t> будут формировать по уточненным правилам</a:t>
            </a:r>
            <a:br>
              <a:rPr lang="ru-RU" dirty="0"/>
            </a:br>
            <a:endParaRPr lang="ru-RU" dirty="0"/>
          </a:p>
        </p:txBody>
      </p:sp>
      <p:sp>
        <p:nvSpPr>
          <p:cNvPr id="3" name="Объект 2"/>
          <p:cNvSpPr>
            <a:spLocks noGrp="1"/>
          </p:cNvSpPr>
          <p:nvPr>
            <p:ph idx="1"/>
          </p:nvPr>
        </p:nvSpPr>
        <p:spPr/>
        <p:txBody>
          <a:bodyPr>
            <a:normAutofit fontScale="85000" lnSpcReduction="10000"/>
          </a:bodyPr>
          <a:lstStyle/>
          <a:p>
            <a:r>
              <a:rPr lang="ru-RU" dirty="0"/>
              <a:t> </a:t>
            </a:r>
          </a:p>
          <a:p>
            <a:r>
              <a:rPr lang="ru-RU" dirty="0"/>
              <a:t>Постановление Правительства Российской Федерации от 12 ноября 2024 г. №​ 1533 “О внесении изменений в некоторые акты Правительства Российской Федерации” (документ не вступил в силу)</a:t>
            </a:r>
          </a:p>
          <a:p>
            <a:r>
              <a:rPr lang="ru-RU" dirty="0"/>
              <a:t>Скорректированы правила разработки </a:t>
            </a:r>
            <a:r>
              <a:rPr lang="ru-RU" dirty="0" err="1"/>
              <a:t>гособоронзаказа</a:t>
            </a:r>
            <a:r>
              <a:rPr lang="ru-RU" dirty="0"/>
              <a:t>.</a:t>
            </a:r>
          </a:p>
          <a:p>
            <a:r>
              <a:rPr lang="ru-RU" dirty="0"/>
              <a:t>Исключены нормы о закупках товаров из государственного материального резерва, выпускаемых в связи с освежением и заменой. Предусмотрена их передача на безвозмездной основе.</a:t>
            </a:r>
          </a:p>
        </p:txBody>
      </p:sp>
    </p:spTree>
    <p:extLst>
      <p:ext uri="{BB962C8B-B14F-4D97-AF65-F5344CB8AC3E}">
        <p14:creationId xmlns:p14="http://schemas.microsoft.com/office/powerpoint/2010/main" val="1291587604"/>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a:t>Разъяснен порядок постановки на учет бюджетных обязательств при закупках в рамках </a:t>
            </a:r>
            <a:r>
              <a:rPr lang="ru-RU" dirty="0" err="1"/>
              <a:t>гособоронзаказа</a:t>
            </a:r>
            <a:r>
              <a:rPr lang="ru-RU" dirty="0"/>
              <a:t/>
            </a:r>
            <a:br>
              <a:rPr lang="ru-RU" dirty="0"/>
            </a:br>
            <a:endParaRPr lang="ru-RU" dirty="0"/>
          </a:p>
        </p:txBody>
      </p:sp>
      <p:sp>
        <p:nvSpPr>
          <p:cNvPr id="3" name="Объект 2"/>
          <p:cNvSpPr>
            <a:spLocks noGrp="1"/>
          </p:cNvSpPr>
          <p:nvPr>
            <p:ph idx="1"/>
          </p:nvPr>
        </p:nvSpPr>
        <p:spPr/>
        <p:txBody>
          <a:bodyPr>
            <a:normAutofit fontScale="55000" lnSpcReduction="20000"/>
          </a:bodyPr>
          <a:lstStyle/>
          <a:p>
            <a:r>
              <a:rPr lang="ru-RU" dirty="0"/>
              <a:t> </a:t>
            </a:r>
          </a:p>
          <a:p>
            <a:r>
              <a:rPr lang="ru-RU" dirty="0"/>
              <a:t>Письмо Межрегионального операционного УФК от 2 ноября 2024​ г. №​ 95-09-11/10-574 “О направлении информации”</a:t>
            </a:r>
          </a:p>
          <a:p>
            <a:r>
              <a:rPr lang="ru-RU" dirty="0"/>
              <a:t>Для постановки на учет принимаемого бюджетного обязательства при закупке у единственного поставщика в рамках </a:t>
            </a:r>
            <a:r>
              <a:rPr lang="ru-RU" dirty="0" err="1"/>
              <a:t>гособоронзаказа</a:t>
            </a:r>
            <a:r>
              <a:rPr lang="ru-RU" dirty="0"/>
              <a:t> заказчикам необходимо обеспечить одновременное представление сведений о бюджетном обязательстве и проекта контракта или выписки из проекта контракта, содержащего сведения, составляющие </a:t>
            </a:r>
            <a:r>
              <a:rPr lang="ru-RU" dirty="0" err="1"/>
              <a:t>гостайну</a:t>
            </a:r>
            <a:r>
              <a:rPr lang="ru-RU" dirty="0"/>
              <a:t>. При закупке, оплата которой планируется после окончания планового периода, предусмотрено одновременное направление согласованных с Минфином сведений об объемах средств, указанных в НПА, предусматривающих возможность заключения контракта на срок, превышающий срок действия доведенных лимитов бюджетных обязательств.</a:t>
            </a:r>
          </a:p>
          <a:p>
            <a:r>
              <a:rPr lang="ru-RU" dirty="0"/>
              <a:t>Для включения в реестр контрактов, содержащий сведения, составляющие </a:t>
            </a:r>
            <a:r>
              <a:rPr lang="ru-RU" dirty="0" err="1"/>
              <a:t>гостайну</a:t>
            </a:r>
            <a:r>
              <a:rPr lang="ru-RU" dirty="0"/>
              <a:t>, необходимо вместе со сведениями о бюджетном обязательстве для внесения изменений в принимаемое/принятое бюджетное обязательство для постановки их на учет представлять сведения о заключенном контракте (сведения об изменении контракта) с указанием учетного номера, присвоенного принимаемому/принятому бюджетному обязательству. Предусмотрено обязательное представление сведений об уникальном идентификаторе задания </a:t>
            </a:r>
            <a:r>
              <a:rPr lang="ru-RU" dirty="0" err="1"/>
              <a:t>гособоронзаказа</a:t>
            </a:r>
            <a:r>
              <a:rPr lang="ru-RU" dirty="0"/>
              <a:t> в составе сведений о контракте, заключенном с 1​ января 2025​ г.</a:t>
            </a:r>
          </a:p>
          <a:p>
            <a:endParaRPr lang="ru-RU" dirty="0"/>
          </a:p>
        </p:txBody>
      </p:sp>
    </p:spTree>
    <p:extLst>
      <p:ext uri="{BB962C8B-B14F-4D97-AF65-F5344CB8AC3E}">
        <p14:creationId xmlns:p14="http://schemas.microsoft.com/office/powerpoint/2010/main" val="3593383788"/>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a:t>Предусмотрены новые основания для выставления требования о прекращении нарушений в сфере </a:t>
            </a:r>
            <a:r>
              <a:rPr lang="ru-RU" dirty="0" err="1"/>
              <a:t>гособоронзаказа</a:t>
            </a:r>
            <a:r>
              <a:rPr lang="ru-RU" dirty="0"/>
              <a:t/>
            </a:r>
            <a:br>
              <a:rPr lang="ru-RU" dirty="0"/>
            </a:br>
            <a:endParaRPr lang="ru-RU" dirty="0"/>
          </a:p>
        </p:txBody>
      </p:sp>
      <p:sp>
        <p:nvSpPr>
          <p:cNvPr id="3" name="Объект 2"/>
          <p:cNvSpPr>
            <a:spLocks noGrp="1"/>
          </p:cNvSpPr>
          <p:nvPr>
            <p:ph idx="1"/>
          </p:nvPr>
        </p:nvSpPr>
        <p:spPr/>
        <p:txBody>
          <a:bodyPr>
            <a:normAutofit fontScale="70000" lnSpcReduction="20000"/>
          </a:bodyPr>
          <a:lstStyle/>
          <a:p>
            <a:r>
              <a:rPr lang="ru-RU" dirty="0"/>
              <a:t> </a:t>
            </a:r>
          </a:p>
          <a:p>
            <a:r>
              <a:rPr lang="ru-RU" dirty="0"/>
              <a:t>Приказ Федеральной антимонопольной службы от 19 сентября 2024 г. №​ 642/24 “О внесении изменений в приказ ФАС России от 26 мая 2021​ г. N​ 510/21 "Об утверждении формы и порядка выдачи требования о прекращении действий (бездействия), которые содержат признаки нарушения законодательства в сфере государственного оборонного заказа" (документ не вступил в силу)</a:t>
            </a:r>
          </a:p>
          <a:p>
            <a:r>
              <a:rPr lang="ru-RU" dirty="0"/>
              <a:t>Зарегистрировано 21 Октября 2024 г. Регистрационный N 79830.</a:t>
            </a:r>
          </a:p>
          <a:p>
            <a:r>
              <a:rPr lang="ru-RU" dirty="0"/>
              <a:t>Требования о прекращении действий (бездействия), которые содержат признаки нарушения законодательства в сфере </a:t>
            </a:r>
            <a:r>
              <a:rPr lang="ru-RU" dirty="0" err="1"/>
              <a:t>гособоронзаказа</a:t>
            </a:r>
            <a:r>
              <a:rPr lang="ru-RU" dirty="0"/>
              <a:t>, решено выдавать и в случае, когда не представлены документы, необходимые для определения цены на продукцию. Обновлена форма требования.</a:t>
            </a:r>
          </a:p>
          <a:p>
            <a:endParaRPr lang="ru-RU" dirty="0"/>
          </a:p>
        </p:txBody>
      </p:sp>
    </p:spTree>
    <p:extLst>
      <p:ext uri="{BB962C8B-B14F-4D97-AF65-F5344CB8AC3E}">
        <p14:creationId xmlns:p14="http://schemas.microsoft.com/office/powerpoint/2010/main" val="3040093434"/>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err="1"/>
              <a:t>Гособоронзаказ</a:t>
            </a:r>
            <a:r>
              <a:rPr lang="ru-RU" dirty="0"/>
              <a:t>: уточнен порядок рассмотрения информации о фактах повышения цен на сырье</a:t>
            </a:r>
            <a:br>
              <a:rPr lang="ru-RU" dirty="0"/>
            </a:br>
            <a:endParaRPr lang="ru-RU" dirty="0"/>
          </a:p>
        </p:txBody>
      </p:sp>
      <p:sp>
        <p:nvSpPr>
          <p:cNvPr id="3" name="Объект 2"/>
          <p:cNvSpPr>
            <a:spLocks noGrp="1"/>
          </p:cNvSpPr>
          <p:nvPr>
            <p:ph idx="1"/>
          </p:nvPr>
        </p:nvSpPr>
        <p:spPr/>
        <p:txBody>
          <a:bodyPr>
            <a:normAutofit fontScale="55000" lnSpcReduction="20000"/>
          </a:bodyPr>
          <a:lstStyle/>
          <a:p>
            <a:r>
              <a:rPr lang="ru-RU" dirty="0"/>
              <a:t> </a:t>
            </a:r>
          </a:p>
          <a:p>
            <a:r>
              <a:rPr lang="ru-RU" dirty="0"/>
              <a:t>Приказ Федеральной антимонопольной службы от 19 сентября 2024 г. №​ 643/24 “О внесении изменений в Порядок рассмотрения информации о фактах повышения поставщиками (исполнителями, подрядчиками) цен на сырье, материалы и комплектующие изделия, работы, услуги, необходимые для выполнения государственного оборонного заказа, в целях обнаружения признаков нарушения антимонопольного законодательства, утвержденный приказом ФАС России от 23 марта 2018​ г. N​ 362/18” (документ не вступил в силу)</a:t>
            </a:r>
          </a:p>
          <a:p>
            <a:r>
              <a:rPr lang="ru-RU" dirty="0"/>
              <a:t>Зарегистрировано 21 Октября 2024 г. Регистрационный N 79837.</a:t>
            </a:r>
          </a:p>
          <a:p>
            <a:r>
              <a:rPr lang="ru-RU" dirty="0"/>
              <a:t>Правительством были установлены случаи представления информации о повышении цен на сырье, материалы и комплектующие изделия, работы, услуги, необходимые для выполнения </a:t>
            </a:r>
            <a:r>
              <a:rPr lang="ru-RU" dirty="0" err="1"/>
              <a:t>гособоронзаказа</a:t>
            </a:r>
            <a:r>
              <a:rPr lang="ru-RU" dirty="0"/>
              <a:t>.</a:t>
            </a:r>
          </a:p>
          <a:p>
            <a:r>
              <a:rPr lang="ru-RU" dirty="0"/>
              <a:t>В связи с этим уточнен порядок рассмотрения информации о фактах повышения указанных цен.</a:t>
            </a:r>
          </a:p>
          <a:p>
            <a:r>
              <a:rPr lang="ru-RU" dirty="0"/>
              <a:t>Среди прочего, установлено, что информация о повышении цен направляется антимонопольным органом в электронном виде в Казначейство России в течение 15 рабочих дней.</a:t>
            </a:r>
          </a:p>
          <a:p>
            <a:endParaRPr lang="ru-RU" dirty="0"/>
          </a:p>
        </p:txBody>
      </p:sp>
    </p:spTree>
    <p:extLst>
      <p:ext uri="{BB962C8B-B14F-4D97-AF65-F5344CB8AC3E}">
        <p14:creationId xmlns:p14="http://schemas.microsoft.com/office/powerpoint/2010/main" val="3411674662"/>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2800" dirty="0"/>
              <a:t>Дополнен перечень сведений, направляемых в реестр контрактов, содержащий сведения, составляющие государственную тайну, при размещении </a:t>
            </a:r>
            <a:r>
              <a:rPr lang="ru-RU" sz="2800" dirty="0" err="1"/>
              <a:t>гособоронзаказа</a:t>
            </a:r>
            <a:r>
              <a:rPr lang="ru-RU" sz="2800" dirty="0"/>
              <a:t/>
            </a:r>
            <a:br>
              <a:rPr lang="ru-RU" sz="2800" dirty="0"/>
            </a:br>
            <a:endParaRPr lang="ru-RU" sz="2800" dirty="0"/>
          </a:p>
        </p:txBody>
      </p:sp>
      <p:sp>
        <p:nvSpPr>
          <p:cNvPr id="3" name="Объект 2"/>
          <p:cNvSpPr>
            <a:spLocks noGrp="1"/>
          </p:cNvSpPr>
          <p:nvPr>
            <p:ph idx="1"/>
          </p:nvPr>
        </p:nvSpPr>
        <p:spPr/>
        <p:txBody>
          <a:bodyPr>
            <a:normAutofit fontScale="55000" lnSpcReduction="20000"/>
          </a:bodyPr>
          <a:lstStyle/>
          <a:p>
            <a:r>
              <a:rPr lang="ru-RU" dirty="0"/>
              <a:t> </a:t>
            </a:r>
          </a:p>
          <a:p>
            <a:r>
              <a:rPr lang="ru-RU" dirty="0"/>
              <a:t>Постановление Правительства РФ от 13 сентября 2024 г. N 1254</a:t>
            </a:r>
          </a:p>
          <a:p>
            <a:r>
              <a:rPr lang="ru-RU" dirty="0"/>
              <a:t>Согласно изменениям, внесенным в постановление Правительства РФ от 29.06.2024 N 888, в реестр контрактов, содержащий сведения, составляющие государственную тайну (далее - Реестр), с 1 января 2025 года включается в том числе уникальный идентификатор задания государственного оборонного заказа. Указанный идентификатор указывается, если он присвоен в соответствии с порядком, предусмотренным подп. "а" п. 22 Правил разработки государственного оборонного заказа и его основных показателей, утвержденных постановлением Правительства РФ от 26.12.2013 N 1255 "О Правилах разработки государственного оборонного заказа и его основных показателей".</a:t>
            </a:r>
          </a:p>
          <a:p>
            <a:r>
              <a:rPr lang="ru-RU" dirty="0"/>
              <a:t>Кроме этого, по 31 декабря 2024 года уникальный идентификатор задания государственного оборонного заказа для включения в Реестр направляется Минобороны России при формировании сведений о заключении, изменении, исполнении, о расторжении государственного контракта.</a:t>
            </a:r>
          </a:p>
          <a:p>
            <a:r>
              <a:rPr lang="ru-RU" dirty="0"/>
              <a:t>Указанные изменения вступили в силу 13 сентября текущего года.</a:t>
            </a:r>
          </a:p>
          <a:p>
            <a:endParaRPr lang="ru-RU" dirty="0"/>
          </a:p>
        </p:txBody>
      </p:sp>
    </p:spTree>
    <p:extLst>
      <p:ext uri="{BB962C8B-B14F-4D97-AF65-F5344CB8AC3E}">
        <p14:creationId xmlns:p14="http://schemas.microsoft.com/office/powerpoint/2010/main" val="936106491"/>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a:t>Утвержден порядок ведения фонда стандартных форматов описания предметов снабжения, поставляемых в рамках </a:t>
            </a:r>
            <a:r>
              <a:rPr lang="ru-RU" dirty="0" err="1"/>
              <a:t>гособоронзаказа</a:t>
            </a:r>
            <a:r>
              <a:rPr lang="ru-RU" dirty="0"/>
              <a:t/>
            </a:r>
            <a:br>
              <a:rPr lang="ru-RU" dirty="0"/>
            </a:br>
            <a:endParaRPr lang="ru-RU" dirty="0"/>
          </a:p>
        </p:txBody>
      </p:sp>
      <p:sp>
        <p:nvSpPr>
          <p:cNvPr id="3" name="Объект 2"/>
          <p:cNvSpPr>
            <a:spLocks noGrp="1"/>
          </p:cNvSpPr>
          <p:nvPr>
            <p:ph idx="1"/>
          </p:nvPr>
        </p:nvSpPr>
        <p:spPr>
          <a:xfrm>
            <a:off x="467544" y="2532888"/>
            <a:ext cx="8229600" cy="4325112"/>
          </a:xfrm>
        </p:spPr>
        <p:txBody>
          <a:bodyPr>
            <a:normAutofit fontScale="47500" lnSpcReduction="20000"/>
          </a:bodyPr>
          <a:lstStyle/>
          <a:p>
            <a:r>
              <a:rPr lang="ru-RU" dirty="0"/>
              <a:t> </a:t>
            </a:r>
          </a:p>
          <a:p>
            <a:r>
              <a:rPr lang="ru-RU" dirty="0"/>
              <a:t>Приказ </a:t>
            </a:r>
            <a:r>
              <a:rPr lang="ru-RU" dirty="0" err="1"/>
              <a:t>Минпромторга</a:t>
            </a:r>
            <a:r>
              <a:rPr lang="ru-RU" dirty="0"/>
              <a:t> России от 29 июля 2024 г. N 3431 (</a:t>
            </a:r>
            <a:r>
              <a:rPr lang="ru-RU" dirty="0" err="1"/>
              <a:t>зарег</a:t>
            </a:r>
            <a:r>
              <a:rPr lang="ru-RU" dirty="0"/>
              <a:t>. в Минюсте 24.09.2024)</a:t>
            </a:r>
          </a:p>
          <a:p>
            <a:r>
              <a:rPr lang="ru-RU" dirty="0"/>
              <a:t>5 октября текущего года вступил в силу утвержденный </a:t>
            </a:r>
            <a:r>
              <a:rPr lang="ru-RU" dirty="0" err="1"/>
              <a:t>Минпромторгом</a:t>
            </a:r>
            <a:r>
              <a:rPr lang="ru-RU" dirty="0"/>
              <a:t> России Порядок ведения фонда стандартных форматов описания предметов снабжения (далее - Порядок). В частности, документом предусмотрено, что ведение фонда стандартных форматов описания предметов снабжения (далее - Фонд) осуществляется федеральным центром каталогизации продукции для федеральных нужд посредством включения в Фонд стандартных форматов, присвоения им статуса в Фонде, внесения изменений в Фонд. Также установлено, что ведение Фонда осуществляется с использованием соответствующих информационных технологий и комплексов средств автоматизации участников работ по каталогизации (при их наличии) либо с использованием электронных носителей.</a:t>
            </a:r>
          </a:p>
          <a:p>
            <a:r>
              <a:rPr lang="ru-RU" dirty="0"/>
              <a:t>Порядок включает правила разработки стандартных форматов описания, а также порядок взаимодействия в этих целях Фонда с участниками работ по каталогизации, в том числе соответствующие сроки выполнения отдельных действий.</a:t>
            </a:r>
          </a:p>
          <a:p>
            <a:r>
              <a:rPr lang="ru-RU" dirty="0"/>
              <a:t>Напомним, что ст. 6.1-1 Закона N 275-ФЗ предусмотрено создание федеральной системы каталогизации продукции для федеральных нужд предназначенной для информационного обеспечения государственных заказчиков, головных исполнителей и исполнителей в отношении технических и качественных характеристик, условий эксплуатации предметов снабжения, их разработчиков, изготовителей и поставщиков при формировании, размещении и выполнении </a:t>
            </a:r>
            <a:r>
              <a:rPr lang="ru-RU" dirty="0" err="1"/>
              <a:t>гособоронзаказа</a:t>
            </a:r>
            <a:r>
              <a:rPr lang="ru-RU" dirty="0"/>
              <a:t>.</a:t>
            </a:r>
          </a:p>
          <a:p>
            <a:endParaRPr lang="ru-RU" dirty="0"/>
          </a:p>
        </p:txBody>
      </p:sp>
    </p:spTree>
    <p:extLst>
      <p:ext uri="{BB962C8B-B14F-4D97-AF65-F5344CB8AC3E}">
        <p14:creationId xmlns:p14="http://schemas.microsoft.com/office/powerpoint/2010/main" val="1235574436"/>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err="1"/>
              <a:t>Гособоронзаказ</a:t>
            </a:r>
            <a:r>
              <a:rPr lang="ru-RU" dirty="0"/>
              <a:t>: утвержден формат сведений о размере ориентировочной, уточняемой цены единицы продукции</a:t>
            </a:r>
            <a:br>
              <a:rPr lang="ru-RU" dirty="0"/>
            </a:br>
            <a:endParaRPr lang="ru-RU" dirty="0"/>
          </a:p>
        </p:txBody>
      </p:sp>
      <p:sp>
        <p:nvSpPr>
          <p:cNvPr id="3" name="Объект 2"/>
          <p:cNvSpPr>
            <a:spLocks noGrp="1"/>
          </p:cNvSpPr>
          <p:nvPr>
            <p:ph idx="1"/>
          </p:nvPr>
        </p:nvSpPr>
        <p:spPr/>
        <p:txBody>
          <a:bodyPr>
            <a:normAutofit fontScale="70000" lnSpcReduction="20000"/>
          </a:bodyPr>
          <a:lstStyle/>
          <a:p>
            <a:r>
              <a:rPr lang="ru-RU" dirty="0"/>
              <a:t> </a:t>
            </a:r>
          </a:p>
          <a:p>
            <a:r>
              <a:rPr lang="ru-RU" dirty="0"/>
              <a:t>Приказ Министра обороны Российской Федерации от 25 сентября 2024​ г. №​ 564 "Об установлении порядка, сроков и формата представления единственным поставщиком (подрядчиком, исполнителем) государственному заказчику информации о размере сформированной ориентировочной (уточняемой) цены единицы продукции в отношении каждой партии (отдельного этапа поставки)" (документ не вступил в силу)</a:t>
            </a:r>
          </a:p>
          <a:p>
            <a:r>
              <a:rPr lang="ru-RU" dirty="0"/>
              <a:t>Зарегистрировано 8 Октября 2024 г. Регистрационный N 79734.</a:t>
            </a:r>
          </a:p>
          <a:p>
            <a:r>
              <a:rPr lang="ru-RU" dirty="0"/>
              <a:t>Минобороны разработало формат и порядок представления сведений о размере сформированной ориентировочной (уточняемой) цены единицы продукции по </a:t>
            </a:r>
            <a:r>
              <a:rPr lang="ru-RU" dirty="0" err="1"/>
              <a:t>гособоронзаказу</a:t>
            </a:r>
            <a:r>
              <a:rPr lang="ru-RU" dirty="0"/>
              <a:t> в отношении каждой партии (отдельного этапа поставки).</a:t>
            </a:r>
          </a:p>
          <a:p>
            <a:r>
              <a:rPr lang="ru-RU" dirty="0"/>
              <a:t>Сведения направляет единственный поставщик </a:t>
            </a:r>
            <a:r>
              <a:rPr lang="ru-RU" dirty="0" err="1"/>
              <a:t>госзаказчику</a:t>
            </a:r>
            <a:r>
              <a:rPr lang="ru-RU" dirty="0"/>
              <a:t>.</a:t>
            </a:r>
          </a:p>
        </p:txBody>
      </p:sp>
    </p:spTree>
    <p:extLst>
      <p:ext uri="{BB962C8B-B14F-4D97-AF65-F5344CB8AC3E}">
        <p14:creationId xmlns:p14="http://schemas.microsoft.com/office/powerpoint/2010/main" val="448451203"/>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2800" dirty="0"/>
              <a:t>Утверждены правила передачи в </a:t>
            </a:r>
            <a:r>
              <a:rPr lang="ru-RU" sz="2800" dirty="0" err="1"/>
              <a:t>Минпромторг</a:t>
            </a:r>
            <a:r>
              <a:rPr lang="ru-RU" sz="2800" dirty="0"/>
              <a:t> сведений о предметах снабжения, которым присвоены федеральные номенклатурные номера. Правила касаются МВД, МЧС, ФСО и Минобороны.</a:t>
            </a:r>
            <a:br>
              <a:rPr lang="ru-RU" sz="2800" dirty="0"/>
            </a:br>
            <a:endParaRPr lang="ru-RU" sz="2800" dirty="0"/>
          </a:p>
        </p:txBody>
      </p:sp>
      <p:sp>
        <p:nvSpPr>
          <p:cNvPr id="3" name="Объект 2"/>
          <p:cNvSpPr>
            <a:spLocks noGrp="1"/>
          </p:cNvSpPr>
          <p:nvPr>
            <p:ph idx="1"/>
          </p:nvPr>
        </p:nvSpPr>
        <p:spPr/>
        <p:txBody>
          <a:bodyPr>
            <a:normAutofit fontScale="55000" lnSpcReduction="20000"/>
          </a:bodyPr>
          <a:lstStyle/>
          <a:p>
            <a:r>
              <a:rPr lang="ru-RU" dirty="0" smtClean="0"/>
              <a:t>В </a:t>
            </a:r>
            <a:r>
              <a:rPr lang="ru-RU" dirty="0"/>
              <a:t>частности, данные передаются до 31​ декабря 2025​ г. посредством информационных технологий, обеспечивающих формирование, ведение и поддержание каталога продукции для федеральных нужд в актуальном состоянии, и комплексов средств автоматизации участников работ по каталогизации, а при отсутствии таких комплексов - с использованием электронных носителей.</a:t>
            </a:r>
          </a:p>
          <a:p>
            <a:r>
              <a:rPr lang="ru-RU" dirty="0"/>
              <a:t> </a:t>
            </a:r>
          </a:p>
          <a:p>
            <a:r>
              <a:rPr lang="ru-RU" dirty="0"/>
              <a:t>Каталогизация продукции для федеральных нужд: урегулировано ведение фонда стандартных форматов описания предметов снабжения</a:t>
            </a:r>
          </a:p>
          <a:p>
            <a:r>
              <a:rPr lang="ru-RU" dirty="0"/>
              <a:t> </a:t>
            </a:r>
          </a:p>
          <a:p>
            <a:r>
              <a:rPr lang="ru-RU" dirty="0"/>
              <a:t>Приказ Министерства промышленности и торговли Российской Федерации от 29 июля 2024​ г. №​ 3431 "Об утверждении Порядка ведения фонда стандартных форматов описания предметов снабжения"</a:t>
            </a:r>
          </a:p>
          <a:p>
            <a:r>
              <a:rPr lang="ru-RU" dirty="0"/>
              <a:t>Зарегистрировано 24 Сентября 2024 г. Регистрационный N 79565.</a:t>
            </a:r>
          </a:p>
          <a:p>
            <a:r>
              <a:rPr lang="ru-RU" dirty="0"/>
              <a:t>Прописаны правила ведения фонда стандартных форматов описания предметов снабжения. Этим занимается федеральный центр каталогизации продукции для федеральных нужд. Установлен перечень сведений и сроки их направления участниками работ по каталогизации.</a:t>
            </a:r>
          </a:p>
        </p:txBody>
      </p:sp>
    </p:spTree>
    <p:extLst>
      <p:ext uri="{BB962C8B-B14F-4D97-AF65-F5344CB8AC3E}">
        <p14:creationId xmlns:p14="http://schemas.microsoft.com/office/powerpoint/2010/main" val="2831363293"/>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err="1"/>
              <a:t>Минпромторг</a:t>
            </a:r>
            <a:r>
              <a:rPr lang="ru-RU" dirty="0"/>
              <a:t> утвердил порядок передачи сведений о предметах снабжения с федеральными номенклатурными номерами</a:t>
            </a:r>
            <a:br>
              <a:rPr lang="ru-RU" dirty="0"/>
            </a:br>
            <a:endParaRPr lang="ru-RU" dirty="0"/>
          </a:p>
        </p:txBody>
      </p:sp>
      <p:sp>
        <p:nvSpPr>
          <p:cNvPr id="3" name="Объект 2"/>
          <p:cNvSpPr>
            <a:spLocks noGrp="1"/>
          </p:cNvSpPr>
          <p:nvPr>
            <p:ph idx="1"/>
          </p:nvPr>
        </p:nvSpPr>
        <p:spPr/>
        <p:txBody>
          <a:bodyPr>
            <a:normAutofit fontScale="77500" lnSpcReduction="20000"/>
          </a:bodyPr>
          <a:lstStyle/>
          <a:p>
            <a:r>
              <a:rPr lang="ru-RU" dirty="0"/>
              <a:t> </a:t>
            </a:r>
          </a:p>
          <a:p>
            <a:r>
              <a:rPr lang="ru-RU" dirty="0"/>
              <a:t>Приказ Министерства промышленности и торговли Российской Федерации от 19 августа 2024​ г. №​ 3737 "Об утверждении Порядка передачи Министерством обороны Российской Федерации, Министерством внутренних дел Российской Федерации, Министерством Российской Федерации по делам гражданской обороны, чрезвычайным ситуациям и ликвидации последствий стихийных бедствий и Федеральной службой охраны Российской Федерации в Министерство промышленности и торговли Российской Федерации сведений о предметах снабжения, которым присвоены федеральные номенклатурные номера" (документ не вступил в силу)</a:t>
            </a:r>
          </a:p>
          <a:p>
            <a:r>
              <a:rPr lang="ru-RU" dirty="0"/>
              <a:t>Зарегистрировано 19 Сентября 2024 г. Регистрационный N 79526.</a:t>
            </a:r>
          </a:p>
          <a:p>
            <a:endParaRPr lang="ru-RU" dirty="0"/>
          </a:p>
        </p:txBody>
      </p:sp>
    </p:spTree>
    <p:extLst>
      <p:ext uri="{BB962C8B-B14F-4D97-AF65-F5344CB8AC3E}">
        <p14:creationId xmlns:p14="http://schemas.microsoft.com/office/powerpoint/2010/main" val="1102792992"/>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2400" dirty="0"/>
              <a:t>При направлении в Федеральное казначейство сведений о </a:t>
            </a:r>
            <a:r>
              <a:rPr lang="ru-RU" sz="2400" dirty="0" err="1"/>
              <a:t>госконтракте</a:t>
            </a:r>
            <a:r>
              <a:rPr lang="ru-RU" sz="2400" dirty="0"/>
              <a:t> по </a:t>
            </a:r>
            <a:r>
              <a:rPr lang="ru-RU" sz="2400" dirty="0" err="1"/>
              <a:t>гособоронзаказу</a:t>
            </a:r>
            <a:r>
              <a:rPr lang="ru-RU" sz="2400" dirty="0"/>
              <a:t> указывается уникальный идентификатор задания </a:t>
            </a:r>
            <a:r>
              <a:rPr lang="ru-RU" sz="2400" dirty="0" err="1"/>
              <a:t>гособоронзаказа</a:t>
            </a:r>
            <a:r>
              <a:rPr lang="ru-RU" sz="2400" dirty="0"/>
              <a:t/>
            </a:r>
            <a:br>
              <a:rPr lang="ru-RU" sz="2400" dirty="0"/>
            </a:br>
            <a:endParaRPr lang="ru-RU" sz="2400" dirty="0"/>
          </a:p>
        </p:txBody>
      </p:sp>
      <p:sp>
        <p:nvSpPr>
          <p:cNvPr id="3" name="Объект 2"/>
          <p:cNvSpPr>
            <a:spLocks noGrp="1"/>
          </p:cNvSpPr>
          <p:nvPr>
            <p:ph idx="1"/>
          </p:nvPr>
        </p:nvSpPr>
        <p:spPr/>
        <p:txBody>
          <a:bodyPr>
            <a:normAutofit fontScale="85000" lnSpcReduction="20000"/>
          </a:bodyPr>
          <a:lstStyle/>
          <a:p>
            <a:r>
              <a:rPr lang="ru-RU" dirty="0"/>
              <a:t> </a:t>
            </a:r>
          </a:p>
          <a:p>
            <a:r>
              <a:rPr lang="ru-RU" dirty="0"/>
              <a:t>Постановление Правительства Российской Федерации от 13 сентября 2024 г. №​ 1254 “О внесении изменений в постановление Правительства Российской Федерации от 29 июня 2024 г. № 888”</a:t>
            </a:r>
          </a:p>
          <a:p>
            <a:r>
              <a:rPr lang="ru-RU" dirty="0"/>
              <a:t>До конца 2024​ г. Минобороны при направлении сведений о заключении, изменении, исполнении и расторжении </a:t>
            </a:r>
            <a:r>
              <a:rPr lang="ru-RU" dirty="0" err="1"/>
              <a:t>госконтракта</a:t>
            </a:r>
            <a:r>
              <a:rPr lang="ru-RU" dirty="0"/>
              <a:t> по </a:t>
            </a:r>
            <a:r>
              <a:rPr lang="ru-RU" dirty="0" err="1"/>
              <a:t>гособоронзаказу</a:t>
            </a:r>
            <a:r>
              <a:rPr lang="ru-RU" dirty="0"/>
              <a:t> направляет в Федеральное казначейство дополнительные сведения, в том числе уникальный идентификатор задания </a:t>
            </a:r>
            <a:r>
              <a:rPr lang="ru-RU" dirty="0" err="1"/>
              <a:t>гособоронзаказа</a:t>
            </a:r>
            <a:r>
              <a:rPr lang="ru-RU" dirty="0"/>
              <a:t>. Он включается в реестр контрактов.</a:t>
            </a:r>
          </a:p>
          <a:p>
            <a:r>
              <a:rPr lang="ru-RU" dirty="0"/>
              <a:t>Постановление вступает в силу со дня опубликования.</a:t>
            </a:r>
          </a:p>
        </p:txBody>
      </p:sp>
    </p:spTree>
    <p:extLst>
      <p:ext uri="{BB962C8B-B14F-4D97-AF65-F5344CB8AC3E}">
        <p14:creationId xmlns:p14="http://schemas.microsoft.com/office/powerpoint/2010/main" val="2184552825"/>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a:t>О новшествах в ведении секретного реестра </a:t>
            </a:r>
            <a:r>
              <a:rPr lang="ru-RU" dirty="0" err="1"/>
              <a:t>госконтрактов</a:t>
            </a:r>
            <a:r>
              <a:rPr lang="ru-RU" dirty="0"/>
              <a:t/>
            </a:r>
            <a:br>
              <a:rPr lang="ru-RU" dirty="0"/>
            </a:br>
            <a:endParaRPr lang="ru-RU" dirty="0"/>
          </a:p>
        </p:txBody>
      </p:sp>
      <p:sp>
        <p:nvSpPr>
          <p:cNvPr id="3" name="Объект 2"/>
          <p:cNvSpPr>
            <a:spLocks noGrp="1"/>
          </p:cNvSpPr>
          <p:nvPr>
            <p:ph idx="1"/>
          </p:nvPr>
        </p:nvSpPr>
        <p:spPr/>
        <p:txBody>
          <a:bodyPr>
            <a:normAutofit fontScale="92500"/>
          </a:bodyPr>
          <a:lstStyle/>
          <a:p>
            <a:r>
              <a:rPr lang="ru-RU" dirty="0"/>
              <a:t> </a:t>
            </a:r>
          </a:p>
          <a:p>
            <a:r>
              <a:rPr lang="ru-RU" dirty="0"/>
              <a:t>Письмо Федерального казначейства от 19 июля 2024​ г. №​ 07-04-05/03-20282 “О внесении изменений в соответствии с постановлением Правительства РФ N​ 888”</a:t>
            </a:r>
          </a:p>
          <a:p>
            <a:r>
              <a:rPr lang="ru-RU" dirty="0"/>
              <a:t>ФК​ сообщает об изменениях в правилах​ ведения реестра контрактов, содержащего </a:t>
            </a:r>
            <a:r>
              <a:rPr lang="ru-RU" dirty="0" err="1"/>
              <a:t>гостайну</a:t>
            </a:r>
            <a:r>
              <a:rPr lang="ru-RU" dirty="0"/>
              <a:t>.</a:t>
            </a:r>
          </a:p>
          <a:p>
            <a:r>
              <a:rPr lang="ru-RU" dirty="0"/>
              <a:t>В частности, с 1 января 2025​ г. расширяется реквизитный состав сведений о </a:t>
            </a:r>
            <a:r>
              <a:rPr lang="ru-RU" dirty="0" err="1"/>
              <a:t>госконтракте</a:t>
            </a:r>
            <a:r>
              <a:rPr lang="ru-RU" dirty="0"/>
              <a:t>, содержащем </a:t>
            </a:r>
            <a:r>
              <a:rPr lang="ru-RU" dirty="0" err="1"/>
              <a:t>гостайну</a:t>
            </a:r>
            <a:r>
              <a:rPr lang="ru-RU" dirty="0"/>
              <a:t>.</a:t>
            </a:r>
          </a:p>
          <a:p>
            <a:endParaRPr lang="ru-RU" dirty="0"/>
          </a:p>
        </p:txBody>
      </p:sp>
    </p:spTree>
    <p:extLst>
      <p:ext uri="{BB962C8B-B14F-4D97-AF65-F5344CB8AC3E}">
        <p14:creationId xmlns:p14="http://schemas.microsoft.com/office/powerpoint/2010/main" val="4213578375"/>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a:t>Опубликовано постановление Правительства Российской Федерации от 22.08.2024 № 1124</a:t>
            </a:r>
            <a:br>
              <a:rPr lang="ru-RU" dirty="0"/>
            </a:br>
            <a:endParaRPr lang="ru-RU" dirty="0"/>
          </a:p>
        </p:txBody>
      </p:sp>
      <p:sp>
        <p:nvSpPr>
          <p:cNvPr id="3" name="Объект 2"/>
          <p:cNvSpPr>
            <a:spLocks noGrp="1"/>
          </p:cNvSpPr>
          <p:nvPr>
            <p:ph idx="1"/>
          </p:nvPr>
        </p:nvSpPr>
        <p:spPr/>
        <p:txBody>
          <a:bodyPr>
            <a:normAutofit fontScale="62500" lnSpcReduction="20000"/>
          </a:bodyPr>
          <a:lstStyle/>
          <a:p>
            <a:r>
              <a:rPr lang="ru-RU" dirty="0"/>
              <a:t> </a:t>
            </a:r>
          </a:p>
          <a:p>
            <a:r>
              <a:rPr lang="ru-RU" dirty="0"/>
              <a:t>23.08.2024 опубликовано постановление Правительства Российской Федерации от 22.08.2024 № 1124 (далее – постановление).</a:t>
            </a:r>
          </a:p>
          <a:p>
            <a:r>
              <a:rPr lang="ru-RU" dirty="0"/>
              <a:t>Постановление устанавливает, что головной исполнитель, исполнители и военные представительства государственного заказчика представляют в антимонопольный орган информацию обо всех фактах повышения цен на сырье, материалы и комплектующие для выполнения </a:t>
            </a:r>
            <a:r>
              <a:rPr lang="ru-RU" dirty="0" err="1"/>
              <a:t>гособоронзаказа</a:t>
            </a:r>
            <a:r>
              <a:rPr lang="ru-RU" dirty="0"/>
              <a:t>, в случае если установленная или предлагаемая цена более чем на пять процентов превышает цену, рассчитанную с применением индексов цен и индексов-дефляторов по видам экономической деятельности.</a:t>
            </a:r>
          </a:p>
          <a:p>
            <a:r>
              <a:rPr lang="ru-RU" dirty="0"/>
              <a:t>Кроме того, постановление устанавливает случаи, при которых данная информация не представляется в антимонопольный орган. </a:t>
            </a:r>
          </a:p>
          <a:p>
            <a:r>
              <a:rPr lang="ru-RU" dirty="0"/>
              <a:t>Постановление вступает в силу с 01.09.2024.</a:t>
            </a:r>
          </a:p>
          <a:p>
            <a:endParaRPr lang="ru-RU" dirty="0"/>
          </a:p>
        </p:txBody>
      </p:sp>
    </p:spTree>
    <p:extLst>
      <p:ext uri="{BB962C8B-B14F-4D97-AF65-F5344CB8AC3E}">
        <p14:creationId xmlns:p14="http://schemas.microsoft.com/office/powerpoint/2010/main" val="3129376013"/>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a:t>Опубликовано распоряжение Правительства Российской Федерации от 16.08.2024 № 2213-р</a:t>
            </a:r>
            <a:br>
              <a:rPr lang="ru-RU" dirty="0"/>
            </a:br>
            <a:endParaRPr lang="ru-RU" dirty="0"/>
          </a:p>
        </p:txBody>
      </p:sp>
      <p:sp>
        <p:nvSpPr>
          <p:cNvPr id="3" name="Объект 2"/>
          <p:cNvSpPr>
            <a:spLocks noGrp="1"/>
          </p:cNvSpPr>
          <p:nvPr>
            <p:ph idx="1"/>
          </p:nvPr>
        </p:nvSpPr>
        <p:spPr/>
        <p:txBody>
          <a:bodyPr>
            <a:normAutofit fontScale="92500" lnSpcReduction="20000"/>
          </a:bodyPr>
          <a:lstStyle/>
          <a:p>
            <a:r>
              <a:rPr lang="ru-RU" dirty="0"/>
              <a:t> </a:t>
            </a:r>
          </a:p>
          <a:p>
            <a:r>
              <a:rPr lang="ru-RU" dirty="0"/>
              <a:t>16.08.2024 опубликовано распоряжение Правительства Российской Федерации от 16.08.2024 № 2213-р.</a:t>
            </a:r>
          </a:p>
          <a:p>
            <a:r>
              <a:rPr lang="ru-RU" dirty="0"/>
              <a:t>Распоряжение признает утратившим силу распоряжение Правительства Российской Федерации от 03.06.2016 № 1135-р, утверждающее перечень уполномоченных банков в рамках Федерального закона от 29.12.2012 № 275-ФЗ «О государственном оборонном заказе».</a:t>
            </a:r>
          </a:p>
          <a:p>
            <a:r>
              <a:rPr lang="ru-RU" dirty="0"/>
              <a:t>Распоряжение вступает в силу с 01.01.2025.</a:t>
            </a:r>
          </a:p>
          <a:p>
            <a:endParaRPr lang="ru-RU" dirty="0"/>
          </a:p>
        </p:txBody>
      </p:sp>
    </p:spTree>
    <p:extLst>
      <p:ext uri="{BB962C8B-B14F-4D97-AF65-F5344CB8AC3E}">
        <p14:creationId xmlns:p14="http://schemas.microsoft.com/office/powerpoint/2010/main" val="2339175721"/>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a:t>Проверка электронного отчета об исполнении контракта по </a:t>
            </a:r>
            <a:r>
              <a:rPr lang="ru-RU" dirty="0" err="1"/>
              <a:t>гособоронзаказу</a:t>
            </a:r>
            <a:r>
              <a:rPr lang="ru-RU" dirty="0"/>
              <a:t>: пересмотрены контрольные соотношения</a:t>
            </a:r>
            <a:br>
              <a:rPr lang="ru-RU" dirty="0"/>
            </a:br>
            <a:endParaRPr lang="ru-RU" dirty="0"/>
          </a:p>
        </p:txBody>
      </p:sp>
      <p:sp>
        <p:nvSpPr>
          <p:cNvPr id="3" name="Объект 2"/>
          <p:cNvSpPr>
            <a:spLocks noGrp="1"/>
          </p:cNvSpPr>
          <p:nvPr>
            <p:ph idx="1"/>
          </p:nvPr>
        </p:nvSpPr>
        <p:spPr/>
        <p:txBody>
          <a:bodyPr>
            <a:normAutofit fontScale="62500" lnSpcReduction="20000"/>
          </a:bodyPr>
          <a:lstStyle/>
          <a:p>
            <a:r>
              <a:rPr lang="ru-RU" dirty="0"/>
              <a:t> </a:t>
            </a:r>
          </a:p>
          <a:p>
            <a:r>
              <a:rPr lang="ru-RU" dirty="0"/>
              <a:t>Приказ Министра обороны Российской Федерации от 5 июля 2024 г. №​ 391 “О внесении изменения в приложение №​ 3 к Составу и формату представления головным исполнителем, исполнителем информации, содержащейся в отчете об исполнении государственного контракта, контракта, предусмотренном Правилами ведения организациями, выполняющими государственный оборонный заказ, раздельного учета результатов финансово-хозяйственной деятельности, утвержденными постановлением Правительства Российской Федерации от 19 января 1998 г. №​ 47, и подлежащей передаче в единую информационную систему, содержащую информацию о расчетах по государственному оборонному заказу, определенным приказом Министра обороны Российской Федерации от...”</a:t>
            </a:r>
          </a:p>
          <a:p>
            <a:r>
              <a:rPr lang="ru-RU" dirty="0"/>
              <a:t>Зарегистрировано 9 Августа 2024 г. Регистрационный N 79083.</a:t>
            </a:r>
          </a:p>
          <a:p>
            <a:r>
              <a:rPr lang="ru-RU" dirty="0"/>
              <a:t>Уточнен состав контрольных соотношений для проверки электронного отчета об исполнении контракта по </a:t>
            </a:r>
            <a:r>
              <a:rPr lang="ru-RU" dirty="0" err="1"/>
              <a:t>гособоронзаказу</a:t>
            </a:r>
            <a:r>
              <a:rPr lang="ru-RU" dirty="0"/>
              <a:t>. При обнаружении критической ошибки отчет в ЕИС ГОЗ не загружается.</a:t>
            </a:r>
          </a:p>
        </p:txBody>
      </p:sp>
    </p:spTree>
    <p:extLst>
      <p:ext uri="{BB962C8B-B14F-4D97-AF65-F5344CB8AC3E}">
        <p14:creationId xmlns:p14="http://schemas.microsoft.com/office/powerpoint/2010/main" val="131703359"/>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err="1"/>
              <a:t>Гособоронзаказ</a:t>
            </a:r>
            <a:r>
              <a:rPr lang="ru-RU" dirty="0"/>
              <a:t>: предложен порядок информационного взаимодействия участников работ по каталогизации продукции для федеральных нужд</a:t>
            </a:r>
            <a:br>
              <a:rPr lang="ru-RU" dirty="0"/>
            </a:br>
            <a:endParaRPr lang="ru-RU" dirty="0"/>
          </a:p>
        </p:txBody>
      </p:sp>
      <p:sp>
        <p:nvSpPr>
          <p:cNvPr id="3" name="Объект 2"/>
          <p:cNvSpPr>
            <a:spLocks noGrp="1"/>
          </p:cNvSpPr>
          <p:nvPr>
            <p:ph idx="1"/>
          </p:nvPr>
        </p:nvSpPr>
        <p:spPr>
          <a:xfrm>
            <a:off x="467544" y="2548734"/>
            <a:ext cx="8229600" cy="4325112"/>
          </a:xfrm>
        </p:spPr>
        <p:txBody>
          <a:bodyPr>
            <a:normAutofit fontScale="55000" lnSpcReduction="20000"/>
          </a:bodyPr>
          <a:lstStyle/>
          <a:p>
            <a:r>
              <a:rPr lang="ru-RU" dirty="0"/>
              <a:t> </a:t>
            </a:r>
          </a:p>
          <a:p>
            <a:r>
              <a:rPr lang="ru-RU" dirty="0"/>
              <a:t>Проект Приказа Министерства промышленности и торговли Российской Федерации "Об утверждении порядка информационного взаимодействия участников работ по каталогизации и требований к информационным технологиям, обеспечивающим формирование, ведение и поддержание федерального каталога продукции для федеральных нужд в актуальном состоянии" (подготовлен </a:t>
            </a:r>
            <a:r>
              <a:rPr lang="ru-RU" dirty="0" err="1"/>
              <a:t>Минпромторгом</a:t>
            </a:r>
            <a:r>
              <a:rPr lang="ru-RU" dirty="0"/>
              <a:t> России 06.08.2024)</a:t>
            </a:r>
          </a:p>
          <a:p>
            <a:r>
              <a:rPr lang="ru-RU" dirty="0"/>
              <a:t>В Закон о </a:t>
            </a:r>
            <a:r>
              <a:rPr lang="ru-RU" dirty="0" err="1"/>
              <a:t>гособоронзаказе</a:t>
            </a:r>
            <a:r>
              <a:rPr lang="ru-RU" dirty="0"/>
              <a:t> были внесены поправки, предусматривающие создание федеральной системы каталогизации продукции для федеральных нужд. Она предназначена для информационного обеспечения </a:t>
            </a:r>
            <a:r>
              <a:rPr lang="ru-RU" dirty="0" err="1"/>
              <a:t>госзаказчиков</a:t>
            </a:r>
            <a:r>
              <a:rPr lang="ru-RU" dirty="0"/>
              <a:t> и исполнителей в отношении технических и качественных характеристик, условий эксплуатации предметов снабжения, их разработчиков, изготовителей и поставщиков при формировании, размещении и выполнении </a:t>
            </a:r>
            <a:r>
              <a:rPr lang="ru-RU" dirty="0" err="1"/>
              <a:t>гособоронзаказа</a:t>
            </a:r>
            <a:r>
              <a:rPr lang="ru-RU" dirty="0"/>
              <a:t>.</a:t>
            </a:r>
          </a:p>
          <a:p>
            <a:r>
              <a:rPr lang="ru-RU" dirty="0" err="1"/>
              <a:t>Минпромторг</a:t>
            </a:r>
            <a:r>
              <a:rPr lang="ru-RU" dirty="0"/>
              <a:t> установит порядок информационного взаимодействия участников работ по каталогизации, а также требования к информационным технологиям, обеспечивающим формирование, ведение и поддержание каталога в актуальном состоянии.</a:t>
            </a:r>
          </a:p>
          <a:p>
            <a:endParaRPr lang="ru-RU" dirty="0"/>
          </a:p>
        </p:txBody>
      </p:sp>
    </p:spTree>
    <p:extLst>
      <p:ext uri="{BB962C8B-B14F-4D97-AF65-F5344CB8AC3E}">
        <p14:creationId xmlns:p14="http://schemas.microsoft.com/office/powerpoint/2010/main" val="3620511006"/>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2000" dirty="0"/>
              <a:t>Отсутствие у контрагентов лицензий на выполнение работ, связанных с использованием сведений, составляющих государственную тайну, свидетельствует о том, что они не могли выполнять функции субподрядных организаций при выполнении таких работ, и налогоплательщик не вправе учесть сделки с ними для целей налогообложения</a:t>
            </a:r>
            <a:br>
              <a:rPr lang="ru-RU" sz="2000" dirty="0"/>
            </a:br>
            <a:endParaRPr lang="ru-RU" sz="2000" dirty="0"/>
          </a:p>
        </p:txBody>
      </p:sp>
      <p:sp>
        <p:nvSpPr>
          <p:cNvPr id="3" name="Объект 2"/>
          <p:cNvSpPr>
            <a:spLocks noGrp="1"/>
          </p:cNvSpPr>
          <p:nvPr>
            <p:ph idx="1"/>
          </p:nvPr>
        </p:nvSpPr>
        <p:spPr/>
        <p:txBody>
          <a:bodyPr>
            <a:normAutofit fontScale="55000" lnSpcReduction="20000"/>
          </a:bodyPr>
          <a:lstStyle/>
          <a:p>
            <a:r>
              <a:rPr lang="ru-RU" dirty="0"/>
              <a:t> </a:t>
            </a:r>
          </a:p>
          <a:p>
            <a:r>
              <a:rPr lang="ru-RU" dirty="0"/>
              <a:t>Постановление Арбитражного суда Московского округа от 31 мая 2024 г. N Ф05-8474/24 по делу N А40-131283/2023</a:t>
            </a:r>
          </a:p>
          <a:p>
            <a:r>
              <a:rPr lang="ru-RU" dirty="0"/>
              <a:t> </a:t>
            </a:r>
          </a:p>
          <a:p>
            <a:r>
              <a:rPr lang="ru-RU" dirty="0"/>
              <a:t>По мнению налогового органа, налогоплательщик умышленно исказил сведения о фактах хозяйственной жизни, об объектах налогообложения по сделкам со спорными контрагентами при фактическом отсутствии выполнения ими работ.</a:t>
            </a:r>
          </a:p>
          <a:p>
            <a:r>
              <a:rPr lang="ru-RU" dirty="0"/>
              <a:t>Суд, исследовав обстоятельства дела, согласился с позицией налогового органа.</a:t>
            </a:r>
          </a:p>
          <a:p>
            <a:r>
              <a:rPr lang="ru-RU" dirty="0"/>
              <a:t>Налогоплательщик имел лицензию ФСБ на выполнение работ, связанных с использованием сведений, составляющих государственную тайну; свидетельство о допуске к определенному виду работ, которые оказывают влияние на безопасность объектов капитального строительства.</a:t>
            </a:r>
          </a:p>
          <a:p>
            <a:r>
              <a:rPr lang="ru-RU" dirty="0"/>
              <a:t>При этом таких лицензий спорные контрагенты не имели, следовательно, не могли выполнять функции субподрядных организаций при выполнении работ, связанных с использованием сведений, составляющих государственную тайну.</a:t>
            </a:r>
          </a:p>
          <a:p>
            <a:r>
              <a:rPr lang="ru-RU" dirty="0"/>
              <a:t>Суд пришел к выводу, что инспекция доказала факт создания налогоплательщиком противоправной схемы с участием "технических" компаний, направленной на завышение расходов по налогу на прибыль и вычетов по НДС.</a:t>
            </a:r>
          </a:p>
          <a:p>
            <a:endParaRPr lang="ru-RU" dirty="0"/>
          </a:p>
        </p:txBody>
      </p:sp>
    </p:spTree>
    <p:extLst>
      <p:ext uri="{BB962C8B-B14F-4D97-AF65-F5344CB8AC3E}">
        <p14:creationId xmlns:p14="http://schemas.microsoft.com/office/powerpoint/2010/main" val="3476758749"/>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a:t>Особенности </a:t>
            </a:r>
            <a:r>
              <a:rPr lang="ru-RU" dirty="0" err="1"/>
              <a:t>госэкспертизы</a:t>
            </a:r>
            <a:r>
              <a:rPr lang="ru-RU" dirty="0"/>
              <a:t> проектной документации распространены на объекты </a:t>
            </a:r>
            <a:r>
              <a:rPr lang="ru-RU" dirty="0" err="1"/>
              <a:t>госохраны</a:t>
            </a:r>
            <a:r>
              <a:rPr lang="ru-RU" dirty="0"/>
              <a:t/>
            </a:r>
            <a:br>
              <a:rPr lang="ru-RU" dirty="0"/>
            </a:br>
            <a:endParaRPr lang="ru-RU" dirty="0"/>
          </a:p>
        </p:txBody>
      </p:sp>
      <p:sp>
        <p:nvSpPr>
          <p:cNvPr id="3" name="Объект 2"/>
          <p:cNvSpPr>
            <a:spLocks noGrp="1"/>
          </p:cNvSpPr>
          <p:nvPr>
            <p:ph idx="1"/>
          </p:nvPr>
        </p:nvSpPr>
        <p:spPr/>
        <p:txBody>
          <a:bodyPr>
            <a:normAutofit fontScale="85000" lnSpcReduction="20000"/>
          </a:bodyPr>
          <a:lstStyle/>
          <a:p>
            <a:r>
              <a:rPr lang="ru-RU" dirty="0"/>
              <a:t> </a:t>
            </a:r>
          </a:p>
          <a:p>
            <a:r>
              <a:rPr lang="ru-RU" dirty="0"/>
              <a:t>Постановление Правительства Российской Федерации от 18 июля 2024 г. №​ 983 “О внесении изменений в постановление Правительства Российской Федерации от 15 февраля 2023​ г. N​ 223” (документ не вступил в силу)</a:t>
            </a:r>
          </a:p>
          <a:p>
            <a:r>
              <a:rPr lang="ru-RU" dirty="0"/>
              <a:t>На здания и сооружения для обеспечения деятельности объектов </a:t>
            </a:r>
            <a:r>
              <a:rPr lang="ru-RU" dirty="0" err="1"/>
              <a:t>госохраны</a:t>
            </a:r>
            <a:r>
              <a:rPr lang="ru-RU" dirty="0"/>
              <a:t> распространены особенности </a:t>
            </a:r>
            <a:r>
              <a:rPr lang="ru-RU" dirty="0" err="1"/>
              <a:t>госэкспертизы</a:t>
            </a:r>
            <a:r>
              <a:rPr lang="ru-RU" dirty="0"/>
              <a:t> проектной документации объектов капстроительства для обеспечения обороноспособности и безопасности государства, а также выдачи разрешений на их строительство и ввод в эксплуатацию.</a:t>
            </a:r>
          </a:p>
          <a:p>
            <a:endParaRPr lang="ru-RU" dirty="0"/>
          </a:p>
        </p:txBody>
      </p:sp>
    </p:spTree>
    <p:extLst>
      <p:ext uri="{BB962C8B-B14F-4D97-AF65-F5344CB8AC3E}">
        <p14:creationId xmlns:p14="http://schemas.microsoft.com/office/powerpoint/2010/main" val="947062714"/>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2800" dirty="0"/>
              <a:t>В антимонопольный орган не будет направляться информация о </a:t>
            </a:r>
            <a:r>
              <a:rPr lang="ru-RU" sz="2800" dirty="0" err="1"/>
              <a:t>несубъективном</a:t>
            </a:r>
            <a:r>
              <a:rPr lang="ru-RU" sz="2800" dirty="0"/>
              <a:t> повышении цен при выполнении </a:t>
            </a:r>
            <a:r>
              <a:rPr lang="ru-RU" sz="2800" dirty="0" err="1"/>
              <a:t>гособоронзаказа</a:t>
            </a:r>
            <a:r>
              <a:rPr lang="ru-RU" sz="2800" dirty="0"/>
              <a:t/>
            </a:r>
            <a:br>
              <a:rPr lang="ru-RU" sz="2800" dirty="0"/>
            </a:br>
            <a:endParaRPr lang="ru-RU" sz="2800" dirty="0"/>
          </a:p>
        </p:txBody>
      </p:sp>
      <p:sp>
        <p:nvSpPr>
          <p:cNvPr id="3" name="Объект 2"/>
          <p:cNvSpPr>
            <a:spLocks noGrp="1"/>
          </p:cNvSpPr>
          <p:nvPr>
            <p:ph idx="1"/>
          </p:nvPr>
        </p:nvSpPr>
        <p:spPr/>
        <p:txBody>
          <a:bodyPr>
            <a:normAutofit fontScale="85000" lnSpcReduction="20000"/>
          </a:bodyPr>
          <a:lstStyle/>
          <a:p>
            <a:r>
              <a:rPr lang="ru-RU" dirty="0" smtClean="0"/>
              <a:t>Федеральный </a:t>
            </a:r>
            <a:r>
              <a:rPr lang="ru-RU" dirty="0"/>
              <a:t>закон от 22 июля 2024​ г. №​ 199-ФЗ “О внесении изменения в статью 14 Федерального закона «О государственном оборонном заказе» (документ не вступил в силу)</a:t>
            </a:r>
            <a:br>
              <a:rPr lang="ru-RU" dirty="0"/>
            </a:br>
            <a:r>
              <a:rPr lang="ru-RU" dirty="0"/>
              <a:t>Правительство установит случаи направления в антимонопольный орган информации о повышении поставщиками, исполнителями и подрядчиками цен на сырье, материалы, комплектующие, работы и услуги, необходимые для выполнения </a:t>
            </a:r>
            <a:r>
              <a:rPr lang="ru-RU" dirty="0" err="1"/>
              <a:t>гособоронзаказа</a:t>
            </a:r>
            <a:r>
              <a:rPr lang="ru-RU" dirty="0"/>
              <a:t>. К таким случаям не относится повышение цен, не обусловленное недобросовестным поведением доминирующего субъекта.</a:t>
            </a:r>
            <a:br>
              <a:rPr lang="ru-RU" dirty="0"/>
            </a:br>
            <a:r>
              <a:rPr lang="ru-RU" dirty="0"/>
              <a:t>Закон вступает в силу с 1​ сентября 2024​ г.</a:t>
            </a:r>
          </a:p>
          <a:p>
            <a:endParaRPr lang="ru-RU" dirty="0"/>
          </a:p>
        </p:txBody>
      </p:sp>
    </p:spTree>
    <p:extLst>
      <p:ext uri="{BB962C8B-B14F-4D97-AF65-F5344CB8AC3E}">
        <p14:creationId xmlns:p14="http://schemas.microsoft.com/office/powerpoint/2010/main" val="1056827100"/>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a:t>Расширены полномочия ФАС по госконтролю в сфере </a:t>
            </a:r>
            <a:r>
              <a:rPr lang="ru-RU" dirty="0" err="1"/>
              <a:t>гособоронзаказа</a:t>
            </a:r>
            <a:r>
              <a:rPr lang="ru-RU" dirty="0"/>
              <a:t/>
            </a:r>
            <a:br>
              <a:rPr lang="ru-RU" dirty="0"/>
            </a:br>
            <a:endParaRPr lang="ru-RU" dirty="0"/>
          </a:p>
        </p:txBody>
      </p:sp>
      <p:sp>
        <p:nvSpPr>
          <p:cNvPr id="3" name="Объект 2"/>
          <p:cNvSpPr>
            <a:spLocks noGrp="1"/>
          </p:cNvSpPr>
          <p:nvPr>
            <p:ph idx="1"/>
          </p:nvPr>
        </p:nvSpPr>
        <p:spPr/>
        <p:txBody>
          <a:bodyPr>
            <a:normAutofit fontScale="85000" lnSpcReduction="20000"/>
          </a:bodyPr>
          <a:lstStyle/>
          <a:p>
            <a:r>
              <a:rPr lang="ru-RU" dirty="0" smtClean="0"/>
              <a:t>Федеральный </a:t>
            </a:r>
            <a:r>
              <a:rPr lang="ru-RU" dirty="0"/>
              <a:t>закон от 22 июля 2024​ г. №​ 200-ФЗ “О внесении изменения в статью 15.9-1 Федерального закона «О государственном оборонном заказе» (документ не вступил в силу)</a:t>
            </a:r>
            <a:br>
              <a:rPr lang="ru-RU" dirty="0"/>
            </a:br>
            <a:r>
              <a:rPr lang="ru-RU" dirty="0"/>
              <a:t>Приняты поправки к Закону о </a:t>
            </a:r>
            <a:r>
              <a:rPr lang="ru-RU" dirty="0" err="1"/>
              <a:t>гособоронзаказе</a:t>
            </a:r>
            <a:r>
              <a:rPr lang="ru-RU" dirty="0"/>
              <a:t>.</a:t>
            </a:r>
            <a:br>
              <a:rPr lang="ru-RU" dirty="0"/>
            </a:br>
            <a:r>
              <a:rPr lang="ru-RU" dirty="0"/>
              <a:t>ФАС будет выдавать требование о прекращении действий (бездействия), которые содержат признаки нарушения законодательства в сфере </a:t>
            </a:r>
            <a:r>
              <a:rPr lang="ru-RU" dirty="0" err="1"/>
              <a:t>гособоронзаказа</a:t>
            </a:r>
            <a:r>
              <a:rPr lang="ru-RU" dirty="0"/>
              <a:t>, в случае непредставления предложения о цене, информации о затратах по исполненным </a:t>
            </a:r>
            <a:r>
              <a:rPr lang="ru-RU" dirty="0" err="1"/>
              <a:t>госконтрактам</a:t>
            </a:r>
            <a:r>
              <a:rPr lang="ru-RU" dirty="0"/>
              <a:t>, контрактам, а также сведений, необходимых для изменения цены </a:t>
            </a:r>
            <a:r>
              <a:rPr lang="ru-RU" dirty="0" err="1"/>
              <a:t>госконтракта</a:t>
            </a:r>
            <a:r>
              <a:rPr lang="ru-RU" dirty="0"/>
              <a:t>.</a:t>
            </a:r>
            <a:br>
              <a:rPr lang="ru-RU" dirty="0"/>
            </a:br>
            <a:endParaRPr lang="ru-RU" dirty="0"/>
          </a:p>
          <a:p>
            <a:endParaRPr lang="ru-RU" dirty="0"/>
          </a:p>
        </p:txBody>
      </p:sp>
    </p:spTree>
    <p:extLst>
      <p:ext uri="{BB962C8B-B14F-4D97-AF65-F5344CB8AC3E}">
        <p14:creationId xmlns:p14="http://schemas.microsoft.com/office/powerpoint/2010/main" val="3906698390"/>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pPr algn="ctr"/>
            <a:r>
              <a:rPr lang="ru-RU" b="1" u="sng" dirty="0"/>
              <a:t>Изменился порядок расчета затрат, включаемых в цену на продукцию по </a:t>
            </a:r>
            <a:r>
              <a:rPr lang="ru-RU" b="1" u="sng" dirty="0" err="1"/>
              <a:t>гособоронзаказу</a:t>
            </a:r>
            <a:r>
              <a:rPr lang="ru-RU" b="1" dirty="0"/>
              <a:t/>
            </a:r>
            <a:br>
              <a:rPr lang="ru-RU" b="1" dirty="0"/>
            </a:br>
            <a:endParaRPr lang="ru-RU" dirty="0"/>
          </a:p>
        </p:txBody>
      </p:sp>
      <p:sp>
        <p:nvSpPr>
          <p:cNvPr id="5" name="Объект 4"/>
          <p:cNvSpPr>
            <a:spLocks noGrp="1"/>
          </p:cNvSpPr>
          <p:nvPr>
            <p:ph idx="1"/>
          </p:nvPr>
        </p:nvSpPr>
        <p:spPr/>
        <p:txBody>
          <a:bodyPr>
            <a:normAutofit fontScale="85000" lnSpcReduction="20000"/>
          </a:bodyPr>
          <a:lstStyle/>
          <a:p>
            <a:r>
              <a:rPr lang="ru-RU" dirty="0"/>
              <a:t>Приказ Министерства промышленности и торговли Российской Федерации от 17 мая 2024 г. № 2141 "О внесении изменений в приказ Министерства промышленности и торговли Российской Федерации от 8 февраля 2019 г. № 334" (документ не вступил в силу)</a:t>
            </a:r>
          </a:p>
          <a:p>
            <a:r>
              <a:rPr lang="ru-RU" dirty="0"/>
              <a:t>Зарегистрировано 12 Июля 2024 г. Регистрационный N 78810.</a:t>
            </a:r>
          </a:p>
          <a:p>
            <a:r>
              <a:rPr lang="ru-RU" dirty="0"/>
              <a:t>Скорректирован порядок определения затрат, включаемых в цену на продукцию по </a:t>
            </a:r>
            <a:r>
              <a:rPr lang="ru-RU" dirty="0" err="1"/>
              <a:t>гособоронзаказу</a:t>
            </a:r>
            <a:r>
              <a:rPr lang="ru-RU" dirty="0"/>
              <a:t>. Изменения касаются затрат на оплату труда, ряда специальных затрат. Уточнены характеристики некоторых общепроизводственных затрат.</a:t>
            </a:r>
          </a:p>
          <a:p>
            <a:endParaRPr lang="ru-RU" dirty="0"/>
          </a:p>
        </p:txBody>
      </p:sp>
    </p:spTree>
    <p:extLst>
      <p:ext uri="{BB962C8B-B14F-4D97-AF65-F5344CB8AC3E}">
        <p14:creationId xmlns:p14="http://schemas.microsoft.com/office/powerpoint/2010/main" val="413835261"/>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67544" y="692696"/>
            <a:ext cx="8229600" cy="1066800"/>
          </a:xfrm>
        </p:spPr>
        <p:txBody>
          <a:bodyPr>
            <a:normAutofit fontScale="90000"/>
          </a:bodyPr>
          <a:lstStyle/>
          <a:p>
            <a:pPr algn="ctr"/>
            <a:r>
              <a:rPr lang="ru-RU" sz="2400" b="1" u="sng" dirty="0">
                <a:solidFill>
                  <a:srgbClr val="000000"/>
                </a:solidFill>
                <a:latin typeface="arial"/>
              </a:rPr>
              <a:t>Для головных исполнителей поставок продукции по </a:t>
            </a:r>
            <a:r>
              <a:rPr lang="ru-RU" sz="2400" b="1" u="sng" dirty="0" err="1">
                <a:solidFill>
                  <a:srgbClr val="000000"/>
                </a:solidFill>
                <a:latin typeface="arial"/>
              </a:rPr>
              <a:t>гособоронзаказу</a:t>
            </a:r>
            <a:r>
              <a:rPr lang="ru-RU" sz="2400" b="1" u="sng" dirty="0">
                <a:solidFill>
                  <a:srgbClr val="000000"/>
                </a:solidFill>
                <a:latin typeface="arial"/>
              </a:rPr>
              <a:t> временно отменено представление отдельных сведений</a:t>
            </a:r>
            <a:r>
              <a:rPr lang="ru-RU" sz="2400" b="1" dirty="0">
                <a:solidFill>
                  <a:srgbClr val="000000"/>
                </a:solidFill>
                <a:latin typeface="arial"/>
              </a:rPr>
              <a:t/>
            </a:r>
            <a:br>
              <a:rPr lang="ru-RU" sz="2400" b="1" dirty="0">
                <a:solidFill>
                  <a:srgbClr val="000000"/>
                </a:solidFill>
                <a:latin typeface="arial"/>
              </a:rPr>
            </a:br>
            <a:endParaRPr lang="ru-RU" sz="2400" dirty="0"/>
          </a:p>
        </p:txBody>
      </p:sp>
      <p:graphicFrame>
        <p:nvGraphicFramePr>
          <p:cNvPr id="6" name="Объект 5"/>
          <p:cNvGraphicFramePr>
            <a:graphicFrameLocks noGrp="1"/>
          </p:cNvGraphicFramePr>
          <p:nvPr>
            <p:ph idx="1"/>
            <p:extLst>
              <p:ext uri="{D42A27DB-BD31-4B8C-83A1-F6EECF244321}">
                <p14:modId xmlns:p14="http://schemas.microsoft.com/office/powerpoint/2010/main" val="1020350017"/>
              </p:ext>
            </p:extLst>
          </p:nvPr>
        </p:nvGraphicFramePr>
        <p:xfrm>
          <a:off x="-4031" y="1700808"/>
          <a:ext cx="9144000" cy="5013175"/>
        </p:xfrm>
        <a:graphic>
          <a:graphicData uri="http://schemas.openxmlformats.org/drawingml/2006/table">
            <a:tbl>
              <a:tblPr/>
              <a:tblGrid>
                <a:gridCol w="9144000"/>
              </a:tblGrid>
              <a:tr h="5013175">
                <a:tc>
                  <a:txBody>
                    <a:bodyPr/>
                    <a:lstStyle/>
                    <a:p>
                      <a:pPr latinLnBrk="0"/>
                      <a:r>
                        <a:rPr lang="ru-RU" sz="2000" u="none" strike="noStrike" dirty="0">
                          <a:solidFill>
                            <a:srgbClr val="004FD3"/>
                          </a:solidFill>
                          <a:effectLst/>
                          <a:latin typeface="arial"/>
                        </a:rPr>
                        <a:t>Постановление Правительства Российской Федерации от 26 июня 2024 г. № 859 “О внесении изменения в постановление Правительства Российской Федерации от 2 декабря 2021 г. N 2179” (документ не вступил в силу)</a:t>
                      </a:r>
                      <a:endParaRPr lang="ru-RU" sz="2000" dirty="0">
                        <a:effectLst/>
                        <a:latin typeface="arial"/>
                      </a:endParaRPr>
                    </a:p>
                    <a:p>
                      <a:pPr latinLnBrk="0"/>
                      <a:r>
                        <a:rPr lang="ru-RU" sz="2000" dirty="0">
                          <a:solidFill>
                            <a:srgbClr val="000000"/>
                          </a:solidFill>
                          <a:effectLst/>
                          <a:latin typeface="arial"/>
                        </a:rPr>
                        <a:t>Скорректирована методика расчета суммы увеличения цен государственных контрактов, действующих в 2020 - 2021 гг., в связи с ростом включаемых в себестоимость продукции затрат на металлы, превышающих установленные индексы цен (индексы-дефляторы), и пересмотра цен таких </a:t>
                      </a:r>
                      <a:r>
                        <a:rPr lang="ru-RU" sz="2000" dirty="0" err="1">
                          <a:solidFill>
                            <a:srgbClr val="000000"/>
                          </a:solidFill>
                          <a:effectLst/>
                          <a:latin typeface="arial"/>
                        </a:rPr>
                        <a:t>госконтрактов</a:t>
                      </a:r>
                      <a:r>
                        <a:rPr lang="ru-RU" sz="2000" dirty="0">
                          <a:solidFill>
                            <a:srgbClr val="000000"/>
                          </a:solidFill>
                          <a:effectLst/>
                          <a:latin typeface="arial"/>
                        </a:rPr>
                        <a:t>.</a:t>
                      </a:r>
                      <a:br>
                        <a:rPr lang="ru-RU" sz="2000" dirty="0">
                          <a:solidFill>
                            <a:srgbClr val="000000"/>
                          </a:solidFill>
                          <a:effectLst/>
                          <a:latin typeface="arial"/>
                        </a:rPr>
                      </a:br>
                      <a:r>
                        <a:rPr lang="ru-RU" sz="2000" dirty="0">
                          <a:solidFill>
                            <a:srgbClr val="000000"/>
                          </a:solidFill>
                          <a:effectLst/>
                          <a:latin typeface="arial"/>
                        </a:rPr>
                        <a:t>Для расчета организация - головной исполнитель поставок продукции по </a:t>
                      </a:r>
                      <a:r>
                        <a:rPr lang="ru-RU" sz="2000" dirty="0" err="1">
                          <a:solidFill>
                            <a:srgbClr val="000000"/>
                          </a:solidFill>
                          <a:effectLst/>
                          <a:latin typeface="arial"/>
                        </a:rPr>
                        <a:t>гособоронзаказу</a:t>
                      </a:r>
                      <a:r>
                        <a:rPr lang="ru-RU" sz="2000" dirty="0">
                          <a:solidFill>
                            <a:srgbClr val="000000"/>
                          </a:solidFill>
                          <a:effectLst/>
                          <a:latin typeface="arial"/>
                        </a:rPr>
                        <a:t> вправе представить </a:t>
                      </a:r>
                      <a:r>
                        <a:rPr lang="ru-RU" sz="2000" dirty="0" err="1">
                          <a:solidFill>
                            <a:srgbClr val="000000"/>
                          </a:solidFill>
                          <a:effectLst/>
                          <a:latin typeface="arial"/>
                        </a:rPr>
                        <a:t>госзаказчику</a:t>
                      </a:r>
                      <a:r>
                        <a:rPr lang="ru-RU" sz="2000" dirty="0">
                          <a:solidFill>
                            <a:srgbClr val="000000"/>
                          </a:solidFill>
                          <a:effectLst/>
                          <a:latin typeface="arial"/>
                        </a:rPr>
                        <a:t> подтвержденные военным представительством Минобороны или иного </a:t>
                      </a:r>
                      <a:r>
                        <a:rPr lang="ru-RU" sz="2000" dirty="0" err="1">
                          <a:solidFill>
                            <a:srgbClr val="000000"/>
                          </a:solidFill>
                          <a:effectLst/>
                          <a:latin typeface="arial"/>
                        </a:rPr>
                        <a:t>госзаказчика</a:t>
                      </a:r>
                      <a:r>
                        <a:rPr lang="ru-RU" sz="2000" dirty="0">
                          <a:solidFill>
                            <a:srgbClr val="000000"/>
                          </a:solidFill>
                          <a:effectLst/>
                          <a:latin typeface="arial"/>
                        </a:rPr>
                        <a:t>, уполномоченным осуществлять свою деятельность в организации, сведения (с учетом затрат кооперации) по </a:t>
                      </a:r>
                      <a:r>
                        <a:rPr lang="ru-RU" sz="2000" dirty="0" err="1">
                          <a:solidFill>
                            <a:srgbClr val="000000"/>
                          </a:solidFill>
                          <a:effectLst/>
                          <a:latin typeface="arial"/>
                        </a:rPr>
                        <a:t>госконтрактам</a:t>
                      </a:r>
                      <a:r>
                        <a:rPr lang="ru-RU" sz="2000" dirty="0">
                          <a:solidFill>
                            <a:srgbClr val="000000"/>
                          </a:solidFill>
                          <a:effectLst/>
                          <a:latin typeface="arial"/>
                        </a:rPr>
                        <a:t>, по которым предполагается увеличение цен. Установлено, что с 1 июля 2024 г. по 31 декабря 2026 г. такие сведения не представляются.</a:t>
                      </a:r>
                    </a:p>
                  </a:txBody>
                  <a:tcPr marL="114498" marR="54959" marT="68699" marB="0" anchor="ctr">
                    <a:lnL>
                      <a:noFill/>
                    </a:lnL>
                    <a:lnR>
                      <a:noFill/>
                    </a:lnR>
                    <a:lnT>
                      <a:noFill/>
                    </a:lnT>
                    <a:lnB>
                      <a:noFill/>
                    </a:lnB>
                    <a:solidFill>
                      <a:srgbClr val="FFFFFF"/>
                    </a:solidFill>
                  </a:tcPr>
                </a:tc>
              </a:tr>
            </a:tbl>
          </a:graphicData>
        </a:graphic>
      </p:graphicFrame>
    </p:spTree>
    <p:extLst>
      <p:ext uri="{BB962C8B-B14F-4D97-AF65-F5344CB8AC3E}">
        <p14:creationId xmlns:p14="http://schemas.microsoft.com/office/powerpoint/2010/main" val="2158590442"/>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u="sng" dirty="0"/>
              <a:t>Усилен контроль за контрактами по </a:t>
            </a:r>
            <a:r>
              <a:rPr lang="ru-RU" b="1" u="sng" dirty="0" err="1"/>
              <a:t>гособоронзаказу</a:t>
            </a:r>
            <a:r>
              <a:rPr lang="ru-RU" b="1" dirty="0"/>
              <a:t/>
            </a:r>
            <a:br>
              <a:rPr lang="ru-RU" b="1" dirty="0"/>
            </a:br>
            <a:endParaRPr lang="ru-RU" dirty="0"/>
          </a:p>
        </p:txBody>
      </p:sp>
      <p:sp>
        <p:nvSpPr>
          <p:cNvPr id="3" name="Объект 2"/>
          <p:cNvSpPr>
            <a:spLocks noGrp="1"/>
          </p:cNvSpPr>
          <p:nvPr>
            <p:ph idx="1"/>
          </p:nvPr>
        </p:nvSpPr>
        <p:spPr/>
        <p:txBody>
          <a:bodyPr>
            <a:normAutofit fontScale="47500" lnSpcReduction="20000"/>
          </a:bodyPr>
          <a:lstStyle/>
          <a:p>
            <a:r>
              <a:rPr lang="ru-RU" dirty="0"/>
              <a:t>Постановление Правительства Российской Федерации от 29 июня 2024 г. № 888 “О внесении изменений в некоторые акты Правительства Российской Федерации по вопросам осуществления закупок товаров, работ, услуг для обеспечения государственных и муниципальных нужд”</a:t>
            </a:r>
          </a:p>
          <a:p>
            <a:r>
              <a:rPr lang="ru-RU" dirty="0"/>
              <a:t>Скорректирован порядок ведения реестра контрактов, содержащего </a:t>
            </a:r>
            <a:r>
              <a:rPr lang="ru-RU" dirty="0" err="1"/>
              <a:t>гостайну</a:t>
            </a:r>
            <a:r>
              <a:rPr lang="ru-RU" dirty="0"/>
              <a:t>. До конца 2024 г. Минобороны при направлении сведений о заключении, изменении, исполнении и расторжении контракта по </a:t>
            </a:r>
            <a:r>
              <a:rPr lang="ru-RU" dirty="0" err="1"/>
              <a:t>гособоронзаказу</a:t>
            </a:r>
            <a:r>
              <a:rPr lang="ru-RU" dirty="0"/>
              <a:t> направляет в Федеральное казначейство дополнительные сведения, в том числе о планируемой и фактической датах перевода в фиксированную цену других видов цен на продукцию по </a:t>
            </a:r>
            <a:r>
              <a:rPr lang="ru-RU" dirty="0" err="1"/>
              <a:t>гособоронзаказу</a:t>
            </a:r>
            <a:r>
              <a:rPr lang="ru-RU" dirty="0"/>
              <a:t>.</a:t>
            </a:r>
            <a:br>
              <a:rPr lang="ru-RU" dirty="0"/>
            </a:br>
            <a:r>
              <a:rPr lang="ru-RU" dirty="0"/>
              <a:t>Установлены правила определения цены за единицу товара, работы и услуги в проекте цифрового контракта - до 11 цифр после запятой. На 1 января 2026 г. перенесен срок вступления в силу нормы об описании объекта закупки, предметом которой является выполнение строительных работ, в соответствии со сметой при включении сведений в реестр контрактов.</a:t>
            </a:r>
            <a:br>
              <a:rPr lang="ru-RU" dirty="0"/>
            </a:br>
            <a:r>
              <a:rPr lang="ru-RU" dirty="0"/>
              <a:t>До 1 января 2025 г. приостановлены проверки на соответствие кода вида расходов предмету контракта и наименованию объекта закупки, а также на </a:t>
            </a:r>
            <a:r>
              <a:rPr lang="ru-RU" dirty="0" err="1"/>
              <a:t>непревышение</a:t>
            </a:r>
            <a:r>
              <a:rPr lang="ru-RU" dirty="0"/>
              <a:t> предельных размеров аванса в отношении проектов цифровых контрактов с единственным поставщиком и проектов соглашений об изменении их условий.</a:t>
            </a:r>
            <a:br>
              <a:rPr lang="ru-RU" dirty="0"/>
            </a:br>
            <a:r>
              <a:rPr lang="ru-RU" dirty="0"/>
              <a:t>Установлены особенности контроля закупочных документов при проведении закупок по результатам закрытых способов определения поставщика.</a:t>
            </a:r>
            <a:br>
              <a:rPr lang="ru-RU" dirty="0"/>
            </a:br>
            <a:r>
              <a:rPr lang="ru-RU" dirty="0"/>
              <a:t>Уточнен перечень госорганов, имеющих право на доступ к информации и документам, не размещаемым на сайте ЕИС в сфере закупок, и к аналитической информации, сформированной с учетом указанных сведений.</a:t>
            </a:r>
            <a:br>
              <a:rPr lang="ru-RU" dirty="0"/>
            </a:br>
            <a:r>
              <a:rPr lang="ru-RU" dirty="0"/>
              <a:t>Некоторые положения вступают в силу с 1 января 2025 г.</a:t>
            </a:r>
          </a:p>
          <a:p>
            <a:endParaRPr lang="ru-RU" dirty="0"/>
          </a:p>
        </p:txBody>
      </p:sp>
    </p:spTree>
    <p:extLst>
      <p:ext uri="{BB962C8B-B14F-4D97-AF65-F5344CB8AC3E}">
        <p14:creationId xmlns:p14="http://schemas.microsoft.com/office/powerpoint/2010/main" val="3444961679"/>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Autofit/>
          </a:bodyPr>
          <a:lstStyle/>
          <a:p>
            <a:pPr algn="ctr"/>
            <a:r>
              <a:rPr lang="ru-RU" sz="2400" b="1" u="sng" dirty="0" err="1"/>
              <a:t>Гособоронзаказ</a:t>
            </a:r>
            <a:r>
              <a:rPr lang="ru-RU" sz="2400" b="1" u="sng" dirty="0"/>
              <a:t>: лицу, проинформировавшему о повышении цен, сообщат об установлении факта нарушения антимонопольного законодательства</a:t>
            </a:r>
            <a:r>
              <a:rPr lang="ru-RU" sz="2400" b="1" dirty="0"/>
              <a:t/>
            </a:r>
            <a:br>
              <a:rPr lang="ru-RU" sz="2400" b="1" dirty="0"/>
            </a:br>
            <a:endParaRPr lang="ru-RU" sz="2400" dirty="0"/>
          </a:p>
        </p:txBody>
      </p:sp>
      <p:sp>
        <p:nvSpPr>
          <p:cNvPr id="5" name="Объект 4"/>
          <p:cNvSpPr>
            <a:spLocks noGrp="1"/>
          </p:cNvSpPr>
          <p:nvPr>
            <p:ph idx="1"/>
          </p:nvPr>
        </p:nvSpPr>
        <p:spPr/>
        <p:txBody>
          <a:bodyPr>
            <a:normAutofit fontScale="62500" lnSpcReduction="20000"/>
          </a:bodyPr>
          <a:lstStyle/>
          <a:p>
            <a:r>
              <a:rPr lang="ru-RU" dirty="0"/>
              <a:t>Приказ Федеральной антимонопольной службы от 8 апреля 2024 г. № 240/24 "О внесении изменения в Порядок рассмотрения информации о фактах повышения поставщиками (исполнителями, подрядчиками) цен на сырье, материалы и комплектующие изделия, работы, услуги, необходимые для выполнения государственного оборонного заказа, в целях обнаружения признаков нарушения антимонопольного законодательства, утвержденный приказом ФАС России от 23 марта 2018 г. N 362/18" (документ не вступил в силу)</a:t>
            </a:r>
          </a:p>
          <a:p>
            <a:r>
              <a:rPr lang="ru-RU" dirty="0"/>
              <a:t>Зарегистрировано 13 Июня 2024 г. Регистрационный N 78534.</a:t>
            </a:r>
          </a:p>
          <a:p>
            <a:r>
              <a:rPr lang="ru-RU" dirty="0"/>
              <a:t>Уточнен порядок рассмотрения информации о фактах повышения поставщиками (исполнителями, подрядчиками) цен на сырье, материалы и комплектующие изделия, работы, услуги, необходимые для выполнения </a:t>
            </a:r>
            <a:r>
              <a:rPr lang="ru-RU" dirty="0" err="1"/>
              <a:t>гособоронзаказа</a:t>
            </a:r>
            <a:r>
              <a:rPr lang="ru-RU" dirty="0"/>
              <a:t>, в целях обнаружения признаков нарушения антимонопольного законодательства.</a:t>
            </a:r>
            <a:br>
              <a:rPr lang="ru-RU" dirty="0"/>
            </a:br>
            <a:r>
              <a:rPr lang="ru-RU" dirty="0"/>
              <a:t>Лицу, направившему информацию о повышении цен, сообщат о решении комиссии антимонопольного органа, которым установлен факт нарушения, в течение 10 рабочих дней с даты его принятия посредством почтовой связи с уведомлением о вручении.</a:t>
            </a:r>
          </a:p>
          <a:p>
            <a:endParaRPr lang="ru-RU" dirty="0"/>
          </a:p>
        </p:txBody>
      </p:sp>
    </p:spTree>
    <p:extLst>
      <p:ext uri="{BB962C8B-B14F-4D97-AF65-F5344CB8AC3E}">
        <p14:creationId xmlns:p14="http://schemas.microsoft.com/office/powerpoint/2010/main" val="1264041210"/>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r>
              <a:rPr lang="ru-RU" b="1" u="sng" dirty="0"/>
              <a:t>Изменился порядок направления сведений для включения в реестр контрактов, содержащий </a:t>
            </a:r>
            <a:r>
              <a:rPr lang="ru-RU" b="1" u="sng" dirty="0" err="1"/>
              <a:t>гостайну</a:t>
            </a:r>
            <a:r>
              <a:rPr lang="ru-RU" b="1"/>
              <a:t/>
            </a:r>
            <a:br>
              <a:rPr lang="ru-RU" b="1"/>
            </a:br>
            <a:endParaRPr lang="ru-RU"/>
          </a:p>
        </p:txBody>
      </p:sp>
      <p:sp>
        <p:nvSpPr>
          <p:cNvPr id="5" name="Объект 4"/>
          <p:cNvSpPr>
            <a:spLocks noGrp="1"/>
          </p:cNvSpPr>
          <p:nvPr>
            <p:ph idx="1"/>
          </p:nvPr>
        </p:nvSpPr>
        <p:spPr/>
        <p:txBody>
          <a:bodyPr>
            <a:normAutofit fontScale="62500" lnSpcReduction="20000"/>
          </a:bodyPr>
          <a:lstStyle/>
          <a:p>
            <a:r>
              <a:rPr lang="ru-RU" dirty="0"/>
              <a:t>Приказ Федерального казначейства от 13 мая 2024 г. № 3н "О внесении изменений в пункт 6 Порядка формирования и направления заказчиком сведений, подлежащих включению в реестр контрактов, содержащий сведения, составляющие государственную тайну, формирования и направления запросов о предоставлении сведений из указанного реестра, формирования и направления Федеральным казначейством выписок из указанного реестра и протокола, утвержденного приказом Федерального казначейства от 18 июля 2022 г. N 17н" (документ не вступил в силу)</a:t>
            </a:r>
          </a:p>
          <a:p>
            <a:r>
              <a:rPr lang="ru-RU" dirty="0"/>
              <a:t>Зарегистрировано 31 Мая 2024 г. Регистрационный N 78378.</a:t>
            </a:r>
          </a:p>
          <a:p>
            <a:r>
              <a:rPr lang="ru-RU" dirty="0"/>
              <a:t>Скорректирован порядок формирования сведений для включения в реестр контрактов, содержащий </a:t>
            </a:r>
            <a:r>
              <a:rPr lang="ru-RU" dirty="0" err="1"/>
              <a:t>гостайну</a:t>
            </a:r>
            <a:r>
              <a:rPr lang="ru-RU" dirty="0"/>
              <a:t>. Изменения касаются в т. ч. указания способа определения поставщика, закупок для обеспечения деятельности представительства и (или) представителя федерального органа власти, выполняющих функции, связанные с деятельностью этого органа за рубежом. Установлен код для аренды жилья, в т. ч. за рубежом, для предоставления военнослужащим и членам их семей.</a:t>
            </a:r>
          </a:p>
          <a:p>
            <a:endParaRPr lang="ru-RU" dirty="0"/>
          </a:p>
        </p:txBody>
      </p:sp>
    </p:spTree>
    <p:extLst>
      <p:ext uri="{BB962C8B-B14F-4D97-AF65-F5344CB8AC3E}">
        <p14:creationId xmlns:p14="http://schemas.microsoft.com/office/powerpoint/2010/main" val="2930192602"/>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908720"/>
            <a:ext cx="8229600" cy="1066800"/>
          </a:xfrm>
        </p:spPr>
        <p:txBody>
          <a:bodyPr>
            <a:normAutofit fontScale="90000"/>
          </a:bodyPr>
          <a:lstStyle/>
          <a:p>
            <a:pPr algn="ctr"/>
            <a:r>
              <a:rPr lang="ru-RU" b="1" dirty="0"/>
              <a:t>Скорректировано положение о регулировании цен на продукцию, поставляемую по </a:t>
            </a:r>
            <a:r>
              <a:rPr lang="ru-RU" b="1" dirty="0" err="1"/>
              <a:t>гособоронзаказу</a:t>
            </a:r>
            <a:endParaRPr lang="ru-RU" dirty="0"/>
          </a:p>
        </p:txBody>
      </p:sp>
      <p:sp>
        <p:nvSpPr>
          <p:cNvPr id="3" name="Объект 2"/>
          <p:cNvSpPr>
            <a:spLocks noGrp="1"/>
          </p:cNvSpPr>
          <p:nvPr>
            <p:ph idx="1"/>
          </p:nvPr>
        </p:nvSpPr>
        <p:spPr/>
        <p:txBody>
          <a:bodyPr>
            <a:normAutofit fontScale="70000" lnSpcReduction="20000"/>
          </a:bodyPr>
          <a:lstStyle/>
          <a:p>
            <a:r>
              <a:rPr lang="ru-RU" dirty="0"/>
              <a:t>Постановление Правительства России от 30 мая 2024 г. N 715</a:t>
            </a:r>
          </a:p>
          <a:p>
            <a:r>
              <a:rPr lang="ru-RU" dirty="0"/>
              <a:t>Правительство РФ уточнило порядок обмена документами между поставщиками и заказчиками, предусмотренный Положением о государственном регулировании цен на продукцию, поставляемую по государственному оборонному заказу (далее - Положение), утвержденным постановлением от 02.12.2017 N 1465. Так, согласно изменениям, внесенным в п. 37, п. 50, п. 51, п. 68, п. 76, п. 126 Положения, определено, что при представлении соответствующих документов, подписанных электронной подписью, на оптических носителях представление указанных документов на бумажном носителе не требуется. При этом с 1 января 2026 года соответствующие документы, не содержащие секретные сведения, представляются только на оптических носителях.</a:t>
            </a:r>
          </a:p>
          <a:p>
            <a:r>
              <a:rPr lang="ru-RU" dirty="0"/>
              <a:t>Указанные изменения вступят в силу 1 января 2025 года.</a:t>
            </a:r>
          </a:p>
          <a:p>
            <a:endParaRPr lang="ru-RU" dirty="0"/>
          </a:p>
        </p:txBody>
      </p:sp>
    </p:spTree>
    <p:extLst>
      <p:ext uri="{BB962C8B-B14F-4D97-AF65-F5344CB8AC3E}">
        <p14:creationId xmlns:p14="http://schemas.microsoft.com/office/powerpoint/2010/main" val="3803075567"/>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u="sng" dirty="0"/>
              <a:t>Решено усилить контроль за расчетами по </a:t>
            </a:r>
            <a:r>
              <a:rPr lang="ru-RU" b="1" u="sng" dirty="0" err="1"/>
              <a:t>гособоронзаказу</a:t>
            </a:r>
            <a:r>
              <a:rPr lang="ru-RU" b="1" dirty="0"/>
              <a:t/>
            </a:r>
            <a:br>
              <a:rPr lang="ru-RU" b="1" dirty="0"/>
            </a:br>
            <a:endParaRPr lang="ru-RU" dirty="0"/>
          </a:p>
        </p:txBody>
      </p:sp>
      <p:sp>
        <p:nvSpPr>
          <p:cNvPr id="3" name="Объект 2"/>
          <p:cNvSpPr>
            <a:spLocks noGrp="1"/>
          </p:cNvSpPr>
          <p:nvPr>
            <p:ph idx="1"/>
          </p:nvPr>
        </p:nvSpPr>
        <p:spPr/>
        <p:txBody>
          <a:bodyPr>
            <a:normAutofit fontScale="85000" lnSpcReduction="20000"/>
          </a:bodyPr>
          <a:lstStyle/>
          <a:p>
            <a:r>
              <a:rPr lang="ru-RU" dirty="0"/>
              <a:t>Приказ Министра обороны Российской Федерации от 26 апреля 2024 г. № 253 "О внесении изменений в Порядок предоставления доступа к информации, содержащейся в единой информационной системе, содержащей информацию о расчетах по государственному оборонному заказу, утвержденный приказом Министра обороны Российской Федерации от 6 ноября 2015 г. N 675" (документ не вступил в силу)</a:t>
            </a:r>
          </a:p>
          <a:p>
            <a:r>
              <a:rPr lang="ru-RU" dirty="0"/>
              <a:t>Зарегистрировано 6 Июня 2024 г. Регистрационный N 78483.</a:t>
            </a:r>
          </a:p>
          <a:p>
            <a:r>
              <a:rPr lang="ru-RU" dirty="0"/>
              <a:t>Федеральное казначейство включено в число пользователей информации ЕИС, содержащей данные о расчетах по </a:t>
            </a:r>
            <a:r>
              <a:rPr lang="ru-RU" dirty="0" err="1"/>
              <a:t>гособоронзаказу</a:t>
            </a:r>
            <a:r>
              <a:rPr lang="ru-RU" dirty="0"/>
              <a:t>.</a:t>
            </a:r>
          </a:p>
          <a:p>
            <a:endParaRPr lang="ru-RU" dirty="0"/>
          </a:p>
        </p:txBody>
      </p:sp>
    </p:spTree>
    <p:extLst>
      <p:ext uri="{BB962C8B-B14F-4D97-AF65-F5344CB8AC3E}">
        <p14:creationId xmlns:p14="http://schemas.microsoft.com/office/powerpoint/2010/main" val="1874552700"/>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u="sng" dirty="0"/>
              <a:t>Со следующего года изменятся правила документооборота в рамках </a:t>
            </a:r>
            <a:r>
              <a:rPr lang="ru-RU" b="1" u="sng" dirty="0" err="1"/>
              <a:t>гособоронзаказа</a:t>
            </a:r>
            <a:r>
              <a:rPr lang="ru-RU" b="1"/>
              <a:t/>
            </a:r>
            <a:br>
              <a:rPr lang="ru-RU" b="1"/>
            </a:br>
            <a:endParaRPr lang="ru-RU"/>
          </a:p>
        </p:txBody>
      </p:sp>
      <p:sp>
        <p:nvSpPr>
          <p:cNvPr id="3" name="Объект 2"/>
          <p:cNvSpPr>
            <a:spLocks noGrp="1"/>
          </p:cNvSpPr>
          <p:nvPr>
            <p:ph idx="1"/>
          </p:nvPr>
        </p:nvSpPr>
        <p:spPr/>
        <p:txBody>
          <a:bodyPr>
            <a:normAutofit fontScale="92500" lnSpcReduction="20000"/>
          </a:bodyPr>
          <a:lstStyle/>
          <a:p>
            <a:r>
              <a:rPr lang="ru-RU" dirty="0"/>
              <a:t>Постановление Правительства Российской Федерации от 30 мая 2024 г. № 715 "О внесении изменений в постановление Правительства Российской Федерации от 2 декабря 2017 г. N 1465" (документ не вступил в силу)</a:t>
            </a:r>
          </a:p>
          <a:p>
            <a:r>
              <a:rPr lang="ru-RU" dirty="0"/>
              <a:t>Скорректирован порядок госрегулирования цен при </a:t>
            </a:r>
            <a:r>
              <a:rPr lang="ru-RU" dirty="0" err="1"/>
              <a:t>гособоронзаказе</a:t>
            </a:r>
            <a:r>
              <a:rPr lang="ru-RU" dirty="0"/>
              <a:t>.</a:t>
            </a:r>
            <a:br>
              <a:rPr lang="ru-RU" dirty="0"/>
            </a:br>
            <a:r>
              <a:rPr lang="ru-RU" dirty="0"/>
              <a:t>С 1 января 2025 г. при представлении документов, подписанных УКЭП, на оптических носителях их подача на бумаге не потребуется. С 2026 г. документы, не содержащие </a:t>
            </a:r>
            <a:r>
              <a:rPr lang="ru-RU" dirty="0" err="1"/>
              <a:t>гостайну</a:t>
            </a:r>
            <a:r>
              <a:rPr lang="ru-RU" dirty="0"/>
              <a:t>, будут приниматься только в формате CD-R.</a:t>
            </a:r>
          </a:p>
          <a:p>
            <a:endParaRPr lang="ru-RU" dirty="0"/>
          </a:p>
        </p:txBody>
      </p:sp>
    </p:spTree>
    <p:extLst>
      <p:ext uri="{BB962C8B-B14F-4D97-AF65-F5344CB8AC3E}">
        <p14:creationId xmlns:p14="http://schemas.microsoft.com/office/powerpoint/2010/main" val="1154825207"/>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836712"/>
            <a:ext cx="8229600" cy="1066800"/>
          </a:xfrm>
        </p:spPr>
        <p:txBody>
          <a:bodyPr>
            <a:normAutofit fontScale="90000"/>
          </a:bodyPr>
          <a:lstStyle/>
          <a:p>
            <a:r>
              <a:rPr lang="ru-RU" b="1" dirty="0"/>
              <a:t>Установлены особенности закупок беспилотных авиационных систем</a:t>
            </a:r>
            <a:endParaRPr lang="ru-RU" dirty="0"/>
          </a:p>
        </p:txBody>
      </p:sp>
      <p:sp>
        <p:nvSpPr>
          <p:cNvPr id="3" name="Объект 2"/>
          <p:cNvSpPr>
            <a:spLocks noGrp="1"/>
          </p:cNvSpPr>
          <p:nvPr>
            <p:ph idx="1"/>
          </p:nvPr>
        </p:nvSpPr>
        <p:spPr/>
        <p:txBody>
          <a:bodyPr>
            <a:normAutofit fontScale="40000" lnSpcReduction="20000"/>
          </a:bodyPr>
          <a:lstStyle/>
          <a:p>
            <a:r>
              <a:rPr lang="ru-RU" dirty="0"/>
              <a:t>Распоряжение Правительства РФ от 23 мая 2024 г. N 1254-р</a:t>
            </a:r>
          </a:p>
          <a:p>
            <a:r>
              <a:rPr lang="ru-RU" dirty="0"/>
              <a:t>Правительство РФ определило обязательные условия контрактов, заключаемых в 2024-2025 годах органами власти субъектов РФ на основании актов, принимаемых в соответствии с п. "а" п. 2 постановления Правительства РФ от 10.03.2022 N 339, об определении АО "Государственная транспортная лизинговая компания" единственным поставщиком беспилотных авиационных систем в рамках реализации национального проекта "Беспилотные авиационные системы". В частности, указанные контракты должны предусматривать:</a:t>
            </a:r>
          </a:p>
          <a:p>
            <a:r>
              <a:rPr lang="ru-RU" dirty="0"/>
              <a:t>- обязательство поставщика исполнить свои обязательства лично с установлением обязанности приобрести для передачи заказчикам беспилотные авиационные системы у производителей, прошедших соответствующий отбор;</a:t>
            </a:r>
          </a:p>
          <a:p>
            <a:r>
              <a:rPr lang="ru-RU" dirty="0"/>
              <a:t>- наличие на дату поставки сведений о поставляемых системах в реестре промышленной продукции, предусмотренном постановлением Правительства РФ от 17 июля 2015 г. N 719, либо в евразийском реестре промышленных товаров, который формируется и ведется в соответствии с Правилами, утвержденными Решением Совета Евразийской экономической комиссии от 23.11.2020 N 105;</a:t>
            </a:r>
          </a:p>
          <a:p>
            <a:r>
              <a:rPr lang="ru-RU" dirty="0"/>
              <a:t>- условие о передаче заказчику прав по предъявлению к производителю требований по гарантийному обслуживанию беспилотных авиационных систем.</a:t>
            </a:r>
          </a:p>
          <a:p>
            <a:r>
              <a:rPr lang="ru-RU" dirty="0"/>
              <a:t>Кроме этого, предусматривается списание в полном объеме неустоек, начисленных единственному поставщику в связи с нарушениями, допущенными им при исполнении контракта.</a:t>
            </a:r>
          </a:p>
          <a:p>
            <a:r>
              <a:rPr lang="ru-RU" dirty="0"/>
              <a:t>Заказчикам рекомендовано обеспечить:</a:t>
            </a:r>
          </a:p>
          <a:p>
            <a:r>
              <a:rPr lang="ru-RU" dirty="0"/>
              <a:t>- заключение контрактов без установления требований к предоставлению поставщиком обеспечения исполнения контракта и обеспечения гарантийных обязательств;</a:t>
            </a:r>
          </a:p>
          <a:p>
            <a:r>
              <a:rPr lang="ru-RU" dirty="0"/>
              <a:t>- включение условия об авансовом платеже в размере 50% цены контракта;</a:t>
            </a:r>
          </a:p>
          <a:p>
            <a:r>
              <a:rPr lang="ru-RU" dirty="0"/>
              <a:t>- принятие решений, предусмотренных ч. 65.1 ст. 112 Закона N 44-ФЗ, об изменении существенных условий контрактов в части увеличения сроков поставки на срок до 12 месяцев, изменении количества, моделей и спецификации поставляемых беспилотных авиационных систем, места поставки, этапов поставки, приемки и оплаты, цены контрактов, если при их исполнении возникли независящие от сторон обстоятельства, влекущие невозможность их исполнения. При этом устанавливается порядок взаимодействия сторон контракта в целях корректировке его условий.</a:t>
            </a:r>
          </a:p>
          <a:p>
            <a:r>
              <a:rPr lang="ru-RU" dirty="0"/>
              <a:t>Распоряжение Правительства РФ от 23.05.2024 N 1254-р вступило в силу 23 мая текущего года.</a:t>
            </a:r>
          </a:p>
          <a:p>
            <a:endParaRPr lang="ru-RU" dirty="0"/>
          </a:p>
        </p:txBody>
      </p:sp>
    </p:spTree>
    <p:extLst>
      <p:ext uri="{BB962C8B-B14F-4D97-AF65-F5344CB8AC3E}">
        <p14:creationId xmlns:p14="http://schemas.microsoft.com/office/powerpoint/2010/main" val="907988459"/>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5775" y="824030"/>
            <a:ext cx="8229600" cy="1066800"/>
          </a:xfrm>
        </p:spPr>
        <p:txBody>
          <a:bodyPr>
            <a:noAutofit/>
          </a:bodyPr>
          <a:lstStyle/>
          <a:p>
            <a:pPr algn="ctr"/>
            <a:r>
              <a:rPr lang="ru-RU" sz="2400" b="1" dirty="0" smtClean="0"/>
              <a:t>Начинает действовать федеральная система каталогизации продукции для федеральных нужд в целях обеспечения выполнения </a:t>
            </a:r>
            <a:r>
              <a:rPr lang="ru-RU" sz="2400" b="1" dirty="0" err="1" smtClean="0"/>
              <a:t>гособоронзаказа</a:t>
            </a:r>
            <a:endParaRPr lang="ru-RU" sz="2400" dirty="0"/>
          </a:p>
        </p:txBody>
      </p:sp>
      <p:sp>
        <p:nvSpPr>
          <p:cNvPr id="3" name="Объект 2"/>
          <p:cNvSpPr>
            <a:spLocks noGrp="1"/>
          </p:cNvSpPr>
          <p:nvPr>
            <p:ph idx="1"/>
          </p:nvPr>
        </p:nvSpPr>
        <p:spPr/>
        <p:txBody>
          <a:bodyPr>
            <a:normAutofit fontScale="55000" lnSpcReduction="20000"/>
          </a:bodyPr>
          <a:lstStyle/>
          <a:p>
            <a:r>
              <a:rPr lang="ru-RU" dirty="0"/>
              <a:t>Федеральный закон от 27 ноября 2023 г. N 555-ФЗ</a:t>
            </a:r>
          </a:p>
          <a:p>
            <a:r>
              <a:rPr lang="ru-RU" dirty="0"/>
              <a:t>26 мая текущего года вступит в силу новая ст. 6.1-1 Закона N 275-ФЗ, предусматривающая создание федеральной системы каталогизации продукции для федеральных нужд предназначенной для информационного обеспечения государственных заказчиков, головных исполнителей и исполнителей в отношении технических и качественных характеристик, условий эксплуатации предметов снабжения, их разработчиков, изготовителей и поставщиков при формировании, размещении и выполнении </a:t>
            </a:r>
            <a:r>
              <a:rPr lang="ru-RU" dirty="0" err="1"/>
              <a:t>гособоронзаказа</a:t>
            </a:r>
            <a:r>
              <a:rPr lang="ru-RU" dirty="0"/>
              <a:t>. В частности, вводится федеральный каталог продукции для федеральных нужд (далее - Каталог), который необходимо применять государственным заказчикам, головным исполнителям и исполнителям при формировании, размещении и выполнении </a:t>
            </a:r>
            <a:r>
              <a:rPr lang="ru-RU" dirty="0" err="1"/>
              <a:t>гособоронзаказа</a:t>
            </a:r>
            <a:r>
              <a:rPr lang="ru-RU" dirty="0"/>
              <a:t>. При этом государственные заказчики, головные исполнители и исполнители будут обязаны включать в контракты и договоры обязательные условия о включении в Каталог информации о товарах, подлежащих каталогизации. Также указанные лица обязаны использовать информацию о товарах, подлежащих каталогизации, из Каталога при формировании, размещении и выполнении государственного оборонного заказа.</a:t>
            </a:r>
          </a:p>
          <a:p>
            <a:r>
              <a:rPr lang="ru-RU" dirty="0"/>
              <a:t>Правительством РФ утверждены Правила создания, формирования и функционирования федеральной системы каталогизации продукции для федеральных нужд, которые также вступят в силу 26 мая.</a:t>
            </a:r>
          </a:p>
          <a:p>
            <a:endParaRPr lang="ru-RU" dirty="0"/>
          </a:p>
        </p:txBody>
      </p:sp>
    </p:spTree>
    <p:extLst>
      <p:ext uri="{BB962C8B-B14F-4D97-AF65-F5344CB8AC3E}">
        <p14:creationId xmlns:p14="http://schemas.microsoft.com/office/powerpoint/2010/main" val="87258960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pPr algn="ctr"/>
            <a:r>
              <a:rPr lang="ru-RU" sz="2800" b="1" dirty="0"/>
              <a:t>Урегулирован порядок создания и функционирования системы каталогизации продукции для </a:t>
            </a:r>
            <a:r>
              <a:rPr lang="ru-RU" sz="2800" b="1" dirty="0" err="1"/>
              <a:t>гособоронзаказа</a:t>
            </a:r>
            <a:r>
              <a:rPr lang="ru-RU" sz="2800" b="1" dirty="0"/>
              <a:t>.</a:t>
            </a:r>
            <a:r>
              <a:rPr lang="ru-RU" sz="2800" dirty="0"/>
              <a:t/>
            </a:r>
            <a:br>
              <a:rPr lang="ru-RU" sz="2800" dirty="0"/>
            </a:br>
            <a:endParaRPr lang="ru-RU" sz="2800" dirty="0"/>
          </a:p>
        </p:txBody>
      </p:sp>
      <p:sp>
        <p:nvSpPr>
          <p:cNvPr id="5" name="Объект 4"/>
          <p:cNvSpPr>
            <a:spLocks noGrp="1"/>
          </p:cNvSpPr>
          <p:nvPr>
            <p:ph idx="1"/>
          </p:nvPr>
        </p:nvSpPr>
        <p:spPr/>
        <p:txBody>
          <a:bodyPr>
            <a:normAutofit fontScale="55000" lnSpcReduction="20000"/>
          </a:bodyPr>
          <a:lstStyle/>
          <a:p>
            <a:r>
              <a:rPr lang="ru-RU" b="1" dirty="0"/>
              <a:t>Постановление Правительства Российской Федерации от 27 апреля 2024 г. N 549 "О федеральной системе каталогизации продукции для федеральных нужд"</a:t>
            </a:r>
            <a:endParaRPr lang="ru-RU" dirty="0"/>
          </a:p>
          <a:p>
            <a:r>
              <a:rPr lang="ru-RU" dirty="0" smtClean="0"/>
              <a:t>В </a:t>
            </a:r>
            <a:r>
              <a:rPr lang="ru-RU" dirty="0"/>
              <a:t>Закон о </a:t>
            </a:r>
            <a:r>
              <a:rPr lang="ru-RU" dirty="0" err="1"/>
              <a:t>гособоронзаказе</a:t>
            </a:r>
            <a:r>
              <a:rPr lang="ru-RU" dirty="0"/>
              <a:t> были внесены поправки, предусматривающие создание федеральной системы каталогизации продукции для федеральных нужд. Правительство утвердило правила создания, формирования и функционирования такой системы, в т. ч. формирования, ведения и применения федерального каталога продукции, присвоения номенклатурного номера подлежащему каталогизации товару, а также порядок финансирования работ по каталогизации.</a:t>
            </a:r>
          </a:p>
          <a:p>
            <a:r>
              <a:rPr lang="ru-RU" dirty="0"/>
              <a:t>Система каталогизации создается для информационного обеспечения </a:t>
            </a:r>
            <a:r>
              <a:rPr lang="ru-RU" dirty="0" err="1"/>
              <a:t>госзаказчиков</a:t>
            </a:r>
            <a:r>
              <a:rPr lang="ru-RU" dirty="0"/>
              <a:t> и исполнителей в отношении технических и качественных характеристик, условий эксплуатации предметов снабжения, их разработчиков, изготовителей и поставщиков при формировании, размещении и выполнении </a:t>
            </a:r>
            <a:r>
              <a:rPr lang="ru-RU" dirty="0" err="1"/>
              <a:t>гособоронзаказа</a:t>
            </a:r>
            <a:r>
              <a:rPr lang="ru-RU" dirty="0"/>
              <a:t>. Нормативно-правовым регулированием и координацией работ по ее созданию, формированию, функционированию и развитию, а также организацией деятельности федерального центра каталогизации продукции будет заниматься </a:t>
            </a:r>
            <a:r>
              <a:rPr lang="ru-RU" dirty="0" err="1"/>
              <a:t>Минпромторг</a:t>
            </a:r>
            <a:r>
              <a:rPr lang="ru-RU" dirty="0"/>
              <a:t>.</a:t>
            </a:r>
          </a:p>
          <a:p>
            <a:r>
              <a:rPr lang="ru-RU" dirty="0"/>
              <a:t>Постановление вступает в силу с 26 мая 2024 г.</a:t>
            </a:r>
          </a:p>
          <a:p>
            <a:endParaRPr lang="ru-RU" dirty="0"/>
          </a:p>
        </p:txBody>
      </p:sp>
    </p:spTree>
    <p:extLst>
      <p:ext uri="{BB962C8B-B14F-4D97-AF65-F5344CB8AC3E}">
        <p14:creationId xmlns:p14="http://schemas.microsoft.com/office/powerpoint/2010/main" val="4133883082"/>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pPr algn="ctr"/>
            <a:r>
              <a:rPr lang="ru-RU" b="1" u="sng" dirty="0"/>
              <a:t>Федеральное казначейство получит доступ к ЕИС </a:t>
            </a:r>
            <a:r>
              <a:rPr lang="ru-RU" b="1" u="sng" dirty="0" err="1"/>
              <a:t>гособоронзаказа</a:t>
            </a:r>
            <a:r>
              <a:rPr lang="ru-RU" b="1" dirty="0"/>
              <a:t/>
            </a:r>
            <a:br>
              <a:rPr lang="ru-RU" b="1" dirty="0"/>
            </a:br>
            <a:endParaRPr lang="ru-RU" dirty="0"/>
          </a:p>
        </p:txBody>
      </p:sp>
      <p:sp>
        <p:nvSpPr>
          <p:cNvPr id="5" name="Объект 4"/>
          <p:cNvSpPr>
            <a:spLocks noGrp="1"/>
          </p:cNvSpPr>
          <p:nvPr>
            <p:ph idx="1"/>
          </p:nvPr>
        </p:nvSpPr>
        <p:spPr/>
        <p:txBody>
          <a:bodyPr/>
          <a:lstStyle/>
          <a:p>
            <a:r>
              <a:rPr lang="ru-RU" dirty="0"/>
              <a:t>Федеральный закон от 22 апреля 2024 г. № 81-ФЗ "О внесении изменения в статью 8.8 Федерального закона "О государственном оборонном заказе" (документ не вступил в силу)</a:t>
            </a:r>
          </a:p>
          <a:p>
            <a:r>
              <a:rPr lang="ru-RU" dirty="0"/>
              <a:t>Минобороны предоставит Федеральному казначейству доступ к единой </a:t>
            </a:r>
            <a:r>
              <a:rPr lang="ru-RU" dirty="0" err="1"/>
              <a:t>информсистеме</a:t>
            </a:r>
            <a:r>
              <a:rPr lang="ru-RU" dirty="0"/>
              <a:t> </a:t>
            </a:r>
            <a:r>
              <a:rPr lang="ru-RU" dirty="0" err="1"/>
              <a:t>гособоронзаказа</a:t>
            </a:r>
            <a:r>
              <a:rPr lang="ru-RU" dirty="0"/>
              <a:t>.</a:t>
            </a:r>
          </a:p>
          <a:p>
            <a:endParaRPr lang="ru-RU" dirty="0"/>
          </a:p>
        </p:txBody>
      </p:sp>
    </p:spTree>
    <p:extLst>
      <p:ext uri="{BB962C8B-B14F-4D97-AF65-F5344CB8AC3E}">
        <p14:creationId xmlns:p14="http://schemas.microsoft.com/office/powerpoint/2010/main" val="4054986292"/>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Autofit/>
          </a:bodyPr>
          <a:lstStyle/>
          <a:p>
            <a:pPr algn="ctr"/>
            <a:r>
              <a:rPr lang="ru-RU" sz="2400" b="1" u="sng" dirty="0"/>
              <a:t>Военных представителей </a:t>
            </a:r>
            <a:r>
              <a:rPr lang="ru-RU" sz="2400" b="1" u="sng" dirty="0" err="1"/>
              <a:t>госзаказчика</a:t>
            </a:r>
            <a:r>
              <a:rPr lang="ru-RU" sz="2400" b="1" u="sng" dirty="0"/>
              <a:t> по </a:t>
            </a:r>
            <a:r>
              <a:rPr lang="ru-RU" sz="2400" b="1" u="sng" dirty="0" err="1"/>
              <a:t>гособоронзаказу</a:t>
            </a:r>
            <a:r>
              <a:rPr lang="ru-RU" sz="2400" b="1" u="sng" dirty="0"/>
              <a:t> будут штрафовать за нарушение порядка или сроков контроля качества либо приемки военной продукции</a:t>
            </a:r>
            <a:r>
              <a:rPr lang="ru-RU" sz="2400" b="1" dirty="0"/>
              <a:t/>
            </a:r>
            <a:br>
              <a:rPr lang="ru-RU" sz="2400" b="1" dirty="0"/>
            </a:br>
            <a:endParaRPr lang="ru-RU" sz="2400" dirty="0"/>
          </a:p>
        </p:txBody>
      </p:sp>
      <p:sp>
        <p:nvSpPr>
          <p:cNvPr id="5" name="Объект 4"/>
          <p:cNvSpPr>
            <a:spLocks noGrp="1"/>
          </p:cNvSpPr>
          <p:nvPr>
            <p:ph idx="1"/>
          </p:nvPr>
        </p:nvSpPr>
        <p:spPr/>
        <p:txBody>
          <a:bodyPr>
            <a:normAutofit fontScale="77500" lnSpcReduction="20000"/>
          </a:bodyPr>
          <a:lstStyle/>
          <a:p>
            <a:r>
              <a:rPr lang="ru-RU" dirty="0"/>
              <a:t>Федеральный закон от 11 марта 2024 г. N 44-ФЗ “О внесении изменений в статьи 2.5 и 14.55 Кодекса Российской Федерации об административных правонарушениях” (документ не вступил в силу)</a:t>
            </a:r>
          </a:p>
          <a:p>
            <a:r>
              <a:rPr lang="ru-RU" dirty="0"/>
              <a:t>Военнослужащие и лица, имеющие </a:t>
            </a:r>
            <a:r>
              <a:rPr lang="ru-RU" dirty="0" err="1"/>
              <a:t>спецзвания</a:t>
            </a:r>
            <a:r>
              <a:rPr lang="ru-RU" dirty="0"/>
              <a:t>, будут на общих основаниях нести ответственность за нарушение условий </a:t>
            </a:r>
            <a:r>
              <a:rPr lang="ru-RU" dirty="0" err="1"/>
              <a:t>госконтракта</a:t>
            </a:r>
            <a:r>
              <a:rPr lang="ru-RU" dirty="0"/>
              <a:t> по </a:t>
            </a:r>
            <a:r>
              <a:rPr lang="ru-RU" dirty="0" err="1"/>
              <a:t>гособоронзаказу</a:t>
            </a:r>
            <a:r>
              <a:rPr lang="ru-RU" dirty="0"/>
              <a:t> либо условий договора, заключенного в целях выполнения </a:t>
            </a:r>
            <a:r>
              <a:rPr lang="ru-RU" dirty="0" err="1"/>
              <a:t>гособоронзаказа</a:t>
            </a:r>
            <a:r>
              <a:rPr lang="ru-RU" dirty="0"/>
              <a:t>.</a:t>
            </a:r>
            <a:br>
              <a:rPr lang="ru-RU" dirty="0"/>
            </a:br>
            <a:r>
              <a:rPr lang="ru-RU" dirty="0"/>
              <a:t>Закреплена ответственность за нарушение должностным лицом военного представительства </a:t>
            </a:r>
            <a:r>
              <a:rPr lang="ru-RU" dirty="0" err="1"/>
              <a:t>госзаказчика</a:t>
            </a:r>
            <a:r>
              <a:rPr lang="ru-RU" dirty="0"/>
              <a:t> предусмотренных вышеуказанным </a:t>
            </a:r>
            <a:r>
              <a:rPr lang="ru-RU" dirty="0" err="1"/>
              <a:t>госконтрактом</a:t>
            </a:r>
            <a:r>
              <a:rPr lang="ru-RU" dirty="0"/>
              <a:t> (договором) порядка и (или) сроков осуществления контроля качества или приемки военной продукции.</a:t>
            </a:r>
          </a:p>
          <a:p>
            <a:endParaRPr lang="ru-RU" dirty="0"/>
          </a:p>
        </p:txBody>
      </p:sp>
    </p:spTree>
    <p:extLst>
      <p:ext uri="{BB962C8B-B14F-4D97-AF65-F5344CB8AC3E}">
        <p14:creationId xmlns:p14="http://schemas.microsoft.com/office/powerpoint/2010/main" val="162141059"/>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ru-RU" sz="2800" b="1" u="sng" dirty="0" err="1"/>
              <a:t>Гособоронзаказ</a:t>
            </a:r>
            <a:r>
              <a:rPr lang="ru-RU" sz="2800" b="1" u="sng" dirty="0"/>
              <a:t>: цены на боеприпасы, управляемые и неуправляемые бомбы решено регулировать</a:t>
            </a:r>
            <a:r>
              <a:rPr lang="ru-RU" sz="2800" b="1" dirty="0"/>
              <a:t/>
            </a:r>
            <a:br>
              <a:rPr lang="ru-RU" sz="2800" b="1" dirty="0"/>
            </a:br>
            <a:endParaRPr lang="ru-RU" sz="2800" dirty="0"/>
          </a:p>
        </p:txBody>
      </p:sp>
      <p:sp>
        <p:nvSpPr>
          <p:cNvPr id="3" name="Объект 2"/>
          <p:cNvSpPr>
            <a:spLocks noGrp="1"/>
          </p:cNvSpPr>
          <p:nvPr>
            <p:ph idx="1"/>
          </p:nvPr>
        </p:nvSpPr>
        <p:spPr/>
        <p:txBody>
          <a:bodyPr>
            <a:normAutofit/>
          </a:bodyPr>
          <a:lstStyle/>
          <a:p>
            <a:r>
              <a:rPr lang="ru-RU" dirty="0"/>
              <a:t>Распоряжение Правительства Российской Федерации от 2 марта 2024 г. № 496-р О внесении изменений в распоряжение Правительства Российской Федерации от 14 июня 2013 г. N 976-р</a:t>
            </a:r>
          </a:p>
          <a:p>
            <a:r>
              <a:rPr lang="ru-RU" dirty="0"/>
              <a:t>К продукции по </a:t>
            </a:r>
            <a:r>
              <a:rPr lang="ru-RU" dirty="0" err="1"/>
              <a:t>гособоронзаказу</a:t>
            </a:r>
            <a:r>
              <a:rPr lang="ru-RU" dirty="0"/>
              <a:t>, на которую распространяется госрегулирование цен, отнесены боеприпасы всех типов, а также управляемые и неуправляемые бомбы.</a:t>
            </a:r>
          </a:p>
          <a:p>
            <a:endParaRPr lang="ru-RU" dirty="0"/>
          </a:p>
        </p:txBody>
      </p:sp>
    </p:spTree>
    <p:extLst>
      <p:ext uri="{BB962C8B-B14F-4D97-AF65-F5344CB8AC3E}">
        <p14:creationId xmlns:p14="http://schemas.microsoft.com/office/powerpoint/2010/main" val="1458310741"/>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836712"/>
            <a:ext cx="8229600" cy="1066800"/>
          </a:xfrm>
        </p:spPr>
        <p:txBody>
          <a:bodyPr>
            <a:noAutofit/>
          </a:bodyPr>
          <a:lstStyle/>
          <a:p>
            <a:pPr algn="ctr"/>
            <a:r>
              <a:rPr lang="ru-RU" sz="2800" b="1" dirty="0"/>
              <a:t>Разъяснены особенности применения положений Закона N 44-ФЗ при осуществлении закупок в рамках </a:t>
            </a:r>
            <a:r>
              <a:rPr lang="ru-RU" sz="2800" b="1" dirty="0" err="1"/>
              <a:t>гособоронзаказа</a:t>
            </a:r>
            <a:endParaRPr lang="ru-RU" sz="2800" dirty="0"/>
          </a:p>
        </p:txBody>
      </p:sp>
      <p:sp>
        <p:nvSpPr>
          <p:cNvPr id="3" name="Объект 2"/>
          <p:cNvSpPr>
            <a:spLocks noGrp="1"/>
          </p:cNvSpPr>
          <p:nvPr>
            <p:ph idx="1"/>
          </p:nvPr>
        </p:nvSpPr>
        <p:spPr/>
        <p:txBody>
          <a:bodyPr>
            <a:normAutofit fontScale="47500" lnSpcReduction="20000"/>
          </a:bodyPr>
          <a:lstStyle/>
          <a:p>
            <a:r>
              <a:rPr lang="ru-RU" dirty="0"/>
              <a:t>Письмо Минфина России от 19 марта 2024 г. N 24-01-10/24320</a:t>
            </a:r>
          </a:p>
          <a:p>
            <a:r>
              <a:rPr lang="ru-RU" dirty="0"/>
              <a:t>По мнению представителей Минфина России, при осуществлении закупок, предусматривающих размещение </a:t>
            </a:r>
            <a:r>
              <a:rPr lang="ru-RU" dirty="0" err="1"/>
              <a:t>гособоронзаказа</a:t>
            </a:r>
            <a:r>
              <a:rPr lang="ru-RU" dirty="0"/>
              <a:t>, заказчики используют КТРУ, и наряду с этим включают в описание объекта закупки предусмотренные ч. 3 ст. 6 Закона N 275-ФЗ наименования военной продукции или товарные знаки. При этом особенности, предусмотренные ч. 3 ст. 6 Закона N 275-ФЗ, к общим правилам описания объекта закупки, установленным п. 1 ч. 1 ст. 33 Закона N 44-ФЗ, не относятся.</a:t>
            </a:r>
          </a:p>
          <a:p>
            <a:r>
              <a:rPr lang="ru-RU" dirty="0"/>
              <a:t>Также в письме отмечается, что если в КТРУ имеется позиция, сформированная в отношении закупаемой "специальной" продукции, заказчик должен указать в извещении в "структурированном виде" содержащуюся в такой позиции информацию, дополнительные информацию и потребительские свойства, а также включить в описание объекта закупки, прилагаемое к извещению, наименования или товарные знаки продукции. Если необходимая позиция в КТРУ отсутствует, в извещении указываются характеристики объекта закупки согласно п. 1 ч. 1 ст. 33 Закона N 44-ФЗ в "структурированном виде". Наименования продукции или товарные знаки при этом также включаются в описание объекта закупки путем приложения электронного документа или образа "бумажного" документа.</a:t>
            </a:r>
          </a:p>
          <a:p>
            <a:r>
              <a:rPr lang="ru-RU" dirty="0"/>
              <a:t>При проведении закрытых электронных процедур, если в КТРУ содержится соответствующая позиция, в приглашении в "структурированном виде" указывается информация, включенная в позицию КТРУ, дополнительные информация и потребительские свойства. Предусмотренные ч. 3 ст. 6 Закона N 275-ФЗ наименования или товарные знаки продукции включаются в описание объекта закупки. При отсутствии в КТРУ позиции, сформированной в отношении закупаемой продукции, в приглашении в "структурированном виде" указываются характеристики объекта закупки, предусмотренные п. 1 ч. 1 ст.33 Закона N 44-ФЗ. Наименования продукции или товарные знаки при этом включаются в описание объекта закупки путем приложения электронного документа или образа "бумажного" документа.</a:t>
            </a:r>
          </a:p>
          <a:p>
            <a:endParaRPr lang="ru-RU" dirty="0"/>
          </a:p>
        </p:txBody>
      </p:sp>
    </p:spTree>
    <p:extLst>
      <p:ext uri="{BB962C8B-B14F-4D97-AF65-F5344CB8AC3E}">
        <p14:creationId xmlns:p14="http://schemas.microsoft.com/office/powerpoint/2010/main" val="2842195516"/>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20688"/>
            <a:ext cx="8229600" cy="1066800"/>
          </a:xfrm>
        </p:spPr>
        <p:txBody>
          <a:bodyPr>
            <a:noAutofit/>
          </a:bodyPr>
          <a:lstStyle/>
          <a:p>
            <a:pPr algn="ctr"/>
            <a:r>
              <a:rPr lang="ru-RU" sz="2400" b="1" dirty="0"/>
              <a:t>Изменились правила государственного регулирования цен на продукцию, поставляемую по </a:t>
            </a:r>
            <a:r>
              <a:rPr lang="ru-RU" sz="2400" b="1" dirty="0" err="1"/>
              <a:t>гособоронзаказу</a:t>
            </a:r>
            <a:endParaRPr lang="ru-RU" sz="2400" dirty="0"/>
          </a:p>
        </p:txBody>
      </p:sp>
      <p:sp>
        <p:nvSpPr>
          <p:cNvPr id="3" name="Объект 2"/>
          <p:cNvSpPr>
            <a:spLocks noGrp="1"/>
          </p:cNvSpPr>
          <p:nvPr>
            <p:ph idx="1"/>
          </p:nvPr>
        </p:nvSpPr>
        <p:spPr>
          <a:xfrm>
            <a:off x="0" y="1600200"/>
            <a:ext cx="9108504" cy="5257800"/>
          </a:xfrm>
        </p:spPr>
        <p:txBody>
          <a:bodyPr>
            <a:normAutofit fontScale="70000" lnSpcReduction="20000"/>
          </a:bodyPr>
          <a:lstStyle/>
          <a:p>
            <a:r>
              <a:rPr lang="ru-RU" dirty="0"/>
              <a:t>Постановление Правительства РФ от 20 мая 2023 г. N 800</a:t>
            </a:r>
          </a:p>
          <a:p>
            <a:r>
              <a:rPr lang="ru-RU" dirty="0"/>
              <a:t>Согласно изменениям, внесенным в Положение о государственном регулировании цен на продукцию, поставляемую по государственному оборонному заказу (далее - Положение), утвержденное постановлением Правительства РФ от 02.12.2017 N 1465, с 20% до 25% увеличен указанный в подп. "г" п. 78 Положения размер плановой рентабельности (прибыли) в составе прогнозной цены на продукцию, при достижении которого отраслевым органом проводится оценка обоснованности размера прибыли, указанного в предложении единственного поставщика о прогнозной цене. Аналогичные изменения внесены </a:t>
            </a:r>
            <a:r>
              <a:rPr lang="ru-RU" dirty="0" err="1"/>
              <a:t>абз</a:t>
            </a:r>
            <a:r>
              <a:rPr lang="ru-RU" dirty="0"/>
              <a:t>. 3 подп. "а" п. 82 Положения.</a:t>
            </a:r>
          </a:p>
          <a:p>
            <a:r>
              <a:rPr lang="ru-RU" dirty="0"/>
              <a:t>Кроме этого, в п. 125 и п. 155 Положения включено новое требование, согласно которому указанная в заключении о цене на продукцию информация должна однозначно идентифицировать скорректированные затраты, представленные в составе предложения о цене единственного поставщика.</a:t>
            </a:r>
          </a:p>
          <a:p>
            <a:r>
              <a:rPr lang="ru-RU" dirty="0"/>
              <a:t>Также установлены требования к порядку предоставления заказчиком в ФАС России заключения о цене на продукцию и документов, полученных от единственного поставщика.</a:t>
            </a:r>
          </a:p>
          <a:p>
            <a:r>
              <a:rPr lang="ru-RU" dirty="0"/>
              <a:t>Указанные изменения вступают в силу 3 июня текущего года.</a:t>
            </a:r>
          </a:p>
          <a:p>
            <a:endParaRPr lang="ru-RU" dirty="0"/>
          </a:p>
        </p:txBody>
      </p:sp>
    </p:spTree>
    <p:extLst>
      <p:ext uri="{BB962C8B-B14F-4D97-AF65-F5344CB8AC3E}">
        <p14:creationId xmlns:p14="http://schemas.microsoft.com/office/powerpoint/2010/main" val="975535641"/>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u="sng" dirty="0"/>
              <a:t>За срыв </a:t>
            </a:r>
            <a:r>
              <a:rPr lang="ru-RU" b="1" u="sng" dirty="0" err="1"/>
              <a:t>гособоронзаказа</a:t>
            </a:r>
            <a:r>
              <a:rPr lang="ru-RU" b="1" u="sng" dirty="0"/>
              <a:t> будут вводить внешнее управление</a:t>
            </a:r>
            <a:r>
              <a:rPr lang="ru-RU" b="1" dirty="0"/>
              <a:t/>
            </a:r>
            <a:br>
              <a:rPr lang="ru-RU" b="1" dirty="0"/>
            </a:br>
            <a:endParaRPr lang="ru-RU" dirty="0"/>
          </a:p>
        </p:txBody>
      </p:sp>
      <p:sp>
        <p:nvSpPr>
          <p:cNvPr id="3" name="Объект 2"/>
          <p:cNvSpPr>
            <a:spLocks noGrp="1"/>
          </p:cNvSpPr>
          <p:nvPr>
            <p:ph idx="1"/>
          </p:nvPr>
        </p:nvSpPr>
        <p:spPr/>
        <p:txBody>
          <a:bodyPr>
            <a:normAutofit fontScale="77500" lnSpcReduction="20000"/>
          </a:bodyPr>
          <a:lstStyle/>
          <a:p>
            <a:r>
              <a:rPr lang="ru-RU" dirty="0"/>
              <a:t>Указ Президента РФ от 3 марта 2023 г. № 139 "О некоторых вопросах осуществления деятельности хозяйственных обществ, участвующих в выполнении государственного оборонного заказа"</a:t>
            </a:r>
          </a:p>
          <a:p>
            <a:r>
              <a:rPr lang="ru-RU" dirty="0"/>
              <a:t>В случае нарушения исполнителями </a:t>
            </a:r>
            <a:r>
              <a:rPr lang="ru-RU" dirty="0" err="1"/>
              <a:t>гособоронзаказа</a:t>
            </a:r>
            <a:r>
              <a:rPr lang="ru-RU" dirty="0"/>
              <a:t> своих обязательств по контракту права акционеров (участников) таких компаний и полномочия их органов управления будут приостанавливаться. Одновременно в отношении таких компаний будут вводить внешнее управление - назначать управляющую организацию в целях исполнения обязательств по </a:t>
            </a:r>
            <a:r>
              <a:rPr lang="ru-RU" dirty="0" err="1"/>
              <a:t>гособоронзаказу</a:t>
            </a:r>
            <a:r>
              <a:rPr lang="ru-RU" dirty="0"/>
              <a:t>.</a:t>
            </a:r>
            <a:br>
              <a:rPr lang="ru-RU" dirty="0"/>
            </a:br>
            <a:r>
              <a:rPr lang="ru-RU" dirty="0"/>
              <a:t>Такой порядок будет действовать до отмены военного положения.</a:t>
            </a:r>
            <a:br>
              <a:rPr lang="ru-RU" dirty="0"/>
            </a:br>
            <a:r>
              <a:rPr lang="ru-RU" dirty="0"/>
              <a:t>Указ вступает в силу со дня его официального опубликования.</a:t>
            </a:r>
          </a:p>
          <a:p>
            <a:endParaRPr lang="ru-RU" dirty="0"/>
          </a:p>
        </p:txBody>
      </p:sp>
    </p:spTree>
    <p:extLst>
      <p:ext uri="{BB962C8B-B14F-4D97-AF65-F5344CB8AC3E}">
        <p14:creationId xmlns:p14="http://schemas.microsoft.com/office/powerpoint/2010/main" val="4256996422"/>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200" b="1" u="sng" dirty="0"/>
              <a:t>Правительство установило порядок введения внешнего управления за срыв </a:t>
            </a:r>
            <a:r>
              <a:rPr lang="ru-RU" sz="3200" b="1" u="sng" dirty="0" err="1"/>
              <a:t>гособоронзаказа</a:t>
            </a:r>
            <a:r>
              <a:rPr lang="ru-RU" sz="3200" b="1" dirty="0"/>
              <a:t/>
            </a:r>
            <a:br>
              <a:rPr lang="ru-RU" sz="3200" b="1" dirty="0"/>
            </a:br>
            <a:endParaRPr lang="ru-RU" sz="3200" dirty="0"/>
          </a:p>
        </p:txBody>
      </p:sp>
      <p:sp>
        <p:nvSpPr>
          <p:cNvPr id="3" name="Объект 2"/>
          <p:cNvSpPr>
            <a:spLocks noGrp="1"/>
          </p:cNvSpPr>
          <p:nvPr>
            <p:ph idx="1"/>
          </p:nvPr>
        </p:nvSpPr>
        <p:spPr/>
        <p:txBody>
          <a:bodyPr>
            <a:normAutofit fontScale="55000" lnSpcReduction="20000"/>
          </a:bodyPr>
          <a:lstStyle/>
          <a:p>
            <a:r>
              <a:rPr lang="ru-RU" dirty="0"/>
              <a:t>Постановление Правительства РФ от 21 марта 2023 г. № 438 "О мерах по реализации Указа Президента Российской Федерации от 3 марта 2023 г. N 139"</a:t>
            </a:r>
          </a:p>
          <a:p>
            <a:r>
              <a:rPr lang="ru-RU" dirty="0"/>
              <a:t>На период военного положения в случае нарушения исполнителями </a:t>
            </a:r>
            <a:r>
              <a:rPr lang="ru-RU" dirty="0" err="1"/>
              <a:t>гособоронзаказа</a:t>
            </a:r>
            <a:r>
              <a:rPr lang="ru-RU" dirty="0"/>
              <a:t> своих обязательств по контракту права акционеров (участников) таких компаний и полномочия их органов управления приостанавливаются. Одновременно в отношении таких компаний вводится внешнее управление - назначается управляющая организация в целях исполнения обязательств по </a:t>
            </a:r>
            <a:r>
              <a:rPr lang="ru-RU" dirty="0" err="1"/>
              <a:t>гособоронзаказу</a:t>
            </a:r>
            <a:r>
              <a:rPr lang="ru-RU" dirty="0"/>
              <a:t>. Правительство установило порядок введения внешнего управления.</a:t>
            </a:r>
            <a:br>
              <a:rPr lang="ru-RU" dirty="0"/>
            </a:br>
            <a:r>
              <a:rPr lang="ru-RU" dirty="0"/>
              <a:t>Основанием для приостановления прав акционеров (участников) является:</a:t>
            </a:r>
            <a:br>
              <a:rPr lang="ru-RU" dirty="0"/>
            </a:br>
            <a:r>
              <a:rPr lang="ru-RU" dirty="0"/>
              <a:t>- неоднократное или длительное (более 30 дней) нарушение сроков исполнения обязательств по контракту;</a:t>
            </a:r>
            <a:br>
              <a:rPr lang="ru-RU" dirty="0"/>
            </a:br>
            <a:r>
              <a:rPr lang="ru-RU" dirty="0"/>
              <a:t>- несоответствие качества поставляемых товаров (работ, услуг);</a:t>
            </a:r>
            <a:br>
              <a:rPr lang="ru-RU" dirty="0"/>
            </a:br>
            <a:r>
              <a:rPr lang="ru-RU" dirty="0"/>
              <a:t>- непринятие мер по обеспечению поставок продукции, что ведет к вышеуказанным последствиям;</a:t>
            </a:r>
            <a:br>
              <a:rPr lang="ru-RU" dirty="0"/>
            </a:br>
            <a:r>
              <a:rPr lang="ru-RU" dirty="0"/>
              <a:t>- установление контроля над компанией со стороны лиц из недружественных стран.</a:t>
            </a:r>
            <a:br>
              <a:rPr lang="ru-RU" dirty="0"/>
            </a:br>
            <a:r>
              <a:rPr lang="ru-RU" dirty="0"/>
              <a:t>Права акционеров (участников) приостанавливаются </a:t>
            </a:r>
            <a:r>
              <a:rPr lang="ru-RU" dirty="0" err="1"/>
              <a:t>Минпромторгом</a:t>
            </a:r>
            <a:r>
              <a:rPr lang="ru-RU" dirty="0"/>
              <a:t> с одобрения рабочей группы при коллегии Военно-промышленной комиссии РФ. Министерство определяет управляющую организацию, которая должна соответствовать определенным требованиям. Прописаны обязанности управляющей организации.</a:t>
            </a:r>
            <a:br>
              <a:rPr lang="ru-RU" dirty="0"/>
            </a:br>
            <a:r>
              <a:rPr lang="ru-RU" dirty="0"/>
              <a:t>Постановление вступает в силу со дня его официального опубликования.</a:t>
            </a:r>
          </a:p>
          <a:p>
            <a:endParaRPr lang="ru-RU" dirty="0"/>
          </a:p>
        </p:txBody>
      </p:sp>
    </p:spTree>
    <p:extLst>
      <p:ext uri="{BB962C8B-B14F-4D97-AF65-F5344CB8AC3E}">
        <p14:creationId xmlns:p14="http://schemas.microsoft.com/office/powerpoint/2010/main" val="2587955181"/>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200" b="1" u="sng" dirty="0"/>
              <a:t>МЧС установило форму заключения </a:t>
            </a:r>
            <a:r>
              <a:rPr lang="ru-RU" sz="3200" b="1" u="sng" dirty="0" err="1"/>
              <a:t>госзаказчика</a:t>
            </a:r>
            <a:r>
              <a:rPr lang="ru-RU" sz="3200" b="1" u="sng" dirty="0"/>
              <a:t> о цене на единицу продукции по </a:t>
            </a:r>
            <a:r>
              <a:rPr lang="ru-RU" sz="3200" b="1" u="sng" dirty="0" err="1"/>
              <a:t>гособоронзаказу</a:t>
            </a:r>
            <a:r>
              <a:rPr lang="ru-RU" sz="3200" b="1" dirty="0"/>
              <a:t/>
            </a:r>
            <a:br>
              <a:rPr lang="ru-RU" sz="3200" b="1" dirty="0"/>
            </a:br>
            <a:endParaRPr lang="ru-RU" sz="3200" dirty="0"/>
          </a:p>
        </p:txBody>
      </p:sp>
      <p:sp>
        <p:nvSpPr>
          <p:cNvPr id="3" name="Объект 2"/>
          <p:cNvSpPr>
            <a:spLocks noGrp="1"/>
          </p:cNvSpPr>
          <p:nvPr>
            <p:ph idx="1"/>
          </p:nvPr>
        </p:nvSpPr>
        <p:spPr/>
        <p:txBody>
          <a:bodyPr>
            <a:normAutofit fontScale="77500" lnSpcReduction="20000"/>
          </a:bodyPr>
          <a:lstStyle/>
          <a:p>
            <a:r>
              <a:rPr lang="ru-RU" dirty="0"/>
              <a:t>Приказ МЧС России от 23 ноября 2022 г. № 1172 "Об утверждении формы заключения государственного заказчика о цене на единицу продукции, поставляемой по государственному оборонному заказу, при формировании цены государственного контракта, заключаемого с единственным поставщиком, а также при переводе в фиксированную цену иных видов цен на продукцию</a:t>
            </a:r>
            <a:r>
              <a:rPr lang="ru-RU" dirty="0" smtClean="0"/>
              <a:t>"</a:t>
            </a:r>
            <a:endParaRPr lang="ru-RU" dirty="0"/>
          </a:p>
          <a:p>
            <a:r>
              <a:rPr lang="ru-RU" dirty="0"/>
              <a:t>Зарегистрировано в Минюсте РФ 27 Января 2023 г. Регистрационный N 72168.</a:t>
            </a:r>
          </a:p>
          <a:p>
            <a:r>
              <a:rPr lang="ru-RU" dirty="0"/>
              <a:t>МЧС утвердило форму заключения </a:t>
            </a:r>
            <a:r>
              <a:rPr lang="ru-RU" dirty="0" err="1"/>
              <a:t>госзаказчика</a:t>
            </a:r>
            <a:r>
              <a:rPr lang="ru-RU" dirty="0"/>
              <a:t> о цене на единицу продукции по </a:t>
            </a:r>
            <a:r>
              <a:rPr lang="ru-RU" dirty="0" err="1"/>
              <a:t>гособоронзаказу</a:t>
            </a:r>
            <a:r>
              <a:rPr lang="ru-RU" dirty="0"/>
              <a:t> при формировании цены </a:t>
            </a:r>
            <a:r>
              <a:rPr lang="ru-RU" dirty="0" err="1"/>
              <a:t>госконтракта</a:t>
            </a:r>
            <a:r>
              <a:rPr lang="ru-RU" dirty="0"/>
              <a:t>, заключаемого с единственным поставщиком, а также при переводе в фиксированную стоимость иных видов цен на продукцию.</a:t>
            </a:r>
          </a:p>
          <a:p>
            <a:endParaRPr lang="ru-RU" dirty="0"/>
          </a:p>
        </p:txBody>
      </p:sp>
    </p:spTree>
    <p:extLst>
      <p:ext uri="{BB962C8B-B14F-4D97-AF65-F5344CB8AC3E}">
        <p14:creationId xmlns:p14="http://schemas.microsoft.com/office/powerpoint/2010/main" val="3426152223"/>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pPr algn="ctr"/>
            <a:r>
              <a:rPr lang="ru-RU" dirty="0" smtClean="0"/>
              <a:t>Типичные ошибки и судебная практика</a:t>
            </a:r>
            <a:endParaRPr lang="ru-RU" dirty="0"/>
          </a:p>
        </p:txBody>
      </p:sp>
      <p:sp>
        <p:nvSpPr>
          <p:cNvPr id="5" name="Текст 4"/>
          <p:cNvSpPr>
            <a:spLocks noGrp="1"/>
          </p:cNvSpPr>
          <p:nvPr>
            <p:ph type="body" idx="1"/>
          </p:nvPr>
        </p:nvSpPr>
        <p:spPr/>
        <p:txBody>
          <a:bodyPr/>
          <a:lstStyle/>
          <a:p>
            <a:r>
              <a:rPr lang="ru-RU" dirty="0" err="1" smtClean="0"/>
              <a:t>гособоронзаказ</a:t>
            </a:r>
            <a:endParaRPr lang="ru-RU" dirty="0"/>
          </a:p>
        </p:txBody>
      </p:sp>
    </p:spTree>
    <p:extLst>
      <p:ext uri="{BB962C8B-B14F-4D97-AF65-F5344CB8AC3E}">
        <p14:creationId xmlns:p14="http://schemas.microsoft.com/office/powerpoint/2010/main" val="811831988"/>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0" y="1143000"/>
            <a:ext cx="9144000" cy="1066800"/>
          </a:xfrm>
        </p:spPr>
        <p:txBody>
          <a:bodyPr>
            <a:normAutofit fontScale="90000"/>
          </a:bodyPr>
          <a:lstStyle/>
          <a:p>
            <a:pPr algn="ctr"/>
            <a:r>
              <a:rPr lang="ru-RU" b="1" dirty="0"/>
              <a:t>Типовые условия контрактов, заключаемых в целях выполнения государственного оборонного заказа</a:t>
            </a:r>
            <a:r>
              <a:rPr lang="ru-RU" dirty="0"/>
              <a:t/>
            </a:r>
            <a:br>
              <a:rPr lang="ru-RU" dirty="0"/>
            </a:br>
            <a:endParaRPr lang="ru-RU" dirty="0"/>
          </a:p>
        </p:txBody>
      </p:sp>
      <p:sp>
        <p:nvSpPr>
          <p:cNvPr id="5" name="Объект 4"/>
          <p:cNvSpPr>
            <a:spLocks noGrp="1"/>
          </p:cNvSpPr>
          <p:nvPr>
            <p:ph idx="1"/>
          </p:nvPr>
        </p:nvSpPr>
        <p:spPr/>
        <p:txBody>
          <a:bodyPr>
            <a:normAutofit fontScale="77500" lnSpcReduction="20000"/>
          </a:bodyPr>
          <a:lstStyle/>
          <a:p>
            <a:endParaRPr lang="ru-RU" dirty="0" smtClean="0"/>
          </a:p>
          <a:p>
            <a:r>
              <a:rPr lang="ru-RU" dirty="0" smtClean="0"/>
              <a:t>Понятия</a:t>
            </a:r>
            <a:r>
              <a:rPr lang="ru-RU" dirty="0"/>
              <a:t>, используемые в настоящих типовых условиях, имеют, если не оговорено особо, значения, определенные Федеральным законом "О государственном оборонном заказе", постановлением Правительства Российской Федерации от 2 декабря 2017 г. N 1465 "О государственном регулировании цен на продукцию, поставляемую по государственному оборонному заказу, а также о внесении изменений и признании утратившими силу некоторых актов Правительства Российской Федерации</a:t>
            </a:r>
            <a:r>
              <a:rPr lang="ru-RU" dirty="0" smtClean="0"/>
              <a:t>".</a:t>
            </a:r>
          </a:p>
          <a:p>
            <a:endParaRPr lang="ru-RU" dirty="0"/>
          </a:p>
          <a:p>
            <a:r>
              <a:rPr lang="ru-RU" dirty="0"/>
              <a:t>Постановление Правительства РФ от 19 сентября 2022 г. N 1658 "О типовых условиях контрактов, заключаемых в целях выполнения государственного оборонного </a:t>
            </a:r>
            <a:r>
              <a:rPr lang="ru-RU" dirty="0" smtClean="0"/>
              <a:t>заказа….»</a:t>
            </a:r>
            <a:endParaRPr lang="ru-RU" dirty="0"/>
          </a:p>
        </p:txBody>
      </p:sp>
    </p:spTree>
    <p:extLst>
      <p:ext uri="{BB962C8B-B14F-4D97-AF65-F5344CB8AC3E}">
        <p14:creationId xmlns:p14="http://schemas.microsoft.com/office/powerpoint/2010/main" val="1416183746"/>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sz="2400" b="1" dirty="0"/>
              <a:t>Положение о примерных условиях государственных контрактов (контрактов) по государственному оборонному заказу (утв. постановлением Правительства РФ от 26 декабря 2013 г. N 1275)</a:t>
            </a:r>
            <a:r>
              <a:rPr lang="ru-RU" sz="2400" dirty="0"/>
              <a:t/>
            </a:r>
            <a:br>
              <a:rPr lang="ru-RU" sz="2400" dirty="0"/>
            </a:br>
            <a:endParaRPr lang="ru-RU" sz="2400" dirty="0"/>
          </a:p>
        </p:txBody>
      </p:sp>
      <p:sp>
        <p:nvSpPr>
          <p:cNvPr id="3" name="Объект 2"/>
          <p:cNvSpPr>
            <a:spLocks noGrp="1"/>
          </p:cNvSpPr>
          <p:nvPr>
            <p:ph idx="1"/>
          </p:nvPr>
        </p:nvSpPr>
        <p:spPr/>
        <p:txBody>
          <a:bodyPr>
            <a:normAutofit fontScale="62500" lnSpcReduction="20000"/>
          </a:bodyPr>
          <a:lstStyle/>
          <a:p>
            <a:endParaRPr lang="ru-RU" dirty="0" smtClean="0"/>
          </a:p>
          <a:p>
            <a:r>
              <a:rPr lang="ru-RU" dirty="0" smtClean="0"/>
              <a:t>Настоящее </a:t>
            </a:r>
            <a:r>
              <a:rPr lang="ru-RU" dirty="0"/>
              <a:t>Положение определяет примерные условия государственного контракта по государственному оборонному заказу (далее - государственный контракт) и контракта (договора), заключаемого в целях выполнения государственного оборонного заказа (далее - контракт), для использования государственными заказчиками государственного оборонного заказа (далее - государственные заказчики), головными исполнителями государственного оборонного заказа (далее - головные исполнители) и исполнителями, участвующими в поставке товаров, выполнении работ, оказании услуг по государственному оборонному заказу (далее соответственно - продукция, поставка продукции), при подготовке проекта государственного контракта (контракта) и его заключении.</a:t>
            </a:r>
          </a:p>
          <a:p>
            <a:endParaRPr lang="ru-RU" dirty="0" smtClean="0"/>
          </a:p>
          <a:p>
            <a:r>
              <a:rPr lang="ru-RU" dirty="0" smtClean="0"/>
              <a:t>Постановление </a:t>
            </a:r>
            <a:r>
              <a:rPr lang="ru-RU" dirty="0"/>
              <a:t>Правительства РФ от 26 декабря 2013 г. N 1275 "О примерных условиях государственных контрактов (контрактов) по государственному оборонному заказу" </a:t>
            </a:r>
          </a:p>
        </p:txBody>
      </p:sp>
    </p:spTree>
    <p:extLst>
      <p:ext uri="{BB962C8B-B14F-4D97-AF65-F5344CB8AC3E}">
        <p14:creationId xmlns:p14="http://schemas.microsoft.com/office/powerpoint/2010/main" val="3639593731"/>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836712"/>
            <a:ext cx="8229600" cy="1066800"/>
          </a:xfrm>
        </p:spPr>
        <p:txBody>
          <a:bodyPr>
            <a:noAutofit/>
          </a:bodyPr>
          <a:lstStyle/>
          <a:p>
            <a:pPr algn="ctr"/>
            <a:r>
              <a:rPr lang="ru-RU" sz="2000" b="1" dirty="0"/>
              <a:t>Обязан ли заказчик при заключении государственного контракта по государственному оборонному заказу прописывать условия, указанные в постановлении Правительства РФ от 26.12.2013 N 1275 "О примерных условиях государственных контрактов (контрактов) по государственному оборонному заказу"?</a:t>
            </a:r>
            <a:endParaRPr lang="ru-RU" sz="2000" dirty="0"/>
          </a:p>
        </p:txBody>
      </p:sp>
      <p:sp>
        <p:nvSpPr>
          <p:cNvPr id="3" name="Объект 2"/>
          <p:cNvSpPr>
            <a:spLocks noGrp="1"/>
          </p:cNvSpPr>
          <p:nvPr>
            <p:ph idx="1"/>
          </p:nvPr>
        </p:nvSpPr>
        <p:spPr>
          <a:xfrm>
            <a:off x="-108520" y="2276872"/>
            <a:ext cx="9252520" cy="4325112"/>
          </a:xfrm>
        </p:spPr>
        <p:txBody>
          <a:bodyPr>
            <a:normAutofit fontScale="70000" lnSpcReduction="20000"/>
          </a:bodyPr>
          <a:lstStyle/>
          <a:p>
            <a:r>
              <a:rPr lang="ru-RU" dirty="0"/>
              <a:t>Нет, заказчик не обязан прописывать условия, указанные в постановлении Правительства РФ от 26 декабря 2013 г. N 1275 "О примерных условиях государственных контрактов (контрактов) по государственному оборонному заказу".</a:t>
            </a:r>
          </a:p>
          <a:p>
            <a:r>
              <a:rPr lang="ru-RU" dirty="0"/>
              <a:t> </a:t>
            </a:r>
          </a:p>
          <a:p>
            <a:r>
              <a:rPr lang="ru-RU" dirty="0"/>
              <a:t>Ответ подготовлен на основании следующих материалов:</a:t>
            </a:r>
          </a:p>
          <a:p>
            <a:r>
              <a:rPr lang="ru-RU" dirty="0"/>
              <a:t>- Примерные условия государственных контрактов по государственному оборонному заказу (Е.А. </a:t>
            </a:r>
            <a:r>
              <a:rPr lang="ru-RU" dirty="0" err="1"/>
              <a:t>Свининых</a:t>
            </a:r>
            <a:r>
              <a:rPr lang="ru-RU" dirty="0"/>
              <a:t>, "Право в Вооруженных Силах", N 10, октябрь 2014 г.): "Следует отметить принципиальное отличие примерных условий государственных контрактов от типовых условий. Если типовые условия должны быть установлены государственным заказчиком в государственном контракте в обязательном порядке (ч. 6 ст. 112 Закона о контрактной системе), то примерные условия обязательны для установления в государственном контракте только в том случае, если это прямо определено в нормативных правовых актах</a:t>
            </a:r>
            <a:r>
              <a:rPr lang="ru-RU" dirty="0" smtClean="0"/>
              <a:t>.</a:t>
            </a:r>
            <a:endParaRPr lang="ru-RU" dirty="0"/>
          </a:p>
        </p:txBody>
      </p:sp>
    </p:spTree>
    <p:extLst>
      <p:ext uri="{BB962C8B-B14F-4D97-AF65-F5344CB8AC3E}">
        <p14:creationId xmlns:p14="http://schemas.microsoft.com/office/powerpoint/2010/main" val="4230912321"/>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92696"/>
            <a:ext cx="8229600" cy="6165304"/>
          </a:xfrm>
        </p:spPr>
        <p:txBody>
          <a:bodyPr>
            <a:normAutofit fontScale="77500" lnSpcReduction="20000"/>
          </a:bodyPr>
          <a:lstStyle/>
          <a:p>
            <a:r>
              <a:rPr lang="ru-RU" dirty="0"/>
              <a:t>Государственным заказчикам ГОЗ рекомендуется руководствоваться Положением при подготовке и заключении государственных контрактов, а также при разработке типовых форм или типовых условий государственных контрактов.</a:t>
            </a:r>
          </a:p>
          <a:p>
            <a:r>
              <a:rPr lang="ru-RU" dirty="0"/>
              <a:t>В Положении не закрепляется исчерпывающий перечень условий государственных контрактов по ГОЗ. Государственный заказчик вправе определять в государственном контракте не только условия, предусмотренные Положением, но и иные не противоречащие законодательству Российской Федерации условия (п. 32 Положения)";</a:t>
            </a:r>
          </a:p>
          <a:p>
            <a:r>
              <a:rPr lang="ru-RU" dirty="0"/>
              <a:t>- Заказчики будут обязаны применять типовые условия контрактов при размещении </a:t>
            </a:r>
            <a:r>
              <a:rPr lang="ru-RU" dirty="0" err="1"/>
              <a:t>гособоронзаказа</a:t>
            </a:r>
            <a:r>
              <a:rPr lang="ru-RU" dirty="0"/>
              <a:t> (обзор подготовлен экспертами компании "Гарант", 2022 г.): "В соответствии с изменениями, внесенными в ч. 1 и ч. 2 ст. 8, п. 1 ч. 1 ст. 12 Закона N 275-ФЗ, Правительство РФ наделено правом определять типовые условия контрактов, заключаемых в рамках размещения </a:t>
            </a:r>
            <a:r>
              <a:rPr lang="ru-RU" dirty="0" err="1"/>
              <a:t>гособоронзаказа</a:t>
            </a:r>
            <a:r>
              <a:rPr lang="ru-RU" dirty="0"/>
              <a:t>.</a:t>
            </a:r>
          </a:p>
          <a:p>
            <a:r>
              <a:rPr lang="ru-RU" dirty="0"/>
              <a:t>Указанные изменения вступили в силу 28 июня 2022 года.</a:t>
            </a:r>
          </a:p>
          <a:p>
            <a:endParaRPr lang="ru-RU" dirty="0"/>
          </a:p>
        </p:txBody>
      </p:sp>
    </p:spTree>
    <p:extLst>
      <p:ext uri="{BB962C8B-B14F-4D97-AF65-F5344CB8AC3E}">
        <p14:creationId xmlns:p14="http://schemas.microsoft.com/office/powerpoint/2010/main" val="71244482"/>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20688"/>
            <a:ext cx="8229600" cy="6237312"/>
          </a:xfrm>
        </p:spPr>
        <p:txBody>
          <a:bodyPr>
            <a:normAutofit fontScale="62500" lnSpcReduction="20000"/>
          </a:bodyPr>
          <a:lstStyle/>
          <a:p>
            <a:r>
              <a:rPr lang="ru-RU" dirty="0"/>
              <a:t>Напомним, что в настоящее время заказчики при подготовке проектов государственных контрактов руководствуются Положением о примерных условиях государственных контрактов (контрактов) по ГОЗ, утвержденным постановлением Правительства РФ от 26.12.2013 N 1275";</a:t>
            </a:r>
          </a:p>
          <a:p>
            <a:r>
              <a:rPr lang="ru-RU" dirty="0"/>
              <a:t>- Новости для специалиста по </a:t>
            </a:r>
            <a:r>
              <a:rPr lang="ru-RU" dirty="0" err="1"/>
              <a:t>госзакупкам</a:t>
            </a:r>
            <a:r>
              <a:rPr lang="ru-RU" dirty="0"/>
              <a:t> (подготовлено экспертами компании "Гарант") // Утверждены типовые условия контрактов, заключаемых в целях выполнения </a:t>
            </a:r>
            <a:r>
              <a:rPr lang="ru-RU" dirty="0" err="1"/>
              <a:t>гособоронзаказа</a:t>
            </a:r>
            <a:r>
              <a:rPr lang="ru-RU" dirty="0"/>
              <a:t>;</a:t>
            </a:r>
          </a:p>
          <a:p>
            <a:r>
              <a:rPr lang="ru-RU" dirty="0"/>
              <a:t>- Постановление Правительства РФ от 19 сентября 2022 г. N 1658 "О типовых условиях контрактов, заключаемых в целях выполнения государственного оборонного заказа, и о внесении изменений в Положение о примерных условиях государственных контрактов (контрактов) по государственному оборонному заказу";</a:t>
            </a:r>
          </a:p>
          <a:p>
            <a:r>
              <a:rPr lang="ru-RU" dirty="0"/>
              <a:t>- Мониторинг федерального законодательства от 24 сентября 2022 года (подготовлено экспертами компании "Гарант") // Закупки для государственных и муниципальных нужд;</a:t>
            </a:r>
          </a:p>
          <a:p>
            <a:r>
              <a:rPr lang="ru-RU" dirty="0"/>
              <a:t>- Постановление Правительства РФ от 19 сентября 2022 г. N 1658 "О типовых условиях контрактов, заключаемых в целях выполнения государственного оборонного заказа, и о внесении изменений в Положение о примерных условиях государственных контрактов (контрактов) по государственному оборонному заказу".</a:t>
            </a:r>
          </a:p>
          <a:p>
            <a:r>
              <a:rPr lang="ru-RU" dirty="0"/>
              <a:t>Установлено, какие типовые условия должен содержать контракт на поставку продукции по </a:t>
            </a:r>
            <a:r>
              <a:rPr lang="ru-RU" dirty="0" err="1"/>
              <a:t>гособоронзаказу</a:t>
            </a:r>
            <a:r>
              <a:rPr lang="ru-RU" dirty="0"/>
              <a:t>.</a:t>
            </a:r>
          </a:p>
          <a:p>
            <a:r>
              <a:rPr lang="ru-RU" dirty="0"/>
              <a:t>Правительство определило типовые условия контрактов на поставку продукции по </a:t>
            </a:r>
            <a:r>
              <a:rPr lang="ru-RU" dirty="0" err="1"/>
              <a:t>гособоронзаказу</a:t>
            </a:r>
            <a:r>
              <a:rPr lang="ru-RU" dirty="0"/>
              <a:t>. Это позволит обеспечить юридическую точность контрактов и избежать ошибок при их заключении.</a:t>
            </a:r>
          </a:p>
          <a:p>
            <a:endParaRPr lang="ru-RU" dirty="0"/>
          </a:p>
        </p:txBody>
      </p:sp>
    </p:spTree>
    <p:extLst>
      <p:ext uri="{BB962C8B-B14F-4D97-AF65-F5344CB8AC3E}">
        <p14:creationId xmlns:p14="http://schemas.microsoft.com/office/powerpoint/2010/main" val="3774255452"/>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548680"/>
            <a:ext cx="9144000" cy="1066800"/>
          </a:xfrm>
        </p:spPr>
        <p:txBody>
          <a:bodyPr>
            <a:noAutofit/>
          </a:bodyPr>
          <a:lstStyle/>
          <a:p>
            <a:pPr algn="ctr"/>
            <a:r>
              <a:rPr lang="ru-RU" sz="3200" dirty="0" smtClean="0"/>
              <a:t>Судебный </a:t>
            </a:r>
            <a:r>
              <a:rPr lang="ru-RU" sz="3200" dirty="0"/>
              <a:t>контроль и обжалование в сфере государственного оборонного </a:t>
            </a:r>
            <a:r>
              <a:rPr lang="ru-RU" sz="3200" dirty="0" smtClean="0"/>
              <a:t>заказа</a:t>
            </a:r>
            <a:endParaRPr lang="ru-RU" sz="3200" dirty="0"/>
          </a:p>
        </p:txBody>
      </p:sp>
      <p:sp>
        <p:nvSpPr>
          <p:cNvPr id="3" name="Объект 2"/>
          <p:cNvSpPr>
            <a:spLocks noGrp="1"/>
          </p:cNvSpPr>
          <p:nvPr>
            <p:ph idx="1"/>
          </p:nvPr>
        </p:nvSpPr>
        <p:spPr>
          <a:xfrm>
            <a:off x="457200" y="1772816"/>
            <a:ext cx="8229600" cy="4801720"/>
          </a:xfrm>
        </p:spPr>
        <p:txBody>
          <a:bodyPr>
            <a:normAutofit fontScale="70000" lnSpcReduction="20000"/>
          </a:bodyPr>
          <a:lstStyle/>
          <a:p>
            <a:r>
              <a:rPr lang="ru-RU" dirty="0"/>
              <a:t>Федеральным законом "О государственном оборонном заказе" могут быть установлены особенности предусмотренного ч. 10 ст. 99 контроля в сфере государственного оборонного заказа (далее - ГОЗ). Такие особенности установлены в ч. 2 ст. 13 Федерального закона о ГОЗ, согласно которой при выявлении в результате проведения плановых и внеплановых проверок нарушений требований, установленных законодательными и иными нормативными правовыми актами РФ в сфере государственного оборонного заказа, федеральный орган исполнительной власти, осуществляющий функции по контролю (надзору) в сфере государственного оборонного заказа, вправе: </a:t>
            </a:r>
            <a:endParaRPr lang="ru-RU" dirty="0" smtClean="0"/>
          </a:p>
          <a:p>
            <a:r>
              <a:rPr lang="ru-RU" dirty="0" smtClean="0"/>
              <a:t>1</a:t>
            </a:r>
            <a:r>
              <a:rPr lang="ru-RU" dirty="0"/>
              <a:t>) выдавать обязательные для исполнения предписания об устранении выявленных им нарушений; </a:t>
            </a:r>
            <a:endParaRPr lang="ru-RU" dirty="0" smtClean="0"/>
          </a:p>
          <a:p>
            <a:r>
              <a:rPr lang="ru-RU" dirty="0" smtClean="0"/>
              <a:t>2</a:t>
            </a:r>
            <a:r>
              <a:rPr lang="ru-RU" dirty="0"/>
              <a:t>) обращаться в суд, арбитражный суд с иском, заявлением о понуждении к исполнению выданных им предписаний; </a:t>
            </a:r>
            <a:endParaRPr lang="ru-RU" dirty="0" smtClean="0"/>
          </a:p>
          <a:p>
            <a:r>
              <a:rPr lang="ru-RU" dirty="0" smtClean="0"/>
              <a:t>3</a:t>
            </a:r>
            <a:r>
              <a:rPr lang="ru-RU" dirty="0"/>
              <a:t>) возбуждать и рассматривать дела об административных правонарушениях </a:t>
            </a:r>
          </a:p>
        </p:txBody>
      </p:sp>
    </p:spTree>
    <p:extLst>
      <p:ext uri="{BB962C8B-B14F-4D97-AF65-F5344CB8AC3E}">
        <p14:creationId xmlns:p14="http://schemas.microsoft.com/office/powerpoint/2010/main" val="2674377476"/>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92696"/>
            <a:ext cx="8229600" cy="5881840"/>
          </a:xfrm>
        </p:spPr>
        <p:txBody>
          <a:bodyPr>
            <a:normAutofit fontScale="77500" lnSpcReduction="20000"/>
          </a:bodyPr>
          <a:lstStyle/>
          <a:p>
            <a:r>
              <a:rPr lang="ru-RU" dirty="0"/>
              <a:t>В системе как арбитражных судов, так и в системе контролирующих органов, рассматривающих жалобы участников размещения заказов в сфере ГОЗ, накоплен богатый опыт. Это относится к Федеральной антимонопольной службе, к Федеральной службе по оборонному заказу, а также к государственным органам субъектов Российской Федерации, уполномоченным на осуществление контроля в сфере размещения заказов, рассматривающим жалобы участников размещения заказов. При осуществлении закупок товаров (выполнении работ и оказании услуг) в названной сфере, в случае рассмотрения споров в судебном и административном порядке, должна иметь место унификация подходов, поскольку предмет судебного и административного обжалования во многих случаях является единым.</a:t>
            </a:r>
          </a:p>
          <a:p>
            <a:r>
              <a:rPr lang="ru-RU" dirty="0"/>
              <a:t>Вместе с тем, не являются едиными мнения судов и указанных контролирующих органов о сущности и характере требований ст. 6 Закона о ГОЗ, содержащей отсылку к Закону N </a:t>
            </a:r>
            <a:r>
              <a:rPr lang="ru-RU" dirty="0" smtClean="0"/>
              <a:t>44-ФЗ </a:t>
            </a:r>
            <a:r>
              <a:rPr lang="ru-RU" dirty="0"/>
              <a:t>и Постановлению N </a:t>
            </a:r>
            <a:r>
              <a:rPr lang="ru-RU" dirty="0" smtClean="0"/>
              <a:t>1482.</a:t>
            </a:r>
            <a:endParaRPr lang="ru-RU" dirty="0"/>
          </a:p>
          <a:p>
            <a:endParaRPr lang="ru-RU" dirty="0"/>
          </a:p>
        </p:txBody>
      </p:sp>
    </p:spTree>
    <p:extLst>
      <p:ext uri="{BB962C8B-B14F-4D97-AF65-F5344CB8AC3E}">
        <p14:creationId xmlns:p14="http://schemas.microsoft.com/office/powerpoint/2010/main" val="3152102053"/>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20688"/>
            <a:ext cx="8229600" cy="5953848"/>
          </a:xfrm>
        </p:spPr>
        <p:txBody>
          <a:bodyPr>
            <a:normAutofit fontScale="85000" lnSpcReduction="10000"/>
          </a:bodyPr>
          <a:lstStyle/>
          <a:p>
            <a:r>
              <a:rPr lang="ru-RU" dirty="0"/>
              <a:t>По мнению судов, частями 1, 1.1, 2 и 2.1 ст. 31 Закона N 44-ФЗ и Постановлением N 1482 установлены дополнительные требования к участнику размещения государственного оборонного заказа, несоответствие которым является основанием для отклонения заявки участника </a:t>
            </a:r>
            <a:r>
              <a:rPr lang="ru-RU" dirty="0" smtClean="0"/>
              <a:t>закупки.</a:t>
            </a:r>
            <a:endParaRPr lang="ru-RU" dirty="0"/>
          </a:p>
          <a:p>
            <a:r>
              <a:rPr lang="ru-RU" dirty="0"/>
              <a:t>ФАС России считает, что устанавливаемые частями 1, 1.1, 2 и 2.1 ст. 31 Закона N 44-ФЗ и Постановлением N 1482 требования не являются дополнительными требованиями, а являются условиями, при которых участник закупки может не предоставлять обеспечение исполнения </a:t>
            </a:r>
            <a:r>
              <a:rPr lang="ru-RU" dirty="0" smtClean="0"/>
              <a:t>контракта.</a:t>
            </a:r>
            <a:endParaRPr lang="ru-RU" dirty="0"/>
          </a:p>
          <a:p>
            <a:r>
              <a:rPr lang="ru-RU" dirty="0"/>
              <a:t>По проблеме, касающейся характера документов, которые должен предоставить участник закупки, в литературе обращено внимание на две разные позиции судов ("широкая") и ФАС России ("узкая</a:t>
            </a:r>
            <a:r>
              <a:rPr lang="ru-RU" dirty="0" smtClean="0"/>
              <a:t>").</a:t>
            </a:r>
            <a:endParaRPr lang="ru-RU" dirty="0"/>
          </a:p>
          <a:p>
            <a:endParaRPr lang="ru-RU" dirty="0"/>
          </a:p>
        </p:txBody>
      </p:sp>
    </p:spTree>
    <p:extLst>
      <p:ext uri="{BB962C8B-B14F-4D97-AF65-F5344CB8AC3E}">
        <p14:creationId xmlns:p14="http://schemas.microsoft.com/office/powerpoint/2010/main" val="2942950098"/>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20688"/>
            <a:ext cx="8686800" cy="6237312"/>
          </a:xfrm>
        </p:spPr>
        <p:txBody>
          <a:bodyPr>
            <a:normAutofit fontScale="70000" lnSpcReduction="20000"/>
          </a:bodyPr>
          <a:lstStyle/>
          <a:p>
            <a:r>
              <a:rPr lang="ru-RU" dirty="0" smtClean="0"/>
              <a:t>«Широкая</a:t>
            </a:r>
            <a:r>
              <a:rPr lang="ru-RU" dirty="0"/>
              <a:t>" версия заключается в том, что установление заказчиком в документации о закупке общих требований к участникам закупки, указанных в Постановлении N 1482, не является нарушением требований законодательства в сфере </a:t>
            </a:r>
            <a:r>
              <a:rPr lang="ru-RU" dirty="0" smtClean="0"/>
              <a:t>закупок.</a:t>
            </a:r>
          </a:p>
          <a:p>
            <a:r>
              <a:rPr lang="ru-RU" dirty="0" smtClean="0"/>
              <a:t> </a:t>
            </a:r>
            <a:r>
              <a:rPr lang="ru-RU" dirty="0"/>
              <a:t>"Узкая" версия предполагает, что при установлении требований, предусмотренных ст. 6 Закона о ГОЗ, заказчик обязан установить конкретные требования к участникам закупок о наличии конкретного оборудования и производственных мощностей, конкретных специалистов и их </a:t>
            </a:r>
            <a:r>
              <a:rPr lang="ru-RU" dirty="0" smtClean="0"/>
              <a:t>квалификации.</a:t>
            </a:r>
            <a:endParaRPr lang="ru-RU" dirty="0"/>
          </a:p>
          <a:p>
            <a:r>
              <a:rPr lang="ru-RU" dirty="0" smtClean="0"/>
              <a:t>Анализ </a:t>
            </a:r>
            <a:r>
              <a:rPr lang="ru-RU" dirty="0"/>
              <a:t>соответствующих норм не представляет возможности поддержать позицию ФАС </a:t>
            </a:r>
            <a:r>
              <a:rPr lang="ru-RU" dirty="0" smtClean="0"/>
              <a:t>России.</a:t>
            </a:r>
            <a:endParaRPr lang="ru-RU" dirty="0"/>
          </a:p>
          <a:p>
            <a:r>
              <a:rPr lang="ru-RU" dirty="0"/>
              <a:t>Продолжая мысль об унификации подходов, в случае рассмотрения споров в судебном и административном порядке, следует обратить внимание на то, что защита в судебном порядке явно уступает в оперативности рассмотрения споров административному порядку обжалования. Известны ситуации, когда за время рассмотрения иска о признании размещения заказа и контракта (договора) недействительными, соответствующие обязательства оказываются исполненными (частично исполненными) и на этом основании в удовлетворении иска суд отказывает, приходя к выводу о том, что удовлетворение апелляционной жалобы и отмена решения суда первой инстанции не приведут к восстановлению нарушенных прав Российской </a:t>
            </a:r>
            <a:r>
              <a:rPr lang="ru-RU" dirty="0" smtClean="0"/>
              <a:t>Федерации.</a:t>
            </a:r>
            <a:endParaRPr lang="ru-RU" dirty="0"/>
          </a:p>
          <a:p>
            <a:endParaRPr lang="ru-RU" dirty="0"/>
          </a:p>
        </p:txBody>
      </p:sp>
    </p:spTree>
    <p:extLst>
      <p:ext uri="{BB962C8B-B14F-4D97-AF65-F5344CB8AC3E}">
        <p14:creationId xmlns:p14="http://schemas.microsoft.com/office/powerpoint/2010/main" val="3195022921"/>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5496" y="692696"/>
            <a:ext cx="9108504" cy="6165304"/>
          </a:xfrm>
        </p:spPr>
        <p:txBody>
          <a:bodyPr>
            <a:normAutofit fontScale="70000" lnSpcReduction="20000"/>
          </a:bodyPr>
          <a:lstStyle/>
          <a:p>
            <a:r>
              <a:rPr lang="ru-RU" b="1" dirty="0"/>
              <a:t>Нарушения требований </a:t>
            </a:r>
            <a:r>
              <a:rPr lang="ru-RU" dirty="0"/>
              <a:t>Закона</a:t>
            </a:r>
            <a:r>
              <a:rPr lang="ru-RU" b="1" dirty="0"/>
              <a:t> о государственном оборонном заказе, обусловленные ошибочным пониманием норм о порядке банковского сопровождения договоров и исключениях из числа запрещенных банковских операций.</a:t>
            </a:r>
            <a:endParaRPr lang="ru-RU" dirty="0"/>
          </a:p>
          <a:p>
            <a:r>
              <a:rPr lang="ru-RU" dirty="0"/>
              <a:t>Система банковского сопровождения была введена в сферу государственного оборонного заказа Федеральным законом от 29 июня 2015 г. N 159-ФЗ "О внесении изменений в Федеральный закон "О государственном оборонном заказе" и отдельные законодательные акты Российской Федерации</a:t>
            </a:r>
            <a:r>
              <a:rPr lang="ru-RU" dirty="0" smtClean="0"/>
              <a:t>". </a:t>
            </a:r>
            <a:r>
              <a:rPr lang="ru-RU" dirty="0"/>
              <a:t>Суть ее заключается в том, что все денежные потоки оборонно-промышленного комплекса нашей страны замыкаются на несколько банков, именуемых уполномоченными.</a:t>
            </a:r>
          </a:p>
          <a:p>
            <a:r>
              <a:rPr lang="ru-RU" dirty="0"/>
              <a:t>Одним из важнейших понятий в государственном оборонном заказе выступает "кооперация головного исполнителя". Согласно п. 4.1 ст. 3 Закона о ГОЗ, кооперация головного исполнителя - это совокупность взаимодействующих между собой лиц, участвующих в поставках продукции по государственному оборонному заказу в рамках сопровождаемых сделок. В кооперацию входят головной исполнитель, заключающий государственный контракт с государственным заказчиком, исполнители, заключающие контракты с головным исполнителем, и исполнители, заключающие контракты с исполнителями.</a:t>
            </a:r>
          </a:p>
          <a:p>
            <a:endParaRPr lang="ru-RU" dirty="0"/>
          </a:p>
        </p:txBody>
      </p:sp>
    </p:spTree>
    <p:extLst>
      <p:ext uri="{BB962C8B-B14F-4D97-AF65-F5344CB8AC3E}">
        <p14:creationId xmlns:p14="http://schemas.microsoft.com/office/powerpoint/2010/main" val="2673787644"/>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92696"/>
            <a:ext cx="9144000" cy="6165304"/>
          </a:xfrm>
        </p:spPr>
        <p:txBody>
          <a:bodyPr>
            <a:normAutofit fontScale="55000" lnSpcReduction="20000"/>
          </a:bodyPr>
          <a:lstStyle/>
          <a:p>
            <a:r>
              <a:rPr lang="ru-RU" dirty="0"/>
              <a:t>Головной исполнитель - это контрагент государственного заказчика по государственному контракту (например, Минобороны России). Исполнители, в свою очередь, составляют договорную цепочку (кооперацию), их сделки (контракты) носят вспомогательный по отношению к государственному контракту характер.</a:t>
            </a:r>
          </a:p>
          <a:p>
            <a:r>
              <a:rPr lang="ru-RU" dirty="0"/>
              <a:t>На основании п. 2 ч. 1 ст. 8 Федерального закона о ГОЗ правом выбора уполномоченного банка обладает исключительно головной исполнитель. Все остальные звенья кооперации таким правом не обладают: они получают сведения об уполномоченном банке как данность и обязаны открывать отдельный счет для обслуживания своей сделки с головным исполнителем или другим исполнителем только в данном конкретном банке.</a:t>
            </a:r>
          </a:p>
          <a:p>
            <a:r>
              <a:rPr lang="ru-RU" dirty="0"/>
              <a:t>В соответствии с п. 6, 7 ч. 1 и ч. 2 ст. 8 указанного Закона головной исполнитель и исполнитель государственного оборонного заказа (далее - участники ГОЗ) обязаны осуществлять расчеты по ГОЗ только с использованием отдельных счетов, открытых в уполномоченном банке. При этом ст. 8 также установлена обязанность по соблюдению режима использования отдельного счета участниками ГОЗ.</a:t>
            </a:r>
          </a:p>
          <a:p>
            <a:r>
              <a:rPr lang="ru-RU" dirty="0"/>
              <a:t>Режим использования отдельного счета предусматривает возможность осуществления операций, при которых списание денежных средств с отдельных счетов производится на иные (не отдельные) банковские счета (</a:t>
            </a:r>
            <a:r>
              <a:rPr lang="ru-RU" dirty="0" err="1"/>
              <a:t>п.п</a:t>
            </a:r>
            <a:r>
              <a:rPr lang="ru-RU" dirty="0"/>
              <a:t>. "а"-"з" п. 2 ч. 1 ст. 8.3 Федерального закона о ГОЗ), в частности:</a:t>
            </a:r>
          </a:p>
          <a:p>
            <a:r>
              <a:rPr lang="ru-RU" dirty="0"/>
              <a:t>- уплата налогов, взносов во внебюджетные фонды и иных обязательных платежей в бюджетную систему;</a:t>
            </a:r>
          </a:p>
          <a:p>
            <a:r>
              <a:rPr lang="ru-RU" dirty="0"/>
              <a:t>- выплата заработной платы с одновременной уплатой налогов и страховых взносов;</a:t>
            </a:r>
          </a:p>
          <a:p>
            <a:r>
              <a:rPr lang="ru-RU" dirty="0"/>
              <a:t>- перечисление прибыли, возмещение расходов на формирование запаса продукции;</a:t>
            </a:r>
          </a:p>
          <a:p>
            <a:r>
              <a:rPr lang="ru-RU" dirty="0"/>
              <a:t>- расчеты с иностранными поставщиками;</a:t>
            </a:r>
          </a:p>
          <a:p>
            <a:r>
              <a:rPr lang="ru-RU" dirty="0"/>
              <a:t>- иные расходы на сумму не более 3 (трех) млн. руб. в </a:t>
            </a:r>
            <a:r>
              <a:rPr lang="ru-RU" dirty="0" smtClean="0"/>
              <a:t>месяц.</a:t>
            </a:r>
            <a:endParaRPr lang="ru-RU" dirty="0"/>
          </a:p>
          <a:p>
            <a:endParaRPr lang="ru-RU" dirty="0"/>
          </a:p>
        </p:txBody>
      </p:sp>
    </p:spTree>
    <p:extLst>
      <p:ext uri="{BB962C8B-B14F-4D97-AF65-F5344CB8AC3E}">
        <p14:creationId xmlns:p14="http://schemas.microsoft.com/office/powerpoint/2010/main" val="3815175085"/>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92696"/>
            <a:ext cx="9144000" cy="6165304"/>
          </a:xfrm>
        </p:spPr>
        <p:txBody>
          <a:bodyPr>
            <a:normAutofit fontScale="55000" lnSpcReduction="20000"/>
          </a:bodyPr>
          <a:lstStyle/>
          <a:p>
            <a:r>
              <a:rPr lang="ru-RU" dirty="0"/>
              <a:t>Возможность расчетов с контрагентами на сумму до 3 млн. руб. в месяц не устраняет обязанность исполнителя государственного оборонного заказа открывать для каждой сделки отдельный счет в уполномоченном банке. Таким образом, не открывать отдельный счет нельзя.</a:t>
            </a:r>
          </a:p>
          <a:p>
            <a:r>
              <a:rPr lang="ru-RU" dirty="0"/>
              <a:t>Указанный вывод подтверждается судебной практикой. А.В. Коробейников подал в суд жалобу на постановление заместителя руководителя - начальника отдела Управления Федеральной антимонопольной службы по Республике Марий Эл от 12 октября 2017 г. N 03-07/151-2017, которым А.В. </a:t>
            </a:r>
            <a:r>
              <a:rPr lang="ru-RU" dirty="0" err="1"/>
              <a:t>Коробейникову</a:t>
            </a:r>
            <a:r>
              <a:rPr lang="ru-RU" dirty="0"/>
              <a:t> было назначено наказание за совершение административного правонарушения, предусмотренного ч. 1 ст. 14.31 КоАП РФ, в виде штрафа в размере 15 тыс. руб. Решением судьи Йошкар-Олинского городского суда Республики Марий Эл от 11 декабря 2017 г. жалоба была оставлена без удовлетворения [13]. Из решения Верховного суда Республики Марий Эл следует, что между ОАО и АО заключен договор от 11 января 2016 г. на поставку резисторов. Продукция по договорам являлась элементом военной продукции, изготовляемой во исполнение государственного оборонного заказа. Установлено, что ОАО является единственным производителем вышеуказанных резисторов, которые применяются при производстве продукции военного назначения, следовательно, оно занимает доминирующее положение. А.В. Коробейников, являясь директором ОАО, подписывал предложения, направленные в адрес АО, действовать в рамках </a:t>
            </a:r>
            <a:r>
              <a:rPr lang="ru-RU" dirty="0" err="1"/>
              <a:t>п.п</a:t>
            </a:r>
            <a:r>
              <a:rPr lang="ru-RU" dirty="0"/>
              <a:t>. "з" п. 2 ч. 1 ст. 8.3 Закона о государственном оборонном заказе без открытия отдельного банковского счета и приобретать товары на сумму менее 3 млн. руб. в месяц. Указанные действия А.В. </a:t>
            </a:r>
            <a:r>
              <a:rPr lang="ru-RU" dirty="0" err="1"/>
              <a:t>Коробейникова</a:t>
            </a:r>
            <a:r>
              <a:rPr lang="ru-RU" dirty="0"/>
              <a:t> правомерно квалифицированы как административное правонарушение, предусмотренное ч. 1 ст. 14.31 КоАП РФ, согласно которой совершение занимающим доминирующее положение на товарном рынке хозяйствующим субъектом, за исключением субъекта естественной монополии, действий, признаваемых злоупотреблением доминирующим положением и недопустимых в соответствии с антимонопольным законодательством РФ, если такие действия приводят или могут привести к ущемлению интересов других лиц и при этом результатом таких действий не является и не может являться недопущение, ограничение или устранение конкуренции, за исключением случаев, предусмотренных ст. 9.21 КоАП РФ, влечет наложение административного штрафа на должностных лиц в размере от 15 тыс. до 20 тыс. руб.</a:t>
            </a:r>
          </a:p>
          <a:p>
            <a:endParaRPr lang="ru-RU" dirty="0"/>
          </a:p>
        </p:txBody>
      </p:sp>
    </p:spTree>
    <p:extLst>
      <p:ext uri="{BB962C8B-B14F-4D97-AF65-F5344CB8AC3E}">
        <p14:creationId xmlns:p14="http://schemas.microsoft.com/office/powerpoint/2010/main" val="2631725202"/>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92696"/>
            <a:ext cx="8229600" cy="5881840"/>
          </a:xfrm>
        </p:spPr>
        <p:txBody>
          <a:bodyPr>
            <a:normAutofit fontScale="70000" lnSpcReduction="20000"/>
          </a:bodyPr>
          <a:lstStyle/>
          <a:p>
            <a:r>
              <a:rPr lang="ru-RU" dirty="0"/>
              <a:t>Вместе с тем, судебная практика по этому вопросу не лишена ошибок и противоречий. Так, Арбитражный суд города Москвы Решением от 29.09.2017 по делу N А40-31488/2017 </a:t>
            </a:r>
            <a:r>
              <a:rPr lang="ru-RU" dirty="0" smtClean="0"/>
              <a:t> </a:t>
            </a:r>
            <a:r>
              <a:rPr lang="ru-RU" dirty="0"/>
              <a:t>указал, что при исполнении договора в рамках государственного оборонного заказа оплата услуг Исполнителя может осуществляться в рамках 3 000 000 (трех миллионов) руб. без открытия отдельного счета. При этом, удовлетворяя исковые требования истца (о взыскании с ответчика оплаты за поставленную продукцию в условиях отсутствия открытого для расчетов отдельного счета), арбитражный суд взыскал задолженность только в пределах лимита 3 млн. руб., в остальной части иска отказал. По мнению суда, в соответствии с режимом использования специального (отдельного) счета, для расчета с поставщиком и перечисления суммы в пределах 3 млн. руб. не требуется открытия отдельного счета, в связи с чем суд признает обоснованным требование о взыскании основного долга только в пределах указанной суммы. Кроме того, вынося решение по данному делу, Арбитражный суд города Москвы сослался на аналогичную правовую позицию, содержащуюся в постановлении Арбитражного суда Московского округа от 15.08.2017 г. по делу N </a:t>
            </a:r>
            <a:r>
              <a:rPr lang="ru-RU" dirty="0" smtClean="0"/>
              <a:t>А40-125631/2016.</a:t>
            </a:r>
            <a:endParaRPr lang="ru-RU" dirty="0"/>
          </a:p>
          <a:p>
            <a:endParaRPr lang="ru-RU" dirty="0"/>
          </a:p>
        </p:txBody>
      </p:sp>
    </p:spTree>
    <p:extLst>
      <p:ext uri="{BB962C8B-B14F-4D97-AF65-F5344CB8AC3E}">
        <p14:creationId xmlns:p14="http://schemas.microsoft.com/office/powerpoint/2010/main" val="2859711324"/>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92696"/>
            <a:ext cx="9144000" cy="6165304"/>
          </a:xfrm>
        </p:spPr>
        <p:txBody>
          <a:bodyPr>
            <a:normAutofit fontScale="70000" lnSpcReduction="20000"/>
          </a:bodyPr>
          <a:lstStyle/>
          <a:p>
            <a:r>
              <a:rPr lang="ru-RU" dirty="0"/>
              <a:t>Другим примером ошибочного понимания норм о порядке банковского сопровождения договоров и исключениях из числа запрещенных банковских операций следует назвать отказ уполномоченного банка от заключения договора банковского сопровождения и открытия отдельного счета в рамках сопровождения расчётов по </a:t>
            </a:r>
            <a:r>
              <a:rPr lang="ru-RU" dirty="0" smtClean="0"/>
              <a:t>ГОЗ. </a:t>
            </a:r>
            <a:r>
              <a:rPr lang="ru-RU" dirty="0"/>
              <a:t>Доводы банка, основанные на том, что приостановление налоговым органом операций по счетам предприятия - исполнителя ГОЗ (на основании п. 12 ст. 76 НК РФ) является препятствием для открытия отдельного расчетного счета, отклонены судом как необоснованные.</a:t>
            </a:r>
          </a:p>
          <a:p>
            <a:r>
              <a:rPr lang="ru-RU" dirty="0"/>
              <a:t>Суд пришел к выводу, что в соответствии с п. 2 ч. 2 ст. 8 Закона N 275-ФЗ исполнитель заключает договор о банковском сопровождении с уполномоченным банком, выбранным головным исполнителем. Открытие отдельного счета является обязанностью исполнителя по ГОЗ, а цель заключения такого договора - получение вознаграждения за исполнение контракта в сфере ГОЗ. В силу указанных выше норм права истец (исполнитель ГОЗ) лишен возможности иным способом получить средства за изготовленный и поставленный товар в рамках контракта, заключенного в целях исполнения государственного оборонного контракта. Приостановка операций по счетам на основании ст. 76 НК РФ не является основанием для отказа в открытии отдельного счета в рамках банковского сопровождения расчетов по ГОЗ.</a:t>
            </a:r>
          </a:p>
          <a:p>
            <a:endParaRPr lang="ru-RU" dirty="0"/>
          </a:p>
        </p:txBody>
      </p:sp>
    </p:spTree>
    <p:extLst>
      <p:ext uri="{BB962C8B-B14F-4D97-AF65-F5344CB8AC3E}">
        <p14:creationId xmlns:p14="http://schemas.microsoft.com/office/powerpoint/2010/main" val="166889678"/>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92696"/>
            <a:ext cx="9144000" cy="6165304"/>
          </a:xfrm>
        </p:spPr>
        <p:txBody>
          <a:bodyPr>
            <a:normAutofit fontScale="55000" lnSpcReduction="20000"/>
          </a:bodyPr>
          <a:lstStyle/>
          <a:p>
            <a:r>
              <a:rPr lang="ru-RU" dirty="0"/>
              <a:t>Уполномоченные банки допускают также ошибки в определении соотношения норм Федерального закона "О несостоятельности (банкротстве)" и Федерального закона "О государственном оборонном заказе". Федеральное государственное унитарное предприятие "Завод синтетических волокон "Эластик" обратилось к публичному акционерному обществу "Сбербанк России" об </a:t>
            </a:r>
            <a:r>
              <a:rPr lang="ru-RU" dirty="0" err="1"/>
              <a:t>обязании</a:t>
            </a:r>
            <a:r>
              <a:rPr lang="ru-RU" dirty="0"/>
              <a:t> заключить договор о банковском сопровождении и открыть банковский счет для осуществления платежей по государственному контракту. Ответчик исковые требования не признал, полагая, что Федеральным законом "О несостоятельности (банкротстве)" предусмотрено наличие одного счета должника в банке или иной кредитной организации. Удовлетворяя требования истца, суд указал, что требование ст. 133 Федерального закона "О несостоятельности (банкротстве)" об обязанности использования конкурсным управляющим только одного счета должника в банке или иной кредитной организации (основной счет должника) не противоречит требованиям Федерального закона от 29.12.2012 г. N 275-ФЗ "О государственном оборонном заказе", поскольку на основной счет должника зачисляются денежные средства должника, поступающие в ходе конкурсного производства, с основного счета должника осуществляются выплаты кредиторам в порядке, предусмотренном ст. 134 Федерального закона "О несостоятельности (банкротстве)", тогда как открытый в соответствии с требованиями Федерального закона от 29.12.2012 г. N 275-ФЗ "О государственном оборонном заказе" отдельный счет является специальным, предусмотренным для расчетов в рамках заключенного контракта с соблюдением режима его использования, установленного настоящим федеральным законом. Федеральным законом от 29.12.2012 г. N 275-ФЗ "О государственном оборонном заказе" на кредитные учреждения возложена функция контроля по использованию отдельного счета. Учитывая вышеизложенное, отказ ответчика от заключения договора банковского счета противоречит требованиям действующего </a:t>
            </a:r>
            <a:r>
              <a:rPr lang="ru-RU" dirty="0" smtClean="0"/>
              <a:t>законодательства.</a:t>
            </a:r>
            <a:endParaRPr lang="ru-RU" dirty="0"/>
          </a:p>
          <a:p>
            <a:endParaRPr lang="ru-RU" dirty="0"/>
          </a:p>
        </p:txBody>
      </p:sp>
    </p:spTree>
    <p:extLst>
      <p:ext uri="{BB962C8B-B14F-4D97-AF65-F5344CB8AC3E}">
        <p14:creationId xmlns:p14="http://schemas.microsoft.com/office/powerpoint/2010/main" val="1795881277"/>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0382" y="404664"/>
            <a:ext cx="9144000" cy="6237312"/>
          </a:xfrm>
        </p:spPr>
        <p:txBody>
          <a:bodyPr>
            <a:noAutofit/>
          </a:bodyPr>
          <a:lstStyle/>
          <a:p>
            <a:pPr marL="109728" indent="0">
              <a:buNone/>
            </a:pPr>
            <a:r>
              <a:rPr lang="ru-RU" sz="1600" b="1" dirty="0"/>
              <a:t>Проблема определения срока поступления средств исполнителю, выполнившему свои обязательства по контракту, от головного исполнителя ГОЗ.</a:t>
            </a:r>
            <a:endParaRPr lang="ru-RU" sz="1600" dirty="0"/>
          </a:p>
          <a:p>
            <a:pPr marL="109728" indent="0">
              <a:buNone/>
            </a:pPr>
            <a:r>
              <a:rPr lang="ru-RU" sz="1600" dirty="0"/>
              <a:t>С учетом требований ст. 7.1 Федерального закона о ГОЗ денежные средства на оплату работ выделяются только после проверки затрат, понесенных исполнителями государственного оборонного заказа, т.к. все исполнители обязаны отчитываться перед стоящим выше его по цепочке контрагентом о целевом расходовании выделенных бюджетных средств и несут ответственность за нецелевое расходование выделенных из бюджета средств.</a:t>
            </a:r>
          </a:p>
          <a:p>
            <a:pPr marL="109728" indent="0">
              <a:buNone/>
            </a:pPr>
            <a:r>
              <a:rPr lang="ru-RU" sz="1600" dirty="0"/>
              <a:t>Срок оплаты исполнителю, выполнившему свои обязательства по контракту, зависит от получения средств головным исполнителем от заказчика, т.е. от Минобороны России. В этой связи существует проблема определения срока поступления средств от головного исполнителя ГОЗ нижестоящим в кооперации соисполнителям. Последние не получают оплату по контракту, пока их не получил головной исполнитель.</a:t>
            </a:r>
          </a:p>
          <a:p>
            <a:pPr marL="109728" indent="0">
              <a:buNone/>
            </a:pPr>
            <a:r>
              <a:rPr lang="ru-RU" sz="1600" dirty="0"/>
              <a:t>Согласно п. 4 Положения о примерных условиях государственных контрактов (контрактов) по государственному оборонному заказу, утвержденного Постановлением Правительства РФ от 26.12.2013 г. N 1275 </a:t>
            </a:r>
            <a:r>
              <a:rPr lang="ru-RU" sz="1600" dirty="0" smtClean="0"/>
              <a:t>, </a:t>
            </a:r>
            <a:r>
              <a:rPr lang="ru-RU" sz="1600" dirty="0"/>
              <a:t>условия контракта, заключаемого головным исполнителем с исполнителем, осуществляющим поставку продукции в целях выполнения государственного контракта (далее соответственно - заказчик, исполнитель), определяются условиями соответствующего государственного контракта, заключенного государственным заказчиком с этим головным исполнителем. Аналогичные условия включаются и в контракты с соисполнителями</a:t>
            </a:r>
            <a:r>
              <a:rPr lang="ru-RU" sz="1600" dirty="0" smtClean="0"/>
              <a:t>.</a:t>
            </a:r>
          </a:p>
          <a:p>
            <a:pPr marL="109728" indent="0">
              <a:buNone/>
            </a:pPr>
            <a:r>
              <a:rPr lang="ru-RU" sz="1600" dirty="0"/>
              <a:t>Суды установили [19], что если в соответствии с условиями государственного контракта финансирование осуществляется за счет средств федерального бюджета, то оплата исполнителю производится по мере поступления денежных средств от государственного заказчика (Минобороны России</a:t>
            </a:r>
            <a:r>
              <a:rPr lang="ru-RU" sz="1600" dirty="0" smtClean="0"/>
              <a:t>).</a:t>
            </a:r>
            <a:endParaRPr lang="ru-RU" sz="1600" dirty="0"/>
          </a:p>
        </p:txBody>
      </p:sp>
    </p:spTree>
    <p:extLst>
      <p:ext uri="{BB962C8B-B14F-4D97-AF65-F5344CB8AC3E}">
        <p14:creationId xmlns:p14="http://schemas.microsoft.com/office/powerpoint/2010/main" val="3968853212"/>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620688"/>
            <a:ext cx="9036496" cy="5953848"/>
          </a:xfrm>
        </p:spPr>
        <p:txBody>
          <a:bodyPr>
            <a:normAutofit fontScale="62500" lnSpcReduction="20000"/>
          </a:bodyPr>
          <a:lstStyle/>
          <a:p>
            <a:r>
              <a:rPr lang="ru-RU" b="1" dirty="0"/>
              <a:t>Вопросы организации раздельного учета хозяйствующими субъектами, участвующими в выполнении государственного оборонного заказа.</a:t>
            </a:r>
            <a:endParaRPr lang="ru-RU" dirty="0"/>
          </a:p>
          <a:p>
            <a:r>
              <a:rPr lang="ru-RU" dirty="0"/>
              <a:t>Обязанность вести раздельный учет результатов финансово-хозяйственной деятельности по каждому государственному контракту (контракту) - один из элементов правового статуса головного исполнителя поставок продукции по ГОЗ и исполнителя, участвующего в поставках продукции по ГОЗ (п. 18 ч. 1, п. 16 ч. 2 ст. 8 Закона о ГОЗ). При этом Правила ведения организациями, выполняющими государственный оборонный заказ, раздельного учета результатов финансово-хозяйственной деятельности </a:t>
            </a:r>
            <a:r>
              <a:rPr lang="ru-RU" dirty="0" smtClean="0"/>
              <a:t> </a:t>
            </a:r>
            <a:r>
              <a:rPr lang="ru-RU" dirty="0"/>
              <a:t>подлежат применению только организациями, т.е. исключительно юридическими лицами.</a:t>
            </a:r>
          </a:p>
          <a:p>
            <a:r>
              <a:rPr lang="ru-RU" dirty="0"/>
              <a:t>Закрепление порядка ведения раздельного учета в учетной политике головного исполнителя (исполнителя) является одним из доказательств ведения такого учета хозяйствующим субъектом. В одном из дел </a:t>
            </a:r>
            <a:r>
              <a:rPr lang="ru-RU" dirty="0" smtClean="0"/>
              <a:t> </a:t>
            </a:r>
            <a:r>
              <a:rPr lang="ru-RU" dirty="0"/>
              <a:t>суд отклонил довод организации об отсутствии у нее обязанности отражать в своей учетной политике особенности раздельного учета. По мнению суда, особенности учета затрат и результатов финансово-хозяйственной деятельности организации, осуществляемой в целях исполнения ГОЗ, надлежит отразить в ее учетной политике. Данный вывод подкреплялся ссылками на положения ч. 1 ст. 8 Закона о бухгалтерском учете </a:t>
            </a:r>
            <a:r>
              <a:rPr lang="ru-RU" dirty="0" smtClean="0"/>
              <a:t>. </a:t>
            </a:r>
            <a:r>
              <a:rPr lang="ru-RU" dirty="0"/>
              <a:t>В одном из дел суд со ссылкой на ч. 2 ст. 10 Федерального закона "О бухгалтерском учете" указал относительно ведения раздельного учета, что при регистрации объектов данного учета в соответствующих регистрах не допускаются пропуски или изъятия. Методика раздельного учета должна соответствовать основам бухгалтерского учета </a:t>
            </a:r>
            <a:r>
              <a:rPr lang="ru-RU" dirty="0" smtClean="0"/>
              <a:t>.</a:t>
            </a:r>
            <a:endParaRPr lang="ru-RU" dirty="0"/>
          </a:p>
          <a:p>
            <a:endParaRPr lang="ru-RU" dirty="0"/>
          </a:p>
        </p:txBody>
      </p:sp>
    </p:spTree>
    <p:extLst>
      <p:ext uri="{BB962C8B-B14F-4D97-AF65-F5344CB8AC3E}">
        <p14:creationId xmlns:p14="http://schemas.microsoft.com/office/powerpoint/2010/main" val="3344109024"/>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764704"/>
            <a:ext cx="8229600" cy="5809832"/>
          </a:xfrm>
        </p:spPr>
        <p:txBody>
          <a:bodyPr>
            <a:normAutofit fontScale="70000" lnSpcReduction="20000"/>
          </a:bodyPr>
          <a:lstStyle/>
          <a:p>
            <a:r>
              <a:rPr lang="ru-RU" dirty="0"/>
              <a:t>вызывает вопрос целесообразность возложения законодателем обязанности по ведению раздельного учета на всех головных исполнителей вне зависимости от вида поставляемой ими продукции. Представляется, что данную обязанность должны нести только поставщики продукции военного и специального назначения. Что касается продукции общего назначения, то, на наш взгляд, при ее закупках в рамках ГОЗ потребности в обязательном раздельном учете нет. Во-вторых, </a:t>
            </a:r>
            <a:r>
              <a:rPr lang="ru-RU" dirty="0" err="1"/>
              <a:t>обязывание</a:t>
            </a:r>
            <a:r>
              <a:rPr lang="ru-RU" dirty="0"/>
              <a:t> всех исполнителей вести раздельный учет вне зависимости от уровня кооперации и цены заключенных ими контрактов снижает заинтересованность хозяйствующих субъектов в участии в поставках продукции по ГОЗ. Это связано со сложностью организации раздельного учета и высокими размерами административных штрафов за неисполнение и ненадлежащее исполнение соответствующей обязанности. Размер наложенного штрафа может быть несоизмеримо выше цены исполненного контракта. Как следствие, хозяйствующие субъекты, редко участвующие в поставках продукции по ГОЗ, уклоняются от принятия на себя договорных обязательств в рамках ГОЗ. Об этом свидетельствует имеющаяся практика ненадлежащего информирования исполнителями более высокого уровня кооперации своих контрагентов о целях исполнения заключаемого между ними контракта </a:t>
            </a:r>
          </a:p>
        </p:txBody>
      </p:sp>
    </p:spTree>
    <p:extLst>
      <p:ext uri="{BB962C8B-B14F-4D97-AF65-F5344CB8AC3E}">
        <p14:creationId xmlns:p14="http://schemas.microsoft.com/office/powerpoint/2010/main" val="1083206717"/>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88640"/>
            <a:ext cx="8229600" cy="1066800"/>
          </a:xfrm>
        </p:spPr>
        <p:txBody>
          <a:bodyPr/>
          <a:lstStyle/>
          <a:p>
            <a:r>
              <a:rPr lang="ru-RU" dirty="0" smtClean="0"/>
              <a:t>Могут быть полезны:</a:t>
            </a:r>
            <a:endParaRPr lang="ru-RU" dirty="0"/>
          </a:p>
        </p:txBody>
      </p:sp>
      <p:sp>
        <p:nvSpPr>
          <p:cNvPr id="3" name="Объект 2"/>
          <p:cNvSpPr>
            <a:spLocks noGrp="1"/>
          </p:cNvSpPr>
          <p:nvPr>
            <p:ph idx="1"/>
          </p:nvPr>
        </p:nvSpPr>
        <p:spPr>
          <a:xfrm>
            <a:off x="0" y="1124744"/>
            <a:ext cx="9144000" cy="5733256"/>
          </a:xfrm>
        </p:spPr>
        <p:txBody>
          <a:bodyPr>
            <a:normAutofit fontScale="47500" lnSpcReduction="20000"/>
          </a:bodyPr>
          <a:lstStyle/>
          <a:p>
            <a:r>
              <a:rPr lang="ru-RU" dirty="0" smtClean="0"/>
              <a:t>Постановление </a:t>
            </a:r>
            <a:r>
              <a:rPr lang="ru-RU" dirty="0"/>
              <a:t>Арбитражного суда Московского округа от 21 апреля 2016 г. по делу N А40-132900/2015; Постановление Арбитражного суда Московского округа от 21 июля 2016 г. по делу N А40-132881/15.</a:t>
            </a:r>
          </a:p>
          <a:p>
            <a:r>
              <a:rPr lang="ru-RU" u="sng" dirty="0"/>
              <a:t> Решения ФАС России </a:t>
            </a:r>
            <a:r>
              <a:rPr lang="ru-RU" dirty="0"/>
              <a:t>от 6 мая 2016 г. N КГОЗ-184/16, от 6 мая 2015 г. по делу N КГОЗ-181/15.</a:t>
            </a:r>
          </a:p>
          <a:p>
            <a:r>
              <a:rPr lang="ru-RU" dirty="0" smtClean="0"/>
              <a:t>Постановление </a:t>
            </a:r>
            <a:r>
              <a:rPr lang="ru-RU" dirty="0"/>
              <a:t>Арбитражного суда Московского округа от 21 апреля 2016 г. по делу N А40-132900/2015.</a:t>
            </a:r>
          </a:p>
          <a:p>
            <a:r>
              <a:rPr lang="ru-RU" u="sng" dirty="0"/>
              <a:t> </a:t>
            </a:r>
            <a:r>
              <a:rPr lang="ru-RU" dirty="0"/>
              <a:t>Решение Федеральной антимонопольной службы от 6 мая 2016 г. N КГОЗ-184/16.</a:t>
            </a:r>
          </a:p>
          <a:p>
            <a:r>
              <a:rPr lang="ru-RU" dirty="0" smtClean="0"/>
              <a:t>Определение </a:t>
            </a:r>
            <a:r>
              <a:rPr lang="ru-RU" dirty="0"/>
              <a:t>Верховного Суда РФ от 29.08.2019 г. N 310-ЭС19-13956 по делу N А54-5782/2018; Определение Верховного Суда РФ от 17.01.2017 г. N 301-КГ16-18619 по делу N А43-23069/2015; Постановление Пятнадцатого ААС от 09.10.2009 г. N 15АП-8094/2009 по делу N А53-11669/2009.</a:t>
            </a:r>
          </a:p>
          <a:p>
            <a:r>
              <a:rPr lang="ru-RU" u="sng" dirty="0" smtClean="0"/>
              <a:t>[</a:t>
            </a:r>
            <a:r>
              <a:rPr lang="ru-RU" dirty="0" smtClean="0"/>
              <a:t>Письмо </a:t>
            </a:r>
            <a:r>
              <a:rPr lang="ru-RU" dirty="0"/>
              <a:t>Минобороны России, </a:t>
            </a:r>
            <a:r>
              <a:rPr lang="ru-RU" dirty="0" err="1"/>
              <a:t>Минпромторга</a:t>
            </a:r>
            <a:r>
              <a:rPr lang="ru-RU" dirty="0"/>
              <a:t> России, ФАС России от 18.07.2017 г. N 211/692нс "О применении положений Федерального закона от 29.12.2012 г. N 275-ФЗ "О государственном оборонном заказе" в отношении расчетов по ГОЗ".</a:t>
            </a:r>
          </a:p>
          <a:p>
            <a:r>
              <a:rPr lang="ru-RU" dirty="0" smtClean="0"/>
              <a:t>Решение </a:t>
            </a:r>
            <a:r>
              <a:rPr lang="ru-RU" dirty="0"/>
              <a:t>Верховного суда Республики Марий Эл от 31.01.2018 г. по делу N 7Р-44/2018.</a:t>
            </a:r>
          </a:p>
          <a:p>
            <a:r>
              <a:rPr lang="ru-RU" dirty="0" smtClean="0"/>
              <a:t>Решение </a:t>
            </a:r>
            <a:r>
              <a:rPr lang="ru-RU" dirty="0"/>
              <a:t>Арбитражного суда города Москвы от 29 сентября 2017 г. по делу N А40-31488/2017.</a:t>
            </a:r>
          </a:p>
          <a:p>
            <a:r>
              <a:rPr lang="ru-RU" u="sng" dirty="0"/>
              <a:t> </a:t>
            </a:r>
            <a:r>
              <a:rPr lang="ru-RU" dirty="0"/>
              <a:t>Постановление Арбитражного суда Московского округа от 15.08.2017 г. N Ф05-11366/2017 по делу N А40-125631/2016.</a:t>
            </a:r>
          </a:p>
          <a:p>
            <a:r>
              <a:rPr lang="ru-RU" u="sng" dirty="0"/>
              <a:t> Решения суда Брянской области </a:t>
            </a:r>
            <a:r>
              <a:rPr lang="ru-RU" dirty="0"/>
              <a:t>от 11.12.2017 г. N А09-13404/2017 и от 13.11.2017 г. N А09-11838/2017.</a:t>
            </a:r>
          </a:p>
          <a:p>
            <a:r>
              <a:rPr lang="ru-RU" u="sng" dirty="0"/>
              <a:t> </a:t>
            </a:r>
            <a:r>
              <a:rPr lang="ru-RU" dirty="0"/>
              <a:t>Решение Арбитражного суда Рязанской области от 22.04.2016 г. N А54-7769/2015.</a:t>
            </a:r>
          </a:p>
          <a:p>
            <a:r>
              <a:rPr lang="ru-RU" u="sng" dirty="0"/>
              <a:t> </a:t>
            </a:r>
            <a:r>
              <a:rPr lang="ru-RU" dirty="0"/>
              <a:t>Постановление Арбитражного суда Московского округа от 31.01.2019 г. N Ф05-17662/2017 по делу N А40-224658/2016; Постановление Арбитражного суда Московского округа от 30.01.2019 г. N Ф05-23354/2018 по делу N А40-203532/2017; Постановление Арбитражного суда Московского округа от 30.07.2019 г. N Ф05-11487/2019 по делу N А40-62523/2018.</a:t>
            </a:r>
          </a:p>
          <a:p>
            <a:r>
              <a:rPr lang="ru-RU" dirty="0" smtClean="0"/>
              <a:t>Постановление </a:t>
            </a:r>
            <a:r>
              <a:rPr lang="ru-RU" dirty="0"/>
              <a:t>Пятнадцатого арбитражного апелляционного суда от 20 февраля 2018 г. N 15АП-21884/2017.</a:t>
            </a:r>
          </a:p>
          <a:p>
            <a:r>
              <a:rPr lang="ru-RU" u="sng" dirty="0"/>
              <a:t> </a:t>
            </a:r>
            <a:r>
              <a:rPr lang="ru-RU" dirty="0"/>
              <a:t>Постановление Пятнадцатого арбитражного апелляционного суда от 20 февраля 2018 г. N 15АП-21884/2017.</a:t>
            </a:r>
          </a:p>
          <a:p>
            <a:endParaRPr lang="ru-RU" dirty="0"/>
          </a:p>
        </p:txBody>
      </p:sp>
    </p:spTree>
    <p:extLst>
      <p:ext uri="{BB962C8B-B14F-4D97-AF65-F5344CB8AC3E}">
        <p14:creationId xmlns:p14="http://schemas.microsoft.com/office/powerpoint/2010/main" val="1645566324"/>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000" b="1" dirty="0" smtClean="0"/>
              <a:t>При применении закрытых конкурентных способов заказчиком разрабатывается и утверждается документация о закупке, которая должна содержать информацию и документы, предусмотренные </a:t>
            </a:r>
            <a:r>
              <a:rPr lang="ru-RU" sz="2000" b="1" dirty="0" err="1" smtClean="0"/>
              <a:t>пп</a:t>
            </a:r>
            <a:r>
              <a:rPr lang="ru-RU" sz="2000" b="1" dirty="0" smtClean="0"/>
              <a:t>. 1 - 13 и 15 - 23 ч. 1 и подп. 1 - 6 ч. 2 ст. 42 Закона о контрактной системе, в том числе требования установленные ст. 14 (применение национального режима в закупках).</a:t>
            </a:r>
            <a:r>
              <a:rPr lang="ru-RU" sz="2000" dirty="0" smtClean="0"/>
              <a:t/>
            </a:r>
            <a:br>
              <a:rPr lang="ru-RU" sz="2000" dirty="0" smtClean="0"/>
            </a:br>
            <a:endParaRPr lang="ru-RU" sz="2000" dirty="0"/>
          </a:p>
        </p:txBody>
      </p:sp>
      <p:sp>
        <p:nvSpPr>
          <p:cNvPr id="3" name="Объект 2"/>
          <p:cNvSpPr>
            <a:spLocks noGrp="1"/>
          </p:cNvSpPr>
          <p:nvPr>
            <p:ph idx="1"/>
          </p:nvPr>
        </p:nvSpPr>
        <p:spPr>
          <a:xfrm>
            <a:off x="23302" y="2348880"/>
            <a:ext cx="8964488" cy="4421088"/>
          </a:xfrm>
        </p:spPr>
        <p:txBody>
          <a:bodyPr>
            <a:normAutofit fontScale="32500" lnSpcReduction="20000"/>
          </a:bodyPr>
          <a:lstStyle/>
          <a:p>
            <a:r>
              <a:rPr lang="ru-RU" dirty="0" smtClean="0"/>
              <a:t>Рассмотрим </a:t>
            </a:r>
            <a:r>
              <a:rPr lang="ru-RU" dirty="0"/>
              <a:t>на примере конкретного дела: решение ФАС России от 24.08.2022 по делу N 28/06/105-79ГОЗ/2022.</a:t>
            </a:r>
          </a:p>
          <a:p>
            <a:r>
              <a:rPr lang="ru-RU" dirty="0"/>
              <a:t>Предмет закупки: выполнение опытно-конструкторской работы "Создание сервиса сбора, хранения, обработки и выдачи информации о подготовке и ходе выполнения мобилизационных мероприятий в системе МВД России" Шифр "Сфинкс-М 2.0" (в рамках ГОЗ. Жалоба признана необоснованной, но в ходе проведения внеплановой проверки Комиссией ФАС России в действиях заказчика установлено нарушение требований ч. 3 ст. 14, п. 1 ч. 1 ст. 72 Закона о контрактной системе.</a:t>
            </a:r>
          </a:p>
          <a:p>
            <a:r>
              <a:rPr lang="ru-RU" dirty="0"/>
              <a:t>В соответствии с ч. 3 ст. 14 Закона о контрактной системе Правительством Российской Федерации принято постановление Правительства РФ от 16.11.2015 N 1236 (далее - Постановление N 1236).</a:t>
            </a:r>
          </a:p>
          <a:p>
            <a:r>
              <a:rPr lang="ru-RU" dirty="0"/>
              <a:t>Согласно п. 1 ч. 1 ст. 75 Закона о контрактной системе заказчик формирует с использованием единой информационной системы (далее - ЕИС), подписывает усиленной электронной подписью лица, имеющего право действовать от имени заказчика, и размещает в ЕИС приглашение, которое должно содержать информацию, предусмотренную </a:t>
            </a:r>
            <a:r>
              <a:rPr lang="ru-RU" dirty="0" err="1"/>
              <a:t>пп</a:t>
            </a:r>
            <a:r>
              <a:rPr lang="ru-RU" dirty="0"/>
              <a:t>. 1 - 10, 12, 13, 15 - 19 и 21 ч. 1 ст. 42 Закона о контрактной системе, с приложением документации о закупке.</a:t>
            </a:r>
          </a:p>
          <a:p>
            <a:r>
              <a:rPr lang="ru-RU" dirty="0"/>
              <a:t>В силу п. 15 ч. 1 ст. 42 Закона о контрактной системе при осуществлении закупки путем проведения открытых конкурентных способов заказчик формирует с использованием ЕИС, подписывает усиленной электронной подписью лица, имеющего право действовать от имени заказчика, и размещает в ЕИС извещение об осуществлении закупки, содержащее информацию об условиях, о запретах и об ограничениях допуска товаров, происходящих из иностранного государства или группы иностранных государств, работ, услуг, соответственно выполняемых, оказываемых иностранными лицами, в случае, если такие условия, запреты и ограничения установлены в соответствии со ст. 14 Закона о контрактной системе.</a:t>
            </a:r>
          </a:p>
          <a:p>
            <a:r>
              <a:rPr lang="ru-RU" dirty="0"/>
              <a:t>Пунктом 2 Постановления N 1236 установлен запрет на допуск программ для электронных вычислительных машин и баз данных, реализуемых независимо от вида договора на материальном носителе и (или) в электронном виде по каналам связи, происходящих из иностранных государств (за исключением программного обеспечения, включенного в единый реестр программ для электронных вычислительных машин и баз данных из государств - членов Евразийского экономического союза, за исключением Российской Федерации, а также исключительных прав на такое программное обеспечение и прав использования такого программного обеспечения, для целей осуществления закупок для обеспечения государственных и муниципальных нужд.</a:t>
            </a:r>
          </a:p>
          <a:p>
            <a:r>
              <a:rPr lang="ru-RU" dirty="0"/>
              <a:t>В соответствии с подп. "в" п. 2.1 Постановления N 1236 для целей применения п. 2 Постановления N 1236 под программным обеспечением понимают программное обеспечение и (или) права на него вследствие выполнения контрактных обязательств, предусматривающих выполнение работ, оказание услуг, связанных с разработкой, модификацией, модернизацией программного обеспечения. в том числе в составе существующих автоматизированных систем, если такие работы или услуги сопряжены с предоставлением заказчику прав на использование программного обеспечения или расширением ранее предоставленного объема прав.</a:t>
            </a:r>
          </a:p>
          <a:p>
            <a:r>
              <a:rPr lang="ru-RU" dirty="0"/>
              <a:t>Законодательством Российской Федерации на заказчика возложена императивная обязанность устанавливать запрет в документации о закупке, предусмотренный Постановлением N 1236, в случае закупки услуг, связанных с разработкой программного обеспечения и передачей прав на его использование.</a:t>
            </a:r>
          </a:p>
          <a:p>
            <a:r>
              <a:rPr lang="ru-RU" dirty="0"/>
              <a:t>Кроме того, в конкурсной документации отсутствует обоснование невозможности соблюдения запрета, предусмотренного Постановлением N 1236.</a:t>
            </a:r>
          </a:p>
          <a:p>
            <a:r>
              <a:rPr lang="ru-RU" dirty="0"/>
              <a:t>Указанный вывод подтверждается имеющейся судебной практикой (Постановление Девятого арбитражного апелляционного суда от 29.08.2022 N 09АП-50061/2022 по делу N А40-17816/2022).</a:t>
            </a:r>
          </a:p>
          <a:p>
            <a:r>
              <a:rPr lang="ru-RU" dirty="0"/>
              <a:t>Решение Арбитражного суда г. Москвы от 10.03.2023 по делу N А40-253583/22-92-1992</a:t>
            </a:r>
          </a:p>
          <a:p>
            <a:r>
              <a:rPr lang="ru-RU" dirty="0"/>
              <a:t>Определением Верховного Суда РФ от 31.01.2024 N 305-ЭС23-28941 отказано в передаче дела N А40-253583/2022 в Судебную коллегию по экономическим спорам Верховного Суда РФ для пересмотра в порядке кассационного производства данного решения.</a:t>
            </a:r>
          </a:p>
          <a:p>
            <a:endParaRPr lang="ru-RU" dirty="0"/>
          </a:p>
        </p:txBody>
      </p:sp>
    </p:spTree>
    <p:extLst>
      <p:ext uri="{BB962C8B-B14F-4D97-AF65-F5344CB8AC3E}">
        <p14:creationId xmlns:p14="http://schemas.microsoft.com/office/powerpoint/2010/main" val="2372001826"/>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dirty="0"/>
              <a:t>Типичные ошибки и нарушения при осуществлении ГОЗ</a:t>
            </a:r>
            <a:r>
              <a:rPr lang="ru-RU" dirty="0"/>
              <a:t/>
            </a:r>
            <a:br>
              <a:rPr lang="ru-RU" dirty="0"/>
            </a:br>
            <a:endParaRPr lang="ru-RU" dirty="0"/>
          </a:p>
        </p:txBody>
      </p:sp>
      <p:sp>
        <p:nvSpPr>
          <p:cNvPr id="3" name="Объект 2"/>
          <p:cNvSpPr>
            <a:spLocks noGrp="1"/>
          </p:cNvSpPr>
          <p:nvPr>
            <p:ph idx="1"/>
          </p:nvPr>
        </p:nvSpPr>
        <p:spPr/>
        <p:txBody>
          <a:bodyPr>
            <a:normAutofit fontScale="70000" lnSpcReduction="20000"/>
          </a:bodyPr>
          <a:lstStyle/>
          <a:p>
            <a:r>
              <a:rPr lang="ru-RU" dirty="0" smtClean="0"/>
              <a:t>- </a:t>
            </a:r>
            <a:r>
              <a:rPr lang="ru-RU" dirty="0"/>
              <a:t>применение национального режима в закупках</a:t>
            </a:r>
          </a:p>
          <a:p>
            <a:r>
              <a:rPr lang="ru-RU" dirty="0"/>
              <a:t>- </a:t>
            </a:r>
            <a:r>
              <a:rPr lang="ru-RU" dirty="0" err="1"/>
              <a:t>тировые</a:t>
            </a:r>
            <a:r>
              <a:rPr lang="ru-RU" dirty="0"/>
              <a:t> и примерные условиях государственных контрактов (контрактов) по государственному оборонному заказу, что повлечет нарушения при формировании контракта</a:t>
            </a:r>
          </a:p>
          <a:p>
            <a:r>
              <a:rPr lang="ru-RU" dirty="0"/>
              <a:t>- </a:t>
            </a:r>
            <a:r>
              <a:rPr lang="ru-RU" b="1" dirty="0"/>
              <a:t>нарушения требований </a:t>
            </a:r>
            <a:r>
              <a:rPr lang="ru-RU" dirty="0"/>
              <a:t>Закона</a:t>
            </a:r>
            <a:r>
              <a:rPr lang="ru-RU" b="1" dirty="0"/>
              <a:t> о государственном оборонном заказе, обусловленные ошибочным пониманием норм о порядке банковского сопровождения договоров и исключениях из числа запрещенных банковских операций</a:t>
            </a:r>
            <a:endParaRPr lang="ru-RU" dirty="0"/>
          </a:p>
          <a:p>
            <a:r>
              <a:rPr lang="ru-RU" b="1" dirty="0"/>
              <a:t>- Проблема определения срока поступления средств исполнителю, выполнившему свои обязательства по контракту, от головного исполнителя ГОЗ</a:t>
            </a:r>
            <a:endParaRPr lang="ru-RU" dirty="0"/>
          </a:p>
          <a:p>
            <a:r>
              <a:rPr lang="ru-RU" dirty="0"/>
              <a:t>- </a:t>
            </a:r>
            <a:r>
              <a:rPr lang="ru-RU" b="1" dirty="0"/>
              <a:t>Вопросы организации раздельного учета хозяйствующими субъектами, участвующими в выполнении государственного оборонного заказа.</a:t>
            </a:r>
            <a:endParaRPr lang="ru-RU" dirty="0"/>
          </a:p>
          <a:p>
            <a:endParaRPr lang="ru-RU" dirty="0"/>
          </a:p>
        </p:txBody>
      </p:sp>
    </p:spTree>
    <p:extLst>
      <p:ext uri="{BB962C8B-B14F-4D97-AF65-F5344CB8AC3E}">
        <p14:creationId xmlns:p14="http://schemas.microsoft.com/office/powerpoint/2010/main" val="24191149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ород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753</TotalTime>
  <Words>15276</Words>
  <Application>Microsoft Office PowerPoint</Application>
  <PresentationFormat>Экран (4:3)</PresentationFormat>
  <Paragraphs>1349</Paragraphs>
  <Slides>236</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236</vt:i4>
      </vt:variant>
    </vt:vector>
  </HeadingPairs>
  <TitlesOfParts>
    <vt:vector size="237" baseType="lpstr">
      <vt:lpstr>Городская</vt:lpstr>
      <vt:lpstr>Особенности размещения и исполнения государственного оборонного заказа </vt:lpstr>
      <vt:lpstr>1. Как работает система размещения и исполнения государственного оборонного заказа, в чем отличие от закупок товаров, работ, услуг по закону о контрактной системе</vt:lpstr>
      <vt:lpstr>По каким правилам размещают гособоронзаказ</vt:lpstr>
      <vt:lpstr>Какие нормативные акты регулируют особенности ГОЗ:</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Правовое регулирование отношений в сфере государственного оборонного заказа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Какие термины используют участники ГОЗ</vt:lpstr>
      <vt:lpstr>Чем ГОЗ отличается от других госзакупок</vt:lpstr>
      <vt:lpstr>Презентация PowerPoint</vt:lpstr>
      <vt:lpstr>Какую прибыль можно получить при поставке по ГОЗ</vt:lpstr>
      <vt:lpstr>Презентация PowerPoint</vt:lpstr>
      <vt:lpstr>Обратите внимание!</vt:lpstr>
      <vt:lpstr>Какие условия включают в контракт по ГОЗ</vt:lpstr>
      <vt:lpstr>Административная ответственность за нарушение положений Федерального закона от 29.12.2012 N 275-ФЗ "О государственном оборонном заказе"</vt:lpstr>
      <vt:lpstr>1. Ответственность заказчика за нарушения при принятии решения о способе и об условиях определения контрагента, нарушение сроков размещения заказа (до 1 марта 2025 года) </vt:lpstr>
      <vt:lpstr>Ответственность заказчика за нарушения при принятии решения о способе и об условиях определения контрагента, нарушение сроков размещения заказа (после1 марта 2025 года) </vt:lpstr>
      <vt:lpstr>2. Ответственность заказчика за нарушение порядка определения начальной (максимальной) цены государственного контракта (далее - НМЦК) по государственному оборонному заказу или цены государственного контракта при размещении государственного оборонного заказа (до 1 марта 2025 года)</vt:lpstr>
      <vt:lpstr>Ответственность заказчика за нарушения при принятии решения о способе и об условиях определения контрагента, нарушение сроков размещения заказа (после1 марта 2025 года) </vt:lpstr>
      <vt:lpstr>3. Ответственность заказчика за нарушение срока и порядка оплаты товаров (работ, услуг) по государственному оборонному заказу (до 1 марта 2025 года) </vt:lpstr>
      <vt:lpstr>Ответственность заказчика за нарушения при принятии решения о способе и об условиях определения контрагента, нарушение сроков размещения заказа (после1 марта 2025 года) </vt:lpstr>
      <vt:lpstr>4. Ответственность заказчика за нарушение условий государственного контракта по государственному оборонному заказу или договора, заключенного в целях выполнения государственного оборонного заказа (до 1 марта 2025 года) </vt:lpstr>
      <vt:lpstr>Ответственность заказчика за нарушения при принятии решения о способе и об условиях определения контрагента, нарушение сроков размещения заказа (после1 марта 2025 года) </vt:lpstr>
      <vt:lpstr>5. Ответственность за изменение условий государственного контракта по государственному оборонному заказу (до 1 марта 2025 года) </vt:lpstr>
      <vt:lpstr>Ответственность заказчика за нарушения при принятии решения о способе и об условиях определения контрагента, нарушение сроков размещения заказа (после1 марта 2025 года) </vt:lpstr>
      <vt:lpstr>6. Ответственность поставщика (подрядчика, исполнителя) за отказ или уклонение от заключения государственного контракта по государственному оборонному заказу, договора, необходимого для выполнения государственного оборонного заказа (до 1 марта 2025 года) </vt:lpstr>
      <vt:lpstr>Ответственность заказчика за нарушения при принятии решения о способе и об условиях определения контрагента, нарушение сроков размещения заказа (после1 марта 2025 года) </vt:lpstr>
      <vt:lpstr>7. Ответственность головного исполнителя, исполнителя за нарушение условий государственного контракта по государственному оборонному заказу (до 1 марта 2025 года) </vt:lpstr>
      <vt:lpstr>8. Ответственность головного исполнителя за ликвидацию или перепрофилирование производственных мощностей (до 1 марта 2025 года) </vt:lpstr>
      <vt:lpstr>9. Действия, бездействие головного исполнителя, исполнителя, которые могут привести к негативным последствиям (до 1 марта 2025 года) </vt:lpstr>
      <vt:lpstr>10. Нарушение головным исполнителем, исполнителем требования о ведении раздельного учета результатов финансово-хозяйственной деятельности (до 1 марта 2025 года)</vt:lpstr>
      <vt:lpstr>11. Ответственность за непредставление предложения о цене на продукцию по государственному оборонному заказу и информации, подлежащей представлению в соответствии с законодательством РФ в сфере государственного оборонного заказа (до 1 марта 2025 года) </vt:lpstr>
      <vt:lpstr>12. Ответственность за неисполнение уполномоченным банком своих обязанностей (до 1 марта 2025 года) </vt:lpstr>
      <vt:lpstr>13. Ответственность за непредставление в контрольный орган информации и документов (до 1 марта 2025 года) </vt:lpstr>
      <vt:lpstr>14. Ответственность за воспрепятствование деятельности должностного лица контрольного органа (до 1 марта 2025 года) </vt:lpstr>
      <vt:lpstr>15. Ответственность за невыполнение предписания или требования контрольного органа (до 1 марта 2025 года) </vt:lpstr>
      <vt:lpstr>Уголовная ответственность за нарушения законодательства о гособоронзаказе (закупки по Закону N 275-ФЗ)</vt:lpstr>
      <vt:lpstr>1. Ответственность за злоупотребление полномочиями при выполнении гособоронзаказа </vt:lpstr>
      <vt:lpstr>1. Ответственность за злоупотребление полномочиями при выполнении гособоронзаказа </vt:lpstr>
      <vt:lpstr>2. Ответственность за нарушение условий государственного контракта по гособоронзаказу либо условий договора, заключенного в целях выполнения гособоронзаказа</vt:lpstr>
      <vt:lpstr>2. Ответственность за нарушение условий государственного контракта по гособоронзаказу либо условий договора, заключенного в целях выполнения гособоронзаказа</vt:lpstr>
      <vt:lpstr>2. Ответственность за нарушение условий государственного контракта по гособоронзаказу либо условий договора, заключенного в целях выполнения гособоронзаказа</vt:lpstr>
      <vt:lpstr>2. Ответственность за нарушение условий государственного контракта по гособоронзаказу либо условий договора, заключенного в целях выполнения гособоронзаказа</vt:lpstr>
      <vt:lpstr>3. Ответственность за отказ или уклонение лица, подвергнутого административному наказанию, от заключения государственного контракта по гособоронзаказу либо договора, необходимого для выполнения гособоронзаказа </vt:lpstr>
      <vt:lpstr>Презентация PowerPoint</vt:lpstr>
      <vt:lpstr>2. Законодательство о ценообразовании в сфере государственного оборонного заказа: особенности и ошибки применения нормативных правовых актов Правительства Российской Федерации</vt:lpstr>
      <vt:lpstr>Законодательство о ценообразовании в сфере государственного оборонного заказа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Внесены изменения в правила государственного регулирования цен на продукцию, поставляемую по гособоронзаказу </vt:lpstr>
      <vt:lpstr>Какие источники информации могут использоваться для определения цены по методу анализа рыночных идентификаторов при гособоронзаказе? </vt:lpstr>
      <vt:lpstr>Презентация PowerPoint</vt:lpstr>
      <vt:lpstr>Презентация PowerPoint</vt:lpstr>
      <vt:lpstr>Какие санкции могут быть применены ФАС при неправильном выборе метода определения цены (например цена определена методом сравнимых цен, а должен быть применен затратный метод)?</vt:lpstr>
      <vt:lpstr>Презентация PowerPoint</vt:lpstr>
      <vt:lpstr>Судебная практика, которая может быть Вам полезна: </vt:lpstr>
      <vt:lpstr>Можно ли для расчета обоснования НМЦК (Закон N 44-ФЗ) использовать коммерческие предложения от аффилированных лиц? </vt:lpstr>
      <vt:lpstr>Презентация PowerPoint</vt:lpstr>
      <vt:lpstr>Презентация PowerPoint</vt:lpstr>
      <vt:lpstr>3. Создание федеральной системы каталогизации продукции для федеральных нужд с 26 мая 2024 г </vt:lpstr>
      <vt:lpstr>Утверждены Правила создания, формирования и функционирования федеральной системы каталогизации продукции для федеральных нужд</vt:lpstr>
      <vt:lpstr>Федеральная система каталогизации продукции для федеральных нужд включает в себя: </vt:lpstr>
      <vt:lpstr>Презентация PowerPoint</vt:lpstr>
      <vt:lpstr>Презентация PowerPoint</vt:lpstr>
      <vt:lpstr>Презентация PowerPoint</vt:lpstr>
      <vt:lpstr>Обратите внимание!</vt:lpstr>
      <vt:lpstr>Какие понятия используются при каталогизации:</vt:lpstr>
      <vt:lpstr>Презентация PowerPoint</vt:lpstr>
      <vt:lpstr>Презентация PowerPoint</vt:lpstr>
      <vt:lpstr>Презентация PowerPoint</vt:lpstr>
      <vt:lpstr>Презентация PowerPoint</vt:lpstr>
      <vt:lpstr>Презентация PowerPoint</vt:lpstr>
      <vt:lpstr>Основные задачами федеральной системы каталогизации продукции: </vt:lpstr>
      <vt:lpstr>Принципы системы каталогизации продукции:</vt:lpstr>
      <vt:lpstr>Участниками работ по каталогизации являются: </vt:lpstr>
      <vt:lpstr>Создание, формирование и функционирование федеральной системы каталогизации продукции обеспечиваются посредством: </vt:lpstr>
      <vt:lpstr>Уполномоченный федеральный орган исполнительной власти осуществляет следующие полномочия: </vt:lpstr>
      <vt:lpstr>Федеральный центр каталогизации продукции для федеральных нужд осуществляет следующие полномочия: </vt:lpstr>
      <vt:lpstr>Государственный заказчик осуществляет следующие полномочия: </vt:lpstr>
      <vt:lpstr>Презентация PowerPoint</vt:lpstr>
      <vt:lpstr>Центры каталогизации государственного заказчика осуществляют следующие полномочия: </vt:lpstr>
      <vt:lpstr>Презентация PowerPoint</vt:lpstr>
      <vt:lpstr>Федеральная служба по военно-техническому сотрудничеству осуществляет следующие полномочия: </vt:lpstr>
      <vt:lpstr>Центр каталогизации в области военно-технического сотрудничества осуществляет следующие функции: </vt:lpstr>
      <vt:lpstr>Обратите внимание!</vt:lpstr>
      <vt:lpstr>Презентация PowerPoint</vt:lpstr>
      <vt:lpstr>Презентация PowerPoint</vt:lpstr>
      <vt:lpstr>Презентация PowerPoint</vt:lpstr>
      <vt:lpstr>Федеральный каталог продукции для федеральных нужд содержит следующую информацию о предмете снабжения: </vt:lpstr>
      <vt:lpstr>Сроки размещения информации:</vt:lpstr>
      <vt:lpstr>Презентация PowerPoint</vt:lpstr>
      <vt:lpstr>Презентация PowerPoint</vt:lpstr>
      <vt:lpstr>Презентация PowerPoint</vt:lpstr>
      <vt:lpstr>Презентация PowerPoint</vt:lpstr>
      <vt:lpstr>Презентация PowerPoint</vt:lpstr>
      <vt:lpstr>Обратите внимание!</vt:lpstr>
      <vt:lpstr>Правила присвоения федерального номенклатурного номера</vt:lpstr>
      <vt:lpstr>Источниками финансирования работ по каталогизации являются: </vt:lpstr>
      <vt:lpstr>Финансирование работ по каталогизации, выполняемых головными исполнителями и исполнителями, осуществляется: </vt:lpstr>
      <vt:lpstr>Финансирование работ по каталогизации осуществляется: </vt:lpstr>
      <vt:lpstr>Презентация PowerPoint</vt:lpstr>
      <vt:lpstr>Презентация PowerPoint</vt:lpstr>
      <vt:lpstr>Презентация PowerPoint</vt:lpstr>
      <vt:lpstr>Презентация PowerPoint</vt:lpstr>
      <vt:lpstr>Бухгалтерский учет </vt:lpstr>
      <vt:lpstr>Презентация PowerPoint</vt:lpstr>
      <vt:lpstr>Обратите внимание!</vt:lpstr>
      <vt:lpstr>Презентация PowerPoint</vt:lpstr>
      <vt:lpstr>Презентация PowerPoint</vt:lpstr>
      <vt:lpstr>Обратите внимание!</vt:lpstr>
      <vt:lpstr>Презентация PowerPoint</vt:lpstr>
      <vt:lpstr>Организация раздельного учета </vt:lpstr>
      <vt:lpstr>Презентация PowerPoint</vt:lpstr>
      <vt:lpstr>Бухгалтерская отчетность </vt:lpstr>
      <vt:lpstr>Обратите внимание!</vt:lpstr>
      <vt:lpstr>Налоговый учет </vt:lpstr>
      <vt:lpstr>Презентация PowerPoint</vt:lpstr>
      <vt:lpstr>Презентация PowerPoint</vt:lpstr>
      <vt:lpstr>Мнение Минфина:</vt:lpstr>
      <vt:lpstr>Презентация PowerPoint</vt:lpstr>
      <vt:lpstr>Риски при отсутствии раздельного учета</vt:lpstr>
      <vt:lpstr>Изменения в порядке закупок товаров, работ, услуг для государственных нужд </vt:lpstr>
      <vt:lpstr>Ключевые изменения законодательства по ГОЗ </vt:lpstr>
      <vt:lpstr>Разъяснено, как подтвердить наличие в гособоронзаказе объектов капстроительства в целях санкционирования расходов </vt:lpstr>
      <vt:lpstr>Актуализированы правила формирования реестра юрлиц, привлеченных к административной ответственности за отказ от заключения контракта по гособоронзаказу </vt:lpstr>
      <vt:lpstr>Изменения в правила ценообразования по гособоронзаказу: правительство уточнило порядок подтверждения затрат</vt:lpstr>
      <vt:lpstr>Уточнено, какие документы требуются в отношении определенной по затратному методу цены продукции по гособоронзаказу </vt:lpstr>
      <vt:lpstr>Роскосмос актуализировал форму заключения о цене на продукцию, поставляемую по гособоронзаказу </vt:lpstr>
      <vt:lpstr>Уточнен порядок работы системы каталогизации продукции для федеральных нужд </vt:lpstr>
      <vt:lpstr>Мониторинг цен на вооружение: установлен порядок направления уполномоченным банком в систему "Электронный бюджет" информации и документов </vt:lpstr>
      <vt:lpstr>Расширен функционал ГИИС "Электронный бюджет" для мониторинга цен на продукцию по гособоронзаказу </vt:lpstr>
      <vt:lpstr>Кабмин закрепил полномочие Федерального казначейства по автоматизированному мониторингу цен по госконтрактам на поставку вооружения </vt:lpstr>
      <vt:lpstr>Обновлен перечень представляемых Росатому документов, обосновывающих цену продукции по гособоронзаказу </vt:lpstr>
      <vt:lpstr>Уточнены особенности экспертизы проектной документации объектов для обороноспособности и безопасности государства </vt:lpstr>
      <vt:lpstr>Минпромторг определил организацию, наделенную полномочиями центра каталогизации продукции для федеральных нужд </vt:lpstr>
      <vt:lpstr>Гособоронзаказ: установлен порядок информационного взаимодействия участников работ по каталогизации продукции для федеральных нужд </vt:lpstr>
      <vt:lpstr>Госкорпорация "Роскосмос" уточнила порядок формирования, утверждения и представления в уполномоченный банк перечня иностранных исполнителей, которые: </vt:lpstr>
      <vt:lpstr>Гособоронзаказ Роскосмоса: изменен порядок уведомления уполномоченного банка о полном исполнении контракта </vt:lpstr>
      <vt:lpstr>Федеральное казначейство будет проводить мониторинг цен на вооружение </vt:lpstr>
      <vt:lpstr>Гособоронзаказ: утверждены форма и порядок подачи единственным поставщиком отчета в ФАС </vt:lpstr>
      <vt:lpstr>В 2025 г. перечислять зарплату с отдельного счета в рамках гособоронзаказа можно без одновременной уплаты налогов и страховых взносов. Ранее эта норма действовала до конца 2024 г. </vt:lpstr>
      <vt:lpstr>Использовать отдельный счет для перечисления зарплаты в рамках гособоронзаказа можно и в 2025 г. </vt:lpstr>
      <vt:lpstr>Изменен порядок определения состава затрат, включаемых в цену продукции, поставляемой в рамках гособоронзаказа </vt:lpstr>
      <vt:lpstr>Гособоронзаказ будут формировать по уточненным правилам </vt:lpstr>
      <vt:lpstr>Разъяснен порядок постановки на учет бюджетных обязательств при закупках в рамках гособоронзаказа </vt:lpstr>
      <vt:lpstr>Предусмотрены новые основания для выставления требования о прекращении нарушений в сфере гособоронзаказа </vt:lpstr>
      <vt:lpstr>Гособоронзаказ: уточнен порядок рассмотрения информации о фактах повышения цен на сырье </vt:lpstr>
      <vt:lpstr>Дополнен перечень сведений, направляемых в реестр контрактов, содержащий сведения, составляющие государственную тайну, при размещении гособоронзаказа </vt:lpstr>
      <vt:lpstr>Утвержден порядок ведения фонда стандартных форматов описания предметов снабжения, поставляемых в рамках гособоронзаказа </vt:lpstr>
      <vt:lpstr>Гособоронзаказ: утвержден формат сведений о размере ориентировочной, уточняемой цены единицы продукции </vt:lpstr>
      <vt:lpstr>Утверждены правила передачи в Минпромторг сведений о предметах снабжения, которым присвоены федеральные номенклатурные номера. Правила касаются МВД, МЧС, ФСО и Минобороны. </vt:lpstr>
      <vt:lpstr>Минпромторг утвердил порядок передачи сведений о предметах снабжения с федеральными номенклатурными номерами </vt:lpstr>
      <vt:lpstr>При направлении в Федеральное казначейство сведений о госконтракте по гособоронзаказу указывается уникальный идентификатор задания гособоронзаказа </vt:lpstr>
      <vt:lpstr>О новшествах в ведении секретного реестра госконтрактов </vt:lpstr>
      <vt:lpstr>Опубликовано постановление Правительства Российской Федерации от 22.08.2024 № 1124 </vt:lpstr>
      <vt:lpstr>Опубликовано распоряжение Правительства Российской Федерации от 16.08.2024 № 2213-р </vt:lpstr>
      <vt:lpstr>Проверка электронного отчета об исполнении контракта по гособоронзаказу: пересмотрены контрольные соотношения </vt:lpstr>
      <vt:lpstr>Гособоронзаказ: предложен порядок информационного взаимодействия участников работ по каталогизации продукции для федеральных нужд </vt:lpstr>
      <vt:lpstr>Отсутствие у контрагентов лицензий на выполнение работ, связанных с использованием сведений, составляющих государственную тайну, свидетельствует о том, что они не могли выполнять функции субподрядных организаций при выполнении таких работ, и налогоплательщик не вправе учесть сделки с ними для целей налогообложения </vt:lpstr>
      <vt:lpstr>Особенности госэкспертизы проектной документации распространены на объекты госохраны </vt:lpstr>
      <vt:lpstr>В антимонопольный орган не будет направляться информация о несубъективном повышении цен при выполнении гособоронзаказа </vt:lpstr>
      <vt:lpstr>Расширены полномочия ФАС по госконтролю в сфере гособоронзаказа </vt:lpstr>
      <vt:lpstr>Изменился порядок расчета затрат, включаемых в цену на продукцию по гособоронзаказу </vt:lpstr>
      <vt:lpstr>Для головных исполнителей поставок продукции по гособоронзаказу временно отменено представление отдельных сведений </vt:lpstr>
      <vt:lpstr>Усилен контроль за контрактами по гособоронзаказу </vt:lpstr>
      <vt:lpstr>Гособоронзаказ: лицу, проинформировавшему о повышении цен, сообщат об установлении факта нарушения антимонопольного законодательства </vt:lpstr>
      <vt:lpstr>Изменился порядок направления сведений для включения в реестр контрактов, содержащий гостайну </vt:lpstr>
      <vt:lpstr>Скорректировано положение о регулировании цен на продукцию, поставляемую по гособоронзаказу</vt:lpstr>
      <vt:lpstr>Решено усилить контроль за расчетами по гособоронзаказу </vt:lpstr>
      <vt:lpstr>Со следующего года изменятся правила документооборота в рамках гособоронзаказа </vt:lpstr>
      <vt:lpstr>Установлены особенности закупок беспилотных авиационных систем</vt:lpstr>
      <vt:lpstr>Начинает действовать федеральная система каталогизации продукции для федеральных нужд в целях обеспечения выполнения гособоронзаказа</vt:lpstr>
      <vt:lpstr>Урегулирован порядок создания и функционирования системы каталогизации продукции для гособоронзаказа. </vt:lpstr>
      <vt:lpstr>Федеральное казначейство получит доступ к ЕИС гособоронзаказа </vt:lpstr>
      <vt:lpstr>Военных представителей госзаказчика по гособоронзаказу будут штрафовать за нарушение порядка или сроков контроля качества либо приемки военной продукции </vt:lpstr>
      <vt:lpstr>Гособоронзаказ: цены на боеприпасы, управляемые и неуправляемые бомбы решено регулировать </vt:lpstr>
      <vt:lpstr>Разъяснены особенности применения положений Закона N 44-ФЗ при осуществлении закупок в рамках гособоронзаказа</vt:lpstr>
      <vt:lpstr>Изменились правила государственного регулирования цен на продукцию, поставляемую по гособоронзаказу</vt:lpstr>
      <vt:lpstr>За срыв гособоронзаказа будут вводить внешнее управление </vt:lpstr>
      <vt:lpstr>Правительство установило порядок введения внешнего управления за срыв гособоронзаказа </vt:lpstr>
      <vt:lpstr>МЧС установило форму заключения госзаказчика о цене на единицу продукции по гособоронзаказу </vt:lpstr>
      <vt:lpstr>Типичные ошибки и судебная практика</vt:lpstr>
      <vt:lpstr>Типовые условия контрактов, заключаемых в целях выполнения государственного оборонного заказа </vt:lpstr>
      <vt:lpstr>Положение о примерных условиях государственных контрактов (контрактов) по государственному оборонному заказу (утв. постановлением Правительства РФ от 26 декабря 2013 г. N 1275) </vt:lpstr>
      <vt:lpstr>Обязан ли заказчик при заключении государственного контракта по государственному оборонному заказу прописывать условия, указанные в постановлении Правительства РФ от 26.12.2013 N 1275 "О примерных условиях государственных контрактов (контрактов) по государственному оборонному заказу"?</vt:lpstr>
      <vt:lpstr>Презентация PowerPoint</vt:lpstr>
      <vt:lpstr>Презентация PowerPoint</vt:lpstr>
      <vt:lpstr>Судебный контроль и обжалование в сфере государственного оборонного заказа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Могут быть полезны:</vt:lpstr>
      <vt:lpstr>При применении закрытых конкурентных способов заказчиком разрабатывается и утверждается документация о закупке, которая должна содержать информацию и документы, предусмотренные пп. 1 - 13 и 15 - 23 ч. 1 и подп. 1 - 6 ч. 2 ст. 42 Закона о контрактной системе, в том числе требования установленные ст. 14 (применение национального режима в закупках). </vt:lpstr>
      <vt:lpstr>Типичные ошибки и нарушения при осуществлении ГОЗ </vt:lpstr>
    </vt:vector>
  </TitlesOfParts>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Особенности размещения и исполнения государственного оборонного заказа</dc:title>
  <dc:creator>Шевченко</dc:creator>
  <cp:lastModifiedBy>UmrNET</cp:lastModifiedBy>
  <cp:revision>24</cp:revision>
  <dcterms:created xsi:type="dcterms:W3CDTF">2024-07-30T07:50:02Z</dcterms:created>
  <dcterms:modified xsi:type="dcterms:W3CDTF">2025-08-04T12:26:15Z</dcterms:modified>
</cp:coreProperties>
</file>