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 b="def" i="def"/>
      <a:tcStyle>
        <a:tcBdr/>
        <a:fill>
          <a:solidFill>
            <a:srgbClr val="F3F9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 b="def" i="def"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1370012" y="769937"/>
            <a:ext cx="73152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5103812" y="2438400"/>
            <a:ext cx="35814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8384900" y="6245225"/>
            <a:ext cx="301904" cy="28882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r">
              <a:defRPr sz="1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hyperlink" Target="mailto:eduard_nevzorov@mail.ru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0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2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3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4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5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6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7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8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Тема: «Кадры: обзор событий за III квартал»…"/>
          <p:cNvSpPr txBox="1"/>
          <p:nvPr/>
        </p:nvSpPr>
        <p:spPr>
          <a:xfrm>
            <a:off x="611186" y="750878"/>
            <a:ext cx="7777165" cy="2750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u="sng">
                <a:latin typeface="+mj-lt"/>
                <a:ea typeface="+mj-ea"/>
                <a:cs typeface="+mj-cs"/>
                <a:sym typeface="Arial"/>
              </a:defRPr>
            </a:pPr>
            <a:r>
              <a:t>Тема: «Кадры: обзор событий за III квартал»</a:t>
            </a:r>
          </a:p>
          <a:p>
            <a:pPr>
              <a:defRPr b="1" u="sng">
                <a:latin typeface="+mj-lt"/>
                <a:ea typeface="+mj-ea"/>
                <a:cs typeface="+mj-cs"/>
                <a:sym typeface="Arial"/>
              </a:defRPr>
            </a:pPr>
          </a:p>
          <a:p>
            <a:pPr>
              <a:defRPr b="1" u="sng">
                <a:latin typeface="+mj-lt"/>
                <a:ea typeface="+mj-ea"/>
                <a:cs typeface="+mj-cs"/>
                <a:sym typeface="Arial"/>
              </a:defRPr>
            </a:pPr>
          </a:p>
          <a:p>
            <a:pPr>
              <a:defRPr u="sng">
                <a:latin typeface="+mj-lt"/>
                <a:ea typeface="+mj-ea"/>
                <a:cs typeface="+mj-cs"/>
                <a:sym typeface="Arial"/>
              </a:defRPr>
            </a:pPr>
            <a:r>
              <a:t>1.      «Автотранспорт: сплошные нововведения</a:t>
            </a:r>
          </a:p>
          <a:p>
            <a:pPr>
              <a:defRPr u="sng">
                <a:latin typeface="+mj-lt"/>
                <a:ea typeface="+mj-ea"/>
                <a:cs typeface="+mj-cs"/>
                <a:sym typeface="Arial"/>
              </a:defRPr>
            </a:pPr>
          </a:p>
          <a:p>
            <a:pPr>
              <a:defRPr u="sng">
                <a:latin typeface="+mj-lt"/>
                <a:ea typeface="+mj-ea"/>
                <a:cs typeface="+mj-cs"/>
                <a:sym typeface="Arial"/>
              </a:defRPr>
            </a:pPr>
            <a:r>
              <a:t>2.      ««Взносы: поправки, доплаты, штрафы»</a:t>
            </a:r>
          </a:p>
          <a:p>
            <a:pPr>
              <a:defRPr u="sng">
                <a:latin typeface="+mj-lt"/>
                <a:ea typeface="+mj-ea"/>
                <a:cs typeface="+mj-cs"/>
                <a:sym typeface="Arial"/>
              </a:defRPr>
            </a:pPr>
          </a:p>
          <a:p>
            <a:pPr>
              <a:defRPr u="sng">
                <a:latin typeface="+mj-lt"/>
                <a:ea typeface="+mj-ea"/>
                <a:cs typeface="+mj-cs"/>
                <a:sym typeface="Arial"/>
              </a:defRPr>
            </a:pPr>
            <a:r>
              <a:t>3.      «НДФЛ: нестандартные ситуации»</a:t>
            </a:r>
          </a:p>
          <a:p>
            <a:pPr>
              <a:defRPr u="sng">
                <a:latin typeface="+mj-lt"/>
                <a:ea typeface="+mj-ea"/>
                <a:cs typeface="+mj-cs"/>
                <a:sym typeface="Arial"/>
              </a:defRPr>
            </a:pPr>
          </a:p>
          <a:p>
            <a:pPr>
              <a:defRPr u="sng">
                <a:latin typeface="+mj-lt"/>
                <a:ea typeface="+mj-ea"/>
                <a:cs typeface="+mj-cs"/>
                <a:sym typeface="Arial"/>
              </a:defRPr>
            </a:pPr>
            <a:r>
              <a:t>4.      «</a:t>
            </a:r>
            <a:r>
              <a:rPr i="1"/>
              <a:t>«Кадры: поправки, охрана труда, иностранцы»</a:t>
            </a:r>
          </a:p>
        </p:txBody>
      </p:sp>
      <p:pic>
        <p:nvPicPr>
          <p:cNvPr id="22" name="image.jpeg" descr="image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01600" y="7925"/>
            <a:ext cx="9347200" cy="7010418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Лектор: Невзоров Эдуард Владимирович – Эксперт-практик  по вопросам налогообложения, бухгалтерского учёта,экономики, арбитражный управляющий.…"/>
          <p:cNvSpPr/>
          <p:nvPr/>
        </p:nvSpPr>
        <p:spPr>
          <a:xfrm>
            <a:off x="0" y="5245589"/>
            <a:ext cx="5321300" cy="1572226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defRPr b="1" sz="1400">
                <a:latin typeface="+mj-lt"/>
                <a:ea typeface="+mj-ea"/>
                <a:cs typeface="+mj-cs"/>
                <a:sym typeface="Arial"/>
              </a:defRPr>
            </a:pPr>
            <a:r>
              <a:t>Лектор: Невзоров Эдуард Владимирович – </a:t>
            </a:r>
            <a:r>
              <a:rPr b="0"/>
              <a:t>Эксперт-практик  по вопросам налогообложения, бухгалтерского учёта,экономики, арбитражный управляющий</a:t>
            </a:r>
            <a:r>
              <a:rPr b="0" sz="1800"/>
              <a:t>.</a:t>
            </a:r>
          </a:p>
          <a:p>
            <a:pPr algn="ctr">
              <a:lnSpc>
                <a:spcPct val="115000"/>
              </a:lnSpc>
              <a:spcBef>
                <a:spcPts val="1000"/>
              </a:spcBef>
              <a:defRPr i="1" sz="1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j-lt"/>
                <a:ea typeface="+mj-ea"/>
                <a:cs typeface="+mj-cs"/>
                <a:sym typeface="Arial"/>
              </a:defRPr>
            </a:pPr>
            <a:r>
              <a:rPr>
                <a:hlinkClick r:id="rId4" invalidUrl="" action="" tgtFrame="" tooltip="" history="1" highlightClick="0" endSnd="0"/>
              </a:rPr>
              <a:t>eduard_nevzorov@mail.ru</a:t>
            </a:r>
            <a:endParaRPr>
              <a:solidFill>
                <a:srgbClr val="009999"/>
              </a:solidFill>
              <a:uFill>
                <a:solidFill>
                  <a:srgbClr val="009999"/>
                </a:solidFill>
              </a:uFill>
            </a:endParaRPr>
          </a:p>
          <a:p>
            <a:pPr algn="ctr">
              <a:lnSpc>
                <a:spcPct val="115000"/>
              </a:lnSpc>
              <a:spcBef>
                <a:spcPts val="1000"/>
              </a:spcBef>
              <a:defRPr i="1" sz="1400">
                <a:latin typeface="+mj-lt"/>
                <a:ea typeface="+mj-ea"/>
                <a:cs typeface="+mj-cs"/>
                <a:sym typeface="Arial"/>
              </a:defRPr>
            </a:pPr>
            <a:r>
              <a:t>Тел 8 987 -219 09-91</a:t>
            </a:r>
          </a:p>
        </p:txBody>
      </p:sp>
      <p:sp>
        <p:nvSpPr>
          <p:cNvPr id="24" name="Тема: «УСН: обзор событий за III квартал»"/>
          <p:cNvSpPr txBox="1"/>
          <p:nvPr/>
        </p:nvSpPr>
        <p:spPr>
          <a:xfrm>
            <a:off x="231074" y="1932301"/>
            <a:ext cx="6572251" cy="437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/>
            <a:r>
              <a:t>Тема:  </a:t>
            </a:r>
            <a:r>
              <a:rPr b="1" sz="2600"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b="1" sz="2200" u="sng">
                <a:latin typeface="Times New Roman"/>
                <a:ea typeface="Times New Roman"/>
                <a:cs typeface="Times New Roman"/>
                <a:sym typeface="Times New Roman"/>
              </a:rPr>
              <a:t>Как бухгалтеру работать с договорами</a:t>
            </a:r>
            <a:r>
              <a:rPr b="1" sz="2600">
                <a:latin typeface="Calibri"/>
                <a:ea typeface="Calibri"/>
                <a:cs typeface="Calibri"/>
                <a:sym typeface="Calibri"/>
              </a:rPr>
              <a:t>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1. Как заполнять отчеты СЗВ-ТД с 01.07.2021 Скорректированные формы отчетов в ПФ.…"/>
          <p:cNvSpPr txBox="1"/>
          <p:nvPr/>
        </p:nvSpPr>
        <p:spPr>
          <a:xfrm>
            <a:off x="595463" y="1742678"/>
            <a:ext cx="8273498" cy="3372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1. Мы в ответе за тех, с кем договорились.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2. Одобрение договора главбухом, типовые образцы и способы заключения.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3. Что проверить в любом договоре: соответствии формы сути, термины, цена и сроки 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оплаты.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4. Что проверить в любом договоре: документооборот, неустойка, реквизиты сторон.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5. Платная безвозмездность, убыточные компенсации и допуслуги «за ту же цену».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5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6. Договоры с физлицами.</a:t>
            </a:r>
          </a:p>
        </p:txBody>
      </p:sp>
      <p:sp>
        <p:nvSpPr>
          <p:cNvPr id="28" name="«Коды трудовой функции по ОКЗ»"/>
          <p:cNvSpPr txBox="1"/>
          <p:nvPr/>
        </p:nvSpPr>
        <p:spPr>
          <a:xfrm>
            <a:off x="1942515" y="966814"/>
            <a:ext cx="5579394" cy="434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defRPr b="1" sz="2700"/>
            </a:pPr>
            <a:r>
              <a:rPr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sz="2300" u="sng">
                <a:latin typeface="Times New Roman"/>
                <a:ea typeface="Times New Roman"/>
                <a:cs typeface="Times New Roman"/>
                <a:sym typeface="Times New Roman"/>
              </a:rPr>
              <a:t>Как бухгалтеру работать с договорами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8839" y="284167"/>
            <a:ext cx="8580443" cy="6337304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Вопрос 1. Мы в ответе за тех, с кем договорились."/>
          <p:cNvSpPr txBox="1"/>
          <p:nvPr/>
        </p:nvSpPr>
        <p:spPr>
          <a:xfrm>
            <a:off x="2236659" y="2654185"/>
            <a:ext cx="5253887" cy="348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just" defTabSz="449580">
              <a:spcBef>
                <a:spcPts val="500"/>
              </a:spcBef>
              <a:tabLst>
                <a:tab pos="6007100" algn="r"/>
              </a:tabLst>
              <a:defRPr b="1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Вопрос 1. Мы в ответе за тех, с кем договорились.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37487"/>
            <a:ext cx="8642350" cy="6383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09611" y="602930"/>
            <a:ext cx="5524778" cy="49088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778" y="260349"/>
            <a:ext cx="8580443" cy="6337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17407" y="668105"/>
            <a:ext cx="5946993" cy="47484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404664"/>
            <a:ext cx="8580440" cy="6337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5567" y="835978"/>
            <a:ext cx="7192866" cy="47756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rcRect l="0" t="5859" r="0" b="0"/>
          <a:stretch>
            <a:fillRect/>
          </a:stretch>
        </p:blipFill>
        <p:spPr>
          <a:xfrm>
            <a:off x="285452" y="701832"/>
            <a:ext cx="8580447" cy="596597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3" name="Таблица"/>
          <p:cNvGraphicFramePr/>
          <p:nvPr/>
        </p:nvGraphicFramePr>
        <p:xfrm>
          <a:off x="1972945" y="2283066"/>
          <a:ext cx="5198110" cy="22860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5198110"/>
              </a:tblGrid>
              <a:tr h="228600">
                <a:tc>
                  <a:txBody>
                    <a:bodyPr/>
                    <a:lstStyle/>
                    <a:p>
                      <a:pPr algn="just" defTabSz="449580">
                        <a:defRPr i="1" sz="12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50800" marR="50800" marT="50800" marB="50800" anchor="t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4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550" y="901700"/>
            <a:ext cx="7785100" cy="2667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37487"/>
            <a:ext cx="8642350" cy="6383026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Вопрос 2. Одобрение договора главбухом, типовые образцы и…"/>
          <p:cNvSpPr txBox="1"/>
          <p:nvPr/>
        </p:nvSpPr>
        <p:spPr>
          <a:xfrm>
            <a:off x="1503185" y="2542778"/>
            <a:ext cx="6496008" cy="678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2. Одобрение договора главбухом, типовые образцы и 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способы заключения.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8255" y="640308"/>
            <a:ext cx="5806822" cy="49666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6444" y="749300"/>
            <a:ext cx="6870431" cy="17231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37487"/>
            <a:ext cx="8642350" cy="6383026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Вопрос 3. Что проверить в любом договоре: соответствии формы сути, термины,…"/>
          <p:cNvSpPr txBox="1"/>
          <p:nvPr/>
        </p:nvSpPr>
        <p:spPr>
          <a:xfrm>
            <a:off x="546391" y="2771378"/>
            <a:ext cx="8051218" cy="653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7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3. Что проверить в любом договоре: соответствии формы сути, термины, 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7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цена и сроки  оплаты.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19200" y="553878"/>
            <a:ext cx="6375400" cy="50531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2928" y="965200"/>
            <a:ext cx="7356234" cy="15374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Вопрос 4. Что проверить в любом договоре: документооборот, неустойка,…"/>
          <p:cNvSpPr txBox="1"/>
          <p:nvPr/>
        </p:nvSpPr>
        <p:spPr>
          <a:xfrm>
            <a:off x="734003" y="2644378"/>
            <a:ext cx="7270372" cy="653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7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4. Что проверить в любом договоре: документооборот, неустойка, 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7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реквизиты сторон.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2747" y="668863"/>
            <a:ext cx="7220198" cy="47476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26621"/>
            <a:ext cx="8580440" cy="6337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4994" y="525071"/>
            <a:ext cx="7533573" cy="50223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26621"/>
            <a:ext cx="8580440" cy="6337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894" y="607621"/>
            <a:ext cx="7734301" cy="4711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Вопрос 5. Платная безвозмездность, убыточные компенсации и допуслуги…"/>
          <p:cNvSpPr txBox="1"/>
          <p:nvPr/>
        </p:nvSpPr>
        <p:spPr>
          <a:xfrm>
            <a:off x="1093412" y="2682478"/>
            <a:ext cx="6957176" cy="603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Вопрос 5. Платная безвозмездность, убыточные компенсации и допуслуги </a:t>
            </a:r>
          </a:p>
          <a:p>
            <a:pPr algn="just" defTabSz="449580">
              <a:spcBef>
                <a:spcPts val="500"/>
              </a:spcBef>
              <a:tabLst>
                <a:tab pos="6007100" algn="r"/>
              </a:tabLst>
              <a:defRPr b="1"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«за ту же цену».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404664"/>
            <a:ext cx="8580440" cy="6337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894" y="844550"/>
            <a:ext cx="7734301" cy="4711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894" y="838200"/>
            <a:ext cx="7734301" cy="4165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894" y="590550"/>
            <a:ext cx="7734301" cy="5016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404664"/>
            <a:ext cx="8580440" cy="6337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894" y="772964"/>
            <a:ext cx="7734301" cy="4940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404664"/>
            <a:ext cx="8580440" cy="6337302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Вопрос 6. Договоры с физлицами."/>
          <p:cNvSpPr txBox="1"/>
          <p:nvPr/>
        </p:nvSpPr>
        <p:spPr>
          <a:xfrm>
            <a:off x="2675188" y="2610893"/>
            <a:ext cx="3793624" cy="360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just" defTabSz="449580">
              <a:spcBef>
                <a:spcPts val="500"/>
              </a:spcBef>
              <a:tabLst>
                <a:tab pos="6007100" algn="r"/>
              </a:tabLst>
              <a:defRPr b="1" sz="19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Вопрос 6. Договоры с физлицами.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404664"/>
            <a:ext cx="8580440" cy="6337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850" y="774700"/>
            <a:ext cx="7734300" cy="4343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260350"/>
            <a:ext cx="8580440" cy="6337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2294" y="647700"/>
            <a:ext cx="7734301" cy="4800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404664"/>
            <a:ext cx="8580440" cy="6337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894" y="817414"/>
            <a:ext cx="7734301" cy="4800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mt_list_" descr="smt_list_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0825" y="404664"/>
            <a:ext cx="8580440" cy="63373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Оформление по умолчанию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Оформление по умолчанию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Оформление по умолчанию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Оформление по умолчанию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